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2"/>
  </p:notesMasterIdLst>
  <p:handoutMasterIdLst>
    <p:handoutMasterId r:id="rId43"/>
  </p:handoutMasterIdLst>
  <p:sldIdLst>
    <p:sldId id="361" r:id="rId2"/>
    <p:sldId id="443" r:id="rId3"/>
    <p:sldId id="459" r:id="rId4"/>
    <p:sldId id="468" r:id="rId5"/>
    <p:sldId id="466" r:id="rId6"/>
    <p:sldId id="469" r:id="rId7"/>
    <p:sldId id="488" r:id="rId8"/>
    <p:sldId id="489" r:id="rId9"/>
    <p:sldId id="474" r:id="rId10"/>
    <p:sldId id="473" r:id="rId11"/>
    <p:sldId id="485" r:id="rId12"/>
    <p:sldId id="486" r:id="rId13"/>
    <p:sldId id="487" r:id="rId14"/>
    <p:sldId id="475" r:id="rId15"/>
    <p:sldId id="470" r:id="rId16"/>
    <p:sldId id="482" r:id="rId17"/>
    <p:sldId id="483" r:id="rId18"/>
    <p:sldId id="484" r:id="rId19"/>
    <p:sldId id="476" r:id="rId20"/>
    <p:sldId id="471" r:id="rId21"/>
    <p:sldId id="479" r:id="rId22"/>
    <p:sldId id="480" r:id="rId23"/>
    <p:sldId id="481" r:id="rId24"/>
    <p:sldId id="477" r:id="rId25"/>
    <p:sldId id="472" r:id="rId26"/>
    <p:sldId id="490" r:id="rId27"/>
    <p:sldId id="491" r:id="rId28"/>
    <p:sldId id="492" r:id="rId29"/>
    <p:sldId id="478" r:id="rId30"/>
    <p:sldId id="493" r:id="rId31"/>
    <p:sldId id="453" r:id="rId32"/>
    <p:sldId id="452" r:id="rId33"/>
    <p:sldId id="447" r:id="rId34"/>
    <p:sldId id="467" r:id="rId35"/>
    <p:sldId id="494" r:id="rId36"/>
    <p:sldId id="496" r:id="rId37"/>
    <p:sldId id="495" r:id="rId38"/>
    <p:sldId id="497" r:id="rId39"/>
    <p:sldId id="463" r:id="rId40"/>
    <p:sldId id="381" r:id="rId41"/>
  </p:sldIdLst>
  <p:sldSz cx="9144000" cy="6858000" type="screen4x3"/>
  <p:notesSz cx="6794500" cy="9931400"/>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5FF"/>
    <a:srgbClr val="624F18"/>
    <a:srgbClr val="00FF00"/>
    <a:srgbClr val="006600"/>
    <a:srgbClr val="C39C2F"/>
    <a:srgbClr val="FF970D"/>
    <a:srgbClr val="FF3300"/>
    <a:srgbClr val="D2A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533" autoAdjust="0"/>
  </p:normalViewPr>
  <p:slideViewPr>
    <p:cSldViewPr>
      <p:cViewPr varScale="1">
        <p:scale>
          <a:sx n="69" d="100"/>
          <a:sy n="69" d="100"/>
        </p:scale>
        <p:origin x="1536" y="66"/>
      </p:cViewPr>
      <p:guideLst>
        <p:guide orient="horz" pos="2160"/>
        <p:guide pos="2880"/>
      </p:guideLst>
    </p:cSldViewPr>
  </p:slideViewPr>
  <p:outlineViewPr>
    <p:cViewPr>
      <p:scale>
        <a:sx n="33" d="100"/>
        <a:sy n="33" d="100"/>
      </p:scale>
      <p:origin x="0" y="-2892"/>
    </p:cViewPr>
  </p:outlineViewPr>
  <p:notesTextViewPr>
    <p:cViewPr>
      <p:scale>
        <a:sx n="100" d="100"/>
        <a:sy n="100" d="100"/>
      </p:scale>
      <p:origin x="0" y="0"/>
    </p:cViewPr>
  </p:notesTextViewPr>
  <p:sorterViewPr>
    <p:cViewPr varScale="1">
      <p:scale>
        <a:sx n="1" d="1"/>
        <a:sy n="1" d="1"/>
      </p:scale>
      <p:origin x="0" y="-8388"/>
    </p:cViewPr>
  </p:sorterViewPr>
  <p:notesViewPr>
    <p:cSldViewPr>
      <p:cViewPr varScale="1">
        <p:scale>
          <a:sx n="74" d="100"/>
          <a:sy n="74" d="100"/>
        </p:scale>
        <p:origin x="212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154627" name="Rectangle 3"/>
          <p:cNvSpPr>
            <a:spLocks noGrp="1" noChangeArrowheads="1"/>
          </p:cNvSpPr>
          <p:nvPr>
            <p:ph type="dt" sz="quarter" idx="1"/>
          </p:nvPr>
        </p:nvSpPr>
        <p:spPr bwMode="auto">
          <a:xfrm>
            <a:off x="3849688"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154628" name="Rectangle 4"/>
          <p:cNvSpPr>
            <a:spLocks noGrp="1" noChangeArrowheads="1"/>
          </p:cNvSpPr>
          <p:nvPr>
            <p:ph type="ftr" sz="quarter" idx="2"/>
          </p:nvPr>
        </p:nvSpPr>
        <p:spPr bwMode="auto">
          <a:xfrm>
            <a:off x="0"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154629" name="Rectangle 5"/>
          <p:cNvSpPr>
            <a:spLocks noGrp="1" noChangeArrowheads="1"/>
          </p:cNvSpPr>
          <p:nvPr>
            <p:ph type="sldNum" sz="quarter" idx="3"/>
          </p:nvPr>
        </p:nvSpPr>
        <p:spPr bwMode="auto">
          <a:xfrm>
            <a:off x="3849688"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a:lvl1pPr>
          </a:lstStyle>
          <a:p>
            <a:fld id="{11132077-F6A7-4EE0-8435-A33806C3515A}" type="slidenum">
              <a:rPr lang="en-GB" altLang="th-TH"/>
              <a:pPr/>
              <a:t>‹#›</a:t>
            </a:fld>
            <a:endParaRPr lang="en-GB" altLang="th-TH"/>
          </a:p>
        </p:txBody>
      </p:sp>
    </p:spTree>
    <p:extLst>
      <p:ext uri="{BB962C8B-B14F-4D97-AF65-F5344CB8AC3E}">
        <p14:creationId xmlns:p14="http://schemas.microsoft.com/office/powerpoint/2010/main" val="222869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95235" name="Rectangle 3"/>
          <p:cNvSpPr>
            <a:spLocks noGrp="1" noChangeArrowheads="1"/>
          </p:cNvSpPr>
          <p:nvPr>
            <p:ph type="dt" idx="1"/>
          </p:nvPr>
        </p:nvSpPr>
        <p:spPr bwMode="auto">
          <a:xfrm>
            <a:off x="3849688"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56324"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679450" y="4718050"/>
            <a:ext cx="5435600" cy="44672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5238" name="Rectangle 6"/>
          <p:cNvSpPr>
            <a:spLocks noGrp="1" noChangeArrowheads="1"/>
          </p:cNvSpPr>
          <p:nvPr>
            <p:ph type="ftr" sz="quarter" idx="4"/>
          </p:nvPr>
        </p:nvSpPr>
        <p:spPr bwMode="auto">
          <a:xfrm>
            <a:off x="0"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95239" name="Rectangle 7"/>
          <p:cNvSpPr>
            <a:spLocks noGrp="1" noChangeArrowheads="1"/>
          </p:cNvSpPr>
          <p:nvPr>
            <p:ph type="sldNum" sz="quarter" idx="5"/>
          </p:nvPr>
        </p:nvSpPr>
        <p:spPr bwMode="auto">
          <a:xfrm>
            <a:off x="3849688"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a:lvl1pPr>
          </a:lstStyle>
          <a:p>
            <a:fld id="{E11DF3A0-DD37-49EB-8395-55D85C1CDAD9}" type="slidenum">
              <a:rPr lang="en-GB" altLang="th-TH"/>
              <a:pPr/>
              <a:t>‹#›</a:t>
            </a:fld>
            <a:endParaRPr lang="en-GB" altLang="th-TH"/>
          </a:p>
        </p:txBody>
      </p:sp>
    </p:spTree>
    <p:extLst>
      <p:ext uri="{BB962C8B-B14F-4D97-AF65-F5344CB8AC3E}">
        <p14:creationId xmlns:p14="http://schemas.microsoft.com/office/powerpoint/2010/main" val="2575764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th-TH"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465FC05-D223-4ABC-8BD9-8E659EF2A271}" type="slidenum">
              <a:rPr lang="en-GB" altLang="th-TH" sz="1200"/>
              <a:pPr/>
              <a:t>3</a:t>
            </a:fld>
            <a:endParaRPr lang="en-GB" altLang="th-TH" sz="1200"/>
          </a:p>
        </p:txBody>
      </p:sp>
    </p:spTree>
    <p:extLst>
      <p:ext uri="{BB962C8B-B14F-4D97-AF65-F5344CB8AC3E}">
        <p14:creationId xmlns:p14="http://schemas.microsoft.com/office/powerpoint/2010/main" val="110711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th-TH"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F75E3619-3F07-4686-A0DC-E3F2259536EF}" type="slidenum">
              <a:rPr lang="en-GB" altLang="th-TH" sz="1200"/>
              <a:pPr/>
              <a:t>6</a:t>
            </a:fld>
            <a:endParaRPr lang="en-GB" altLang="th-TH" sz="1200"/>
          </a:p>
        </p:txBody>
      </p:sp>
    </p:spTree>
    <p:extLst>
      <p:ext uri="{BB962C8B-B14F-4D97-AF65-F5344CB8AC3E}">
        <p14:creationId xmlns:p14="http://schemas.microsoft.com/office/powerpoint/2010/main" val="376750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th-TH"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5A6B2E05-A65B-4EEE-8862-79D573193E0F}" type="slidenum">
              <a:rPr lang="en-GB" altLang="th-TH" sz="1200"/>
              <a:pPr/>
              <a:t>32</a:t>
            </a:fld>
            <a:endParaRPr lang="en-GB" altLang="th-TH" sz="1200"/>
          </a:p>
        </p:txBody>
      </p:sp>
    </p:spTree>
    <p:extLst>
      <p:ext uri="{BB962C8B-B14F-4D97-AF65-F5344CB8AC3E}">
        <p14:creationId xmlns:p14="http://schemas.microsoft.com/office/powerpoint/2010/main" val="322519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ltLang="th-TH"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6BFAE10B-2170-4ED0-BE69-B54768509296}" type="slidenum">
              <a:rPr lang="en-GB" altLang="th-TH" sz="1200"/>
              <a:pPr/>
              <a:t>39</a:t>
            </a:fld>
            <a:endParaRPr lang="en-GB" altLang="th-TH" sz="1200"/>
          </a:p>
        </p:txBody>
      </p:sp>
    </p:spTree>
    <p:extLst>
      <p:ext uri="{BB962C8B-B14F-4D97-AF65-F5344CB8AC3E}">
        <p14:creationId xmlns:p14="http://schemas.microsoft.com/office/powerpoint/2010/main" val="154063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S-SLM">
    <p:spTree>
      <p:nvGrpSpPr>
        <p:cNvPr id="1" name=""/>
        <p:cNvGrpSpPr/>
        <p:nvPr/>
      </p:nvGrpSpPr>
      <p:grpSpPr>
        <a:xfrm>
          <a:off x="0" y="0"/>
          <a:ext cx="0" cy="0"/>
          <a:chOff x="0" y="0"/>
          <a:chExt cx="0" cy="0"/>
        </a:xfrm>
      </p:grpSpPr>
      <p:sp>
        <p:nvSpPr>
          <p:cNvPr id="6" name="Title 5"/>
          <p:cNvSpPr>
            <a:spLocks noGrp="1"/>
          </p:cNvSpPr>
          <p:nvPr>
            <p:ph type="title"/>
          </p:nvPr>
        </p:nvSpPr>
        <p:spPr>
          <a:xfrm>
            <a:off x="2051050" y="260350"/>
            <a:ext cx="6913563" cy="86518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107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EA1E10B5-87DC-41D8-932A-2FD7AF531D5B}" type="datetime3">
              <a:rPr lang="en-GB"/>
              <a:pPr>
                <a:defRPr/>
              </a:pPr>
              <a:t>26 April, 2018</a:t>
            </a:fld>
            <a:endParaRPr lang="en-GB"/>
          </a:p>
        </p:txBody>
      </p:sp>
      <p:sp>
        <p:nvSpPr>
          <p:cNvPr id="6" name="Footer Placeholder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27436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913563" cy="8651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4298D631-8400-4BB5-8634-7B80FC1024B2}" type="datetime3">
              <a:rPr lang="en-GB"/>
              <a:pPr>
                <a:defRPr/>
              </a:pPr>
              <a:t>26 April, 2018</a:t>
            </a:fld>
            <a:endParaRPr lang="en-GB"/>
          </a:p>
        </p:txBody>
      </p:sp>
      <p:sp>
        <p:nvSpPr>
          <p:cNvPr id="5"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242590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547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34A07139-F7AA-41F6-A670-F2D737355D4D}" type="datetime3">
              <a:rPr lang="en-GB"/>
              <a:pPr>
                <a:defRPr/>
              </a:pPr>
              <a:t>26 April, 2018</a:t>
            </a:fld>
            <a:endParaRPr lang="en-GB"/>
          </a:p>
        </p:txBody>
      </p:sp>
      <p:sp>
        <p:nvSpPr>
          <p:cNvPr id="5"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380469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eaLnBrk="1" hangingPunct="1">
              <a:defRPr sz="1800">
                <a:latin typeface="Arial" charset="0"/>
                <a:cs typeface="+mn-cs"/>
              </a:defRPr>
            </a:lvl1pPr>
          </a:lstStyle>
          <a:p>
            <a:pPr>
              <a:defRPr/>
            </a:pPr>
            <a:fld id="{66C48F97-4C44-4C41-805F-B0D89AEF6FFB}" type="datetimeFigureOut">
              <a:rPr lang="es-EC"/>
              <a:pPr>
                <a:defRPr/>
              </a:pPr>
              <a:t>26/4/2018</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eaLnBrk="1" hangingPunct="1">
              <a:defRPr sz="1800">
                <a:latin typeface="Arial" charset="0"/>
                <a:cs typeface="+mn-cs"/>
              </a:defRPr>
            </a:lvl1pPr>
          </a:lstStyle>
          <a:p>
            <a:pPr>
              <a:defRPr/>
            </a:pPr>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560D88C6-AE14-474A-9649-0007160726D0}" type="slidenum">
              <a:rPr lang="es-EC" altLang="th-TH"/>
              <a:pPr/>
              <a:t>‹#›</a:t>
            </a:fld>
            <a:endParaRPr lang="es-EC" altLang="th-TH"/>
          </a:p>
        </p:txBody>
      </p:sp>
    </p:spTree>
    <p:extLst>
      <p:ext uri="{BB962C8B-B14F-4D97-AF65-F5344CB8AC3E}">
        <p14:creationId xmlns:p14="http://schemas.microsoft.com/office/powerpoint/2010/main" val="1512129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DS-SLM">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113" y="6597650"/>
            <a:ext cx="102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a:xfrm>
            <a:off x="2051050" y="260350"/>
            <a:ext cx="6913563" cy="865188"/>
          </a:xfrm>
          <a:prstGeom prst="rect">
            <a:avLst/>
          </a:prstGeom>
        </p:spPr>
        <p:txBody>
          <a:bodyPr/>
          <a:lstStyle/>
          <a:p>
            <a:r>
              <a:rPr lang="en-US" smtClean="0"/>
              <a:t>Click to edit Master title style</a:t>
            </a:r>
            <a:endParaRPr lang="en-US"/>
          </a:p>
        </p:txBody>
      </p:sp>
      <p:sp>
        <p:nvSpPr>
          <p:cNvPr id="5" name="Rectangle 9"/>
          <p:cNvSpPr>
            <a:spLocks noGrp="1" noChangeArrowheads="1"/>
          </p:cNvSpPr>
          <p:nvPr>
            <p:ph type="dt" sz="half" idx="10"/>
          </p:nvPr>
        </p:nvSpPr>
        <p:spPr>
          <a:xfrm>
            <a:off x="539750" y="6524625"/>
            <a:ext cx="2133600" cy="333375"/>
          </a:xfrm>
          <a:prstGeom prst="rect">
            <a:avLst/>
          </a:prstGeom>
        </p:spPr>
        <p:txBody>
          <a:bodyPr/>
          <a:lstStyle>
            <a:lvl1pPr eaLnBrk="1" hangingPunct="1">
              <a:defRPr sz="1800">
                <a:solidFill>
                  <a:srgbClr val="000000"/>
                </a:solidFill>
                <a:latin typeface="Arial" charset="0"/>
                <a:cs typeface="+mn-cs"/>
              </a:defRPr>
            </a:lvl1pPr>
          </a:lstStyle>
          <a:p>
            <a:pPr>
              <a:defRPr/>
            </a:pPr>
            <a:fld id="{180D7D4F-F1F6-429D-A859-DE01345F66A5}" type="datetime3">
              <a:rPr lang="en-GB"/>
              <a:pPr>
                <a:defRPr/>
              </a:pPr>
              <a:t>26 April, 2018</a:t>
            </a:fld>
            <a:endParaRPr lang="en-GB"/>
          </a:p>
        </p:txBody>
      </p:sp>
      <p:sp>
        <p:nvSpPr>
          <p:cNvPr id="7"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solidFill>
                  <a:srgbClr val="000000"/>
                </a:solidFill>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51028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913563" cy="86518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1C702620-794E-4C63-9976-7E6AAE601A88}" type="datetime3">
              <a:rPr lang="en-GB"/>
              <a:pPr>
                <a:defRPr/>
              </a:pPr>
              <a:t>26 April, 2018</a:t>
            </a:fld>
            <a:endParaRPr lang="en-GB"/>
          </a:p>
        </p:txBody>
      </p:sp>
      <p:sp>
        <p:nvSpPr>
          <p:cNvPr id="4" name="Footer Placeholder 3"/>
          <p:cNvSpPr>
            <a:spLocks noGrp="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221008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720" y="259854"/>
            <a:ext cx="6840760" cy="86489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857D4D92-BE56-4CC2-A697-82CB530840B4}" type="datetime3">
              <a:rPr lang="en-GB"/>
              <a:pPr>
                <a:defRPr/>
              </a:pPr>
              <a:t>26 April, 2018</a:t>
            </a:fld>
            <a:endParaRPr lang="en-GB"/>
          </a:p>
        </p:txBody>
      </p:sp>
      <p:sp>
        <p:nvSpPr>
          <p:cNvPr id="5"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76863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81E95B26-FBBC-45B9-BC3A-3646E5696431}" type="datetime3">
              <a:rPr lang="en-GB"/>
              <a:pPr>
                <a:defRPr/>
              </a:pPr>
              <a:t>26 April, 2018</a:t>
            </a:fld>
            <a:endParaRPr lang="en-GB"/>
          </a:p>
        </p:txBody>
      </p:sp>
      <p:sp>
        <p:nvSpPr>
          <p:cNvPr id="5"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366553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913563" cy="8651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557338"/>
            <a:ext cx="403860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41825" y="1557338"/>
            <a:ext cx="403860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5B9218FC-D9B5-45D4-9426-5809F63E87CE}" type="datetime3">
              <a:rPr lang="en-GB"/>
              <a:pPr>
                <a:defRPr/>
              </a:pPr>
              <a:t>26 April, 2018</a:t>
            </a:fld>
            <a:endParaRPr lang="en-GB"/>
          </a:p>
        </p:txBody>
      </p:sp>
      <p:sp>
        <p:nvSpPr>
          <p:cNvPr id="6" name="Footer Placeholder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388072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74645689-C6EF-4B8A-BDC2-1BA40AE59D89}" type="datetime3">
              <a:rPr lang="en-GB"/>
              <a:pPr>
                <a:defRPr/>
              </a:pPr>
              <a:t>26 April, 2018</a:t>
            </a:fld>
            <a:endParaRPr lang="en-GB"/>
          </a:p>
        </p:txBody>
      </p:sp>
      <p:sp>
        <p:nvSpPr>
          <p:cNvPr id="8"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248216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4536504" cy="2060848"/>
          </a:xfrm>
          <a:prstGeom prst="rect">
            <a:avLst/>
          </a:prstGeo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84F09FC9-F85B-429C-BC03-335F040C1E9A}" type="datetime3">
              <a:rPr lang="en-GB"/>
              <a:pPr>
                <a:defRPr/>
              </a:pPr>
              <a:t>26 April, 2018</a:t>
            </a:fld>
            <a:endParaRPr lang="en-GB"/>
          </a:p>
        </p:txBody>
      </p:sp>
      <p:sp>
        <p:nvSpPr>
          <p:cNvPr id="4"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1650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EC53162F-8FD1-4A23-BFF1-54BD9ED406BD}" type="datetime3">
              <a:rPr lang="en-GB"/>
              <a:pPr>
                <a:defRPr/>
              </a:pPr>
              <a:t>26 April, 2018</a:t>
            </a:fld>
            <a:endParaRPr lang="en-GB"/>
          </a:p>
        </p:txBody>
      </p:sp>
      <p:sp>
        <p:nvSpPr>
          <p:cNvPr id="3" name="Rectangle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65046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539750" y="6524625"/>
            <a:ext cx="2133600" cy="333375"/>
          </a:xfrm>
          <a:prstGeom prst="rect">
            <a:avLst/>
          </a:prstGeom>
        </p:spPr>
        <p:txBody>
          <a:bodyPr/>
          <a:lstStyle>
            <a:lvl1pPr eaLnBrk="1" hangingPunct="1">
              <a:defRPr sz="1800">
                <a:latin typeface="Arial" charset="0"/>
                <a:cs typeface="+mn-cs"/>
              </a:defRPr>
            </a:lvl1pPr>
          </a:lstStyle>
          <a:p>
            <a:pPr>
              <a:defRPr/>
            </a:pPr>
            <a:fld id="{B83129B5-CB26-43DE-A03D-747112F86150}" type="datetime3">
              <a:rPr lang="en-GB"/>
              <a:pPr>
                <a:defRPr/>
              </a:pPr>
              <a:t>26 April, 2018</a:t>
            </a:fld>
            <a:endParaRPr lang="en-GB"/>
          </a:p>
        </p:txBody>
      </p:sp>
      <p:sp>
        <p:nvSpPr>
          <p:cNvPr id="6" name="Footer Placeholder 5"/>
          <p:cNvSpPr>
            <a:spLocks noGrp="1" noChangeArrowheads="1"/>
          </p:cNvSpPr>
          <p:nvPr>
            <p:ph type="ftr" sz="quarter" idx="11"/>
          </p:nvPr>
        </p:nvSpPr>
        <p:spPr>
          <a:xfrm>
            <a:off x="2195513" y="6553200"/>
            <a:ext cx="2895600" cy="331788"/>
          </a:xfrm>
          <a:prstGeom prst="rect">
            <a:avLst/>
          </a:prstGeom>
        </p:spPr>
        <p:txBody>
          <a:bodyPr/>
          <a:lstStyle>
            <a:lvl1pPr eaLnBrk="1" hangingPunct="1">
              <a:defRPr sz="1800">
                <a:latin typeface="Arial" charset="0"/>
                <a:cs typeface="+mn-cs"/>
              </a:defRPr>
            </a:lvl1pPr>
          </a:lstStyle>
          <a:p>
            <a:pPr>
              <a:defRPr/>
            </a:pPr>
            <a:r>
              <a:rPr lang="en-GB"/>
              <a:t>Prepared by Iwona Piechowiak </a:t>
            </a:r>
          </a:p>
        </p:txBody>
      </p:sp>
    </p:spTree>
    <p:extLst>
      <p:ext uri="{BB962C8B-B14F-4D97-AF65-F5344CB8AC3E}">
        <p14:creationId xmlns:p14="http://schemas.microsoft.com/office/powerpoint/2010/main" val="192812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700" y="68263"/>
            <a:ext cx="19081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250825" y="1557338"/>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th-TH" smtClean="0"/>
              <a:t>Click to edit Master text styles</a:t>
            </a:r>
          </a:p>
          <a:p>
            <a:pPr lvl="1"/>
            <a:r>
              <a:rPr lang="en-GB" altLang="th-TH" smtClean="0"/>
              <a:t>Second level</a:t>
            </a:r>
          </a:p>
          <a:p>
            <a:pPr lvl="2"/>
            <a:r>
              <a:rPr lang="en-GB" altLang="th-TH" smtClean="0"/>
              <a:t>Third level</a:t>
            </a:r>
          </a:p>
          <a:p>
            <a:pPr lvl="3"/>
            <a:r>
              <a:rPr lang="en-GB" altLang="th-TH" smtClean="0"/>
              <a:t>Fourth level</a:t>
            </a:r>
          </a:p>
          <a:p>
            <a:pPr lvl="4"/>
            <a:r>
              <a:rPr lang="en-GB" altLang="th-TH" smtClean="0"/>
              <a:t>Fifth level</a:t>
            </a:r>
          </a:p>
        </p:txBody>
      </p:sp>
      <p:sp>
        <p:nvSpPr>
          <p:cNvPr id="1028" name="Rectangle 42"/>
          <p:cNvSpPr>
            <a:spLocks noChangeArrowheads="1"/>
          </p:cNvSpPr>
          <p:nvPr userDrawn="1"/>
        </p:nvSpPr>
        <p:spPr bwMode="auto">
          <a:xfrm>
            <a:off x="0" y="2933700"/>
            <a:ext cx="9144000" cy="0"/>
          </a:xfrm>
          <a:prstGeom prst="rect">
            <a:avLst/>
          </a:prstGeom>
          <a:noFill/>
          <a:ln w="9525">
            <a:noFill/>
            <a:miter lim="800000"/>
            <a:headEnd/>
            <a:tailEnd/>
          </a:ln>
        </p:spPr>
        <p:txBody>
          <a:bodyPr wrap="none" anchor="ctr">
            <a:spAutoFit/>
          </a:bodyPr>
          <a:lstStyle/>
          <a:p>
            <a:pPr eaLnBrk="1" hangingPunct="1">
              <a:defRPr/>
            </a:pPr>
            <a:endParaRPr lang="en-US" sz="1800"/>
          </a:p>
        </p:txBody>
      </p:sp>
      <p:sp>
        <p:nvSpPr>
          <p:cNvPr id="1029" name="Rectangle 46"/>
          <p:cNvSpPr>
            <a:spLocks noChangeArrowheads="1"/>
          </p:cNvSpPr>
          <p:nvPr userDrawn="1"/>
        </p:nvSpPr>
        <p:spPr bwMode="auto">
          <a:xfrm>
            <a:off x="0" y="6524625"/>
            <a:ext cx="9144000" cy="360363"/>
          </a:xfrm>
          <a:prstGeom prst="rect">
            <a:avLst/>
          </a:prstGeom>
          <a:solidFill>
            <a:srgbClr val="C7CF85"/>
          </a:solidFill>
          <a:ln w="9525">
            <a:noFill/>
            <a:miter lim="800000"/>
            <a:headEnd/>
            <a:tailEnd/>
          </a:ln>
        </p:spPr>
        <p:txBody>
          <a:bodyPr wrap="none" anchor="ctr"/>
          <a:lstStyle/>
          <a:p>
            <a:pPr eaLnBrk="1" hangingPunct="1">
              <a:defRPr/>
            </a:pPr>
            <a:endParaRPr lang="en-US" sz="1800"/>
          </a:p>
        </p:txBody>
      </p:sp>
      <p:pic>
        <p:nvPicPr>
          <p:cNvPr id="1030" name="Picture 48"/>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259513"/>
            <a:ext cx="5032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13700" y="6534150"/>
            <a:ext cx="1111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47"/>
          <p:cNvSpPr>
            <a:spLocks noChangeArrowheads="1"/>
          </p:cNvSpPr>
          <p:nvPr userDrawn="1"/>
        </p:nvSpPr>
        <p:spPr bwMode="auto">
          <a:xfrm>
            <a:off x="-12700" y="0"/>
            <a:ext cx="9156700" cy="188913"/>
          </a:xfrm>
          <a:prstGeom prst="rect">
            <a:avLst/>
          </a:prstGeom>
          <a:solidFill>
            <a:srgbClr val="E2CA87"/>
          </a:solidFill>
          <a:ln w="9525">
            <a:noFill/>
            <a:miter lim="800000"/>
            <a:headEnd/>
            <a:tailEnd/>
          </a:ln>
        </p:spPr>
        <p:txBody>
          <a:bodyPr wrap="none" anchor="ctr"/>
          <a:lstStyle/>
          <a:p>
            <a:pPr eaLnBrk="1" hangingPunct="1">
              <a:defRPr/>
            </a:pPr>
            <a:endParaRPr lang="en-US" sz="180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sldNum="0" hdr="0" ftr="0" dt="0"/>
  <p:txStyles>
    <p:titleStyle>
      <a:lvl1pPr algn="l" rtl="0" eaLnBrk="0" fontAlgn="base" hangingPunct="0">
        <a:spcBef>
          <a:spcPct val="0"/>
        </a:spcBef>
        <a:spcAft>
          <a:spcPct val="0"/>
        </a:spcAft>
        <a:defRPr sz="4000" b="1">
          <a:solidFill>
            <a:srgbClr val="ADBA4E"/>
          </a:solidFill>
          <a:latin typeface="+mj-lt"/>
          <a:ea typeface="+mj-ea"/>
          <a:cs typeface="+mj-cs"/>
        </a:defRPr>
      </a:lvl1pPr>
      <a:lvl2pPr algn="l" rtl="0" eaLnBrk="0" fontAlgn="base" hangingPunct="0">
        <a:spcBef>
          <a:spcPct val="0"/>
        </a:spcBef>
        <a:spcAft>
          <a:spcPct val="0"/>
        </a:spcAft>
        <a:defRPr sz="4000" b="1">
          <a:solidFill>
            <a:srgbClr val="ADBA4E"/>
          </a:solidFill>
          <a:latin typeface="Arial" charset="0"/>
        </a:defRPr>
      </a:lvl2pPr>
      <a:lvl3pPr algn="l" rtl="0" eaLnBrk="0" fontAlgn="base" hangingPunct="0">
        <a:spcBef>
          <a:spcPct val="0"/>
        </a:spcBef>
        <a:spcAft>
          <a:spcPct val="0"/>
        </a:spcAft>
        <a:defRPr sz="4000" b="1">
          <a:solidFill>
            <a:srgbClr val="ADBA4E"/>
          </a:solidFill>
          <a:latin typeface="Arial" charset="0"/>
        </a:defRPr>
      </a:lvl3pPr>
      <a:lvl4pPr algn="l" rtl="0" eaLnBrk="0" fontAlgn="base" hangingPunct="0">
        <a:spcBef>
          <a:spcPct val="0"/>
        </a:spcBef>
        <a:spcAft>
          <a:spcPct val="0"/>
        </a:spcAft>
        <a:defRPr sz="4000" b="1">
          <a:solidFill>
            <a:srgbClr val="ADBA4E"/>
          </a:solidFill>
          <a:latin typeface="Arial" charset="0"/>
        </a:defRPr>
      </a:lvl4pPr>
      <a:lvl5pPr algn="l" rtl="0" eaLnBrk="0" fontAlgn="base" hangingPunct="0">
        <a:spcBef>
          <a:spcPct val="0"/>
        </a:spcBef>
        <a:spcAft>
          <a:spcPct val="0"/>
        </a:spcAft>
        <a:defRPr sz="4000" b="1">
          <a:solidFill>
            <a:srgbClr val="ADBA4E"/>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b="1">
          <a:solidFill>
            <a:srgbClr val="6B6BCF"/>
          </a:solidFill>
          <a:latin typeface="+mn-lt"/>
          <a:ea typeface="+mn-ea"/>
          <a:cs typeface="+mn-cs"/>
        </a:defRPr>
      </a:lvl1pPr>
      <a:lvl2pPr marL="742950" indent="-285750" algn="l" rtl="0" eaLnBrk="0" fontAlgn="base" hangingPunct="0">
        <a:spcBef>
          <a:spcPct val="20000"/>
        </a:spcBef>
        <a:spcAft>
          <a:spcPct val="0"/>
        </a:spcAft>
        <a:buChar char="•"/>
        <a:defRPr sz="2400">
          <a:solidFill>
            <a:srgbClr val="D2AD46"/>
          </a:solidFill>
          <a:latin typeface="+mn-lt"/>
        </a:defRPr>
      </a:lvl2pPr>
      <a:lvl3pPr marL="1143000" indent="-228600" algn="l" rtl="0" eaLnBrk="0" fontAlgn="base" hangingPunct="0">
        <a:spcBef>
          <a:spcPct val="20000"/>
        </a:spcBef>
        <a:spcAft>
          <a:spcPct val="0"/>
        </a:spcAft>
        <a:buChar char="o"/>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0" y="1808163"/>
            <a:ext cx="9144000"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EC" altLang="th-TH" sz="1800" smtClean="0">
                <a:solidFill>
                  <a:schemeClr val="bg2"/>
                </a:solidFill>
              </a:rPr>
              <a:t/>
            </a:r>
            <a:br>
              <a:rPr lang="es-EC" altLang="th-TH" sz="1800" smtClean="0">
                <a:solidFill>
                  <a:schemeClr val="bg2"/>
                </a:solidFill>
              </a:rPr>
            </a:br>
            <a:r>
              <a:rPr lang="en-GB" altLang="th-TH" sz="2800" smtClean="0">
                <a:solidFill>
                  <a:schemeClr val="bg2"/>
                </a:solidFill>
              </a:rPr>
              <a:t> </a:t>
            </a:r>
            <a:r>
              <a:rPr lang="en-GB" altLang="th-TH" sz="3200" smtClean="0">
                <a:solidFill>
                  <a:schemeClr val="bg2"/>
                </a:solidFill>
              </a:rPr>
              <a:t>Decision Support for Mainstreaming and Scaling up of  Sustainable Land Management  </a:t>
            </a:r>
            <a:r>
              <a:rPr lang="es-EC" altLang="th-TH" sz="2800" smtClean="0">
                <a:solidFill>
                  <a:schemeClr val="bg2"/>
                </a:solidFill>
              </a:rPr>
              <a:t> </a:t>
            </a:r>
            <a:endParaRPr lang="en-GB" altLang="th-TH" sz="3200" smtClean="0">
              <a:solidFill>
                <a:schemeClr val="bg2"/>
              </a:solidFill>
            </a:endParaRPr>
          </a:p>
        </p:txBody>
      </p:sp>
      <p:sp>
        <p:nvSpPr>
          <p:cNvPr id="15363" name="TextBox 7"/>
          <p:cNvSpPr txBox="1">
            <a:spLocks noChangeArrowheads="1"/>
          </p:cNvSpPr>
          <p:nvPr/>
        </p:nvSpPr>
        <p:spPr bwMode="auto">
          <a:xfrm>
            <a:off x="1439863" y="3165475"/>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s-ES" altLang="th-TH" sz="2000" b="1"/>
              <a:t>Country Presentation</a:t>
            </a:r>
            <a:endParaRPr lang="en-GB" altLang="th-TH" sz="2000"/>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279400"/>
            <a:ext cx="47180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392363" y="3746500"/>
            <a:ext cx="4359275" cy="708025"/>
          </a:xfrm>
          <a:prstGeom prst="rect">
            <a:avLst/>
          </a:prstGeom>
          <a:noFill/>
        </p:spPr>
        <p:txBody>
          <a:bodyPr>
            <a:spAutoFit/>
          </a:bodyPr>
          <a:lstStyle/>
          <a:p>
            <a:pPr eaLnBrk="1" hangingPunct="1">
              <a:defRPr/>
            </a:pPr>
            <a:r>
              <a:rPr lang="es-ES" sz="3200" b="1" dirty="0">
                <a:latin typeface="Arial" charset="0"/>
                <a:cs typeface="+mn-cs"/>
              </a:rPr>
              <a:t>Country:  </a:t>
            </a:r>
            <a:r>
              <a:rPr lang="es-ES" sz="4000" b="1" dirty="0" err="1">
                <a:solidFill>
                  <a:srgbClr val="C00000"/>
                </a:solidFill>
                <a:effectLst>
                  <a:outerShdw blurRad="38100" dist="38100" dir="2700000" algn="tl">
                    <a:srgbClr val="000000">
                      <a:alpha val="43137"/>
                    </a:srgbClr>
                  </a:outerShdw>
                </a:effectLst>
                <a:latin typeface="Arial" charset="0"/>
                <a:cs typeface="+mn-cs"/>
              </a:rPr>
              <a:t>Thailand</a:t>
            </a:r>
            <a:endParaRPr lang="en-GB" sz="4000" dirty="0">
              <a:solidFill>
                <a:srgbClr val="C00000"/>
              </a:solidFill>
              <a:effectLst>
                <a:outerShdw blurRad="38100" dist="38100" dir="2700000" algn="tl">
                  <a:srgbClr val="000000">
                    <a:alpha val="43137"/>
                  </a:srgbClr>
                </a:outerShdw>
              </a:effectLst>
              <a:latin typeface="Arial" charset="0"/>
              <a:cs typeface="+mn-cs"/>
            </a:endParaRPr>
          </a:p>
        </p:txBody>
      </p:sp>
      <p:sp>
        <p:nvSpPr>
          <p:cNvPr id="15366" name="TextBox 9"/>
          <p:cNvSpPr txBox="1">
            <a:spLocks noChangeArrowheads="1"/>
          </p:cNvSpPr>
          <p:nvPr/>
        </p:nvSpPr>
        <p:spPr bwMode="auto">
          <a:xfrm>
            <a:off x="468313" y="4543425"/>
            <a:ext cx="820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s-ES" altLang="th-TH" sz="1600" b="1" dirty="0" err="1"/>
              <a:t>Presentation</a:t>
            </a:r>
            <a:r>
              <a:rPr lang="es-ES" altLang="th-TH" sz="1600" b="1" dirty="0"/>
              <a:t> </a:t>
            </a:r>
            <a:r>
              <a:rPr lang="es-ES" altLang="th-TH" sz="1600" b="1" dirty="0" err="1"/>
              <a:t>made</a:t>
            </a:r>
            <a:r>
              <a:rPr lang="es-ES" altLang="th-TH" sz="1600" b="1" dirty="0"/>
              <a:t> </a:t>
            </a:r>
            <a:r>
              <a:rPr lang="es-ES" altLang="th-TH" sz="1600" b="1" dirty="0" err="1"/>
              <a:t>by</a:t>
            </a:r>
            <a:r>
              <a:rPr lang="es-ES" altLang="th-TH" sz="1600" b="1" dirty="0"/>
              <a:t>: </a:t>
            </a:r>
            <a:r>
              <a:rPr lang="es-ES" altLang="th-TH" sz="1600" dirty="0" err="1" smtClean="0"/>
              <a:t>Dr.Bunjirtluk</a:t>
            </a:r>
            <a:r>
              <a:rPr lang="es-ES" altLang="th-TH" sz="1600" dirty="0" smtClean="0"/>
              <a:t> </a:t>
            </a:r>
            <a:r>
              <a:rPr lang="es-ES" altLang="th-TH" sz="1600" dirty="0" err="1"/>
              <a:t>Jintaridth</a:t>
            </a:r>
            <a:r>
              <a:rPr lang="es-ES" altLang="th-TH" sz="1600" dirty="0"/>
              <a:t>, </a:t>
            </a:r>
            <a:r>
              <a:rPr lang="es-ES" altLang="th-TH" sz="1600" dirty="0" err="1"/>
              <a:t>Somsot</a:t>
            </a:r>
            <a:r>
              <a:rPr lang="es-ES" altLang="th-TH" sz="1600" dirty="0"/>
              <a:t> </a:t>
            </a:r>
            <a:r>
              <a:rPr lang="es-ES" altLang="th-TH" sz="1600" dirty="0" err="1"/>
              <a:t>Dumneonngam</a:t>
            </a:r>
            <a:r>
              <a:rPr lang="es-ES" altLang="th-TH" sz="1600" dirty="0"/>
              <a:t>, </a:t>
            </a:r>
            <a:r>
              <a:rPr lang="es-ES" altLang="th-TH" sz="1600" dirty="0" err="1"/>
              <a:t>Somsak</a:t>
            </a:r>
            <a:r>
              <a:rPr lang="es-ES" altLang="th-TH" sz="1600" dirty="0"/>
              <a:t> </a:t>
            </a:r>
            <a:r>
              <a:rPr lang="es-ES" altLang="th-TH" sz="1600" dirty="0" err="1"/>
              <a:t>Sukchan</a:t>
            </a:r>
            <a:r>
              <a:rPr lang="es-ES" altLang="th-TH" sz="1600" dirty="0"/>
              <a:t>, 		       </a:t>
            </a:r>
            <a:r>
              <a:rPr lang="es-ES" altLang="th-TH" sz="1600" dirty="0" err="1"/>
              <a:t>Chettaruj</a:t>
            </a:r>
            <a:r>
              <a:rPr lang="es-ES" altLang="th-TH" sz="1600" dirty="0"/>
              <a:t> </a:t>
            </a:r>
            <a:r>
              <a:rPr lang="es-ES" altLang="th-TH" sz="1600" dirty="0" err="1"/>
              <a:t>Janplang</a:t>
            </a:r>
            <a:r>
              <a:rPr lang="es-ES" altLang="th-TH" sz="1600" dirty="0"/>
              <a:t>, </a:t>
            </a:r>
            <a:r>
              <a:rPr lang="es-ES" altLang="th-TH" sz="1600" dirty="0" err="1"/>
              <a:t>Prapa</a:t>
            </a:r>
            <a:r>
              <a:rPr lang="es-ES" altLang="th-TH" sz="1600" dirty="0"/>
              <a:t> </a:t>
            </a:r>
            <a:r>
              <a:rPr lang="es-ES" altLang="th-TH" sz="1600" dirty="0" err="1"/>
              <a:t>Taranet</a:t>
            </a:r>
            <a:r>
              <a:rPr lang="es-ES" altLang="th-TH" sz="1600" dirty="0"/>
              <a:t>, and </a:t>
            </a:r>
            <a:r>
              <a:rPr lang="es-ES" altLang="th-TH" sz="1600" dirty="0" err="1"/>
              <a:t>Apisit</a:t>
            </a:r>
            <a:r>
              <a:rPr lang="es-ES" altLang="th-TH" sz="1600" dirty="0"/>
              <a:t> </a:t>
            </a:r>
            <a:r>
              <a:rPr lang="es-ES" altLang="th-TH" sz="1600" dirty="0" err="1"/>
              <a:t>Boupai</a:t>
            </a:r>
            <a:r>
              <a:rPr lang="es-ES" altLang="th-TH" sz="1600" dirty="0"/>
              <a:t> </a:t>
            </a:r>
            <a:endParaRPr lang="en-GB" altLang="th-TH" sz="1600" dirty="0"/>
          </a:p>
        </p:txBody>
      </p:sp>
      <p:sp>
        <p:nvSpPr>
          <p:cNvPr id="4" name="Rectangle 3"/>
          <p:cNvSpPr/>
          <p:nvPr/>
        </p:nvSpPr>
        <p:spPr>
          <a:xfrm>
            <a:off x="820738" y="5449888"/>
            <a:ext cx="7502525" cy="1108075"/>
          </a:xfrm>
          <a:prstGeom prst="rect">
            <a:avLst/>
          </a:prstGeom>
        </p:spPr>
        <p:txBody>
          <a:bodyPr>
            <a:spAutoFit/>
          </a:bodyPr>
          <a:lstStyle/>
          <a:p>
            <a:pPr algn="ctr" eaLnBrk="1" hangingPunct="1">
              <a:defRPr/>
            </a:pPr>
            <a:r>
              <a:rPr lang="en-US" sz="2400" b="1" dirty="0">
                <a:latin typeface="+mn-lt"/>
                <a:cs typeface="+mn-cs"/>
              </a:rPr>
              <a:t>Global Meeting of the DS-SLM Project</a:t>
            </a:r>
          </a:p>
          <a:p>
            <a:pPr algn="ctr" eaLnBrk="1" hangingPunct="1">
              <a:defRPr/>
            </a:pPr>
            <a:r>
              <a:rPr lang="en-US" sz="1800" b="1" dirty="0">
                <a:latin typeface="+mn-lt"/>
                <a:cs typeface="+mn-cs"/>
              </a:rPr>
              <a:t>24 - 27 April 2018</a:t>
            </a:r>
          </a:p>
          <a:p>
            <a:pPr algn="ctr" eaLnBrk="1" hangingPunct="1">
              <a:defRPr/>
            </a:pPr>
            <a:r>
              <a:rPr lang="en-US" sz="1800" b="1" dirty="0">
                <a:latin typeface="+mn-lt"/>
                <a:cs typeface="+mn-cs"/>
              </a:rPr>
              <a:t>FAO, Rome, Italy</a:t>
            </a:r>
            <a:endParaRPr lang="en-US" sz="2400"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smtClean="0">
                <a:solidFill>
                  <a:srgbClr val="C00000"/>
                </a:solidFill>
                <a:effectLst>
                  <a:outerShdw blurRad="38100" dist="38100" dir="2700000" algn="tl">
                    <a:srgbClr val="000000">
                      <a:alpha val="43137"/>
                    </a:srgbClr>
                  </a:outerShdw>
                </a:effectLst>
                <a:ea typeface="Open Sans" panose="020B0606030504020204" pitchFamily="34" charset="0"/>
              </a:rPr>
              <a:t>LDD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2" name="Rectangle 1"/>
          <p:cNvSpPr/>
          <p:nvPr/>
        </p:nvSpPr>
        <p:spPr>
          <a:xfrm>
            <a:off x="0" y="877888"/>
            <a:ext cx="9144000" cy="1323975"/>
          </a:xfrm>
          <a:prstGeom prst="rect">
            <a:avLst/>
          </a:prstGeom>
        </p:spPr>
        <p:txBody>
          <a:bodyPr>
            <a:spAutoFit/>
          </a:bodyPr>
          <a:lstStyle/>
          <a:p>
            <a:pPr algn="ctr" eaLnBrk="1" hangingPunct="1">
              <a:defRPr/>
            </a:pPr>
            <a:r>
              <a:rPr lang="en-US" sz="3200" b="1" dirty="0">
                <a:effectLst>
                  <a:outerShdw blurRad="38100" dist="38100" dir="2700000" algn="tl">
                    <a:srgbClr val="000000">
                      <a:alpha val="43137"/>
                    </a:srgbClr>
                  </a:outerShdw>
                </a:effectLst>
                <a:latin typeface="Calibri" panose="020F0502020204030204" pitchFamily="34" charset="0"/>
                <a:cs typeface="+mn-cs"/>
              </a:rPr>
              <a:t>Soil doctors:</a:t>
            </a:r>
          </a:p>
          <a:p>
            <a:pPr algn="ctr" eaLnBrk="1" hangingPunct="1">
              <a:defRPr/>
            </a:pPr>
            <a:r>
              <a:rPr lang="en-US" sz="2400" b="1" dirty="0">
                <a:effectLst>
                  <a:outerShdw blurRad="38100" dist="38100" dir="2700000" algn="tl">
                    <a:srgbClr val="000000">
                      <a:alpha val="43137"/>
                    </a:srgbClr>
                  </a:outerShdw>
                </a:effectLst>
                <a:latin typeface="Calibri" panose="020F0502020204030204" pitchFamily="34" charset="0"/>
                <a:cs typeface="+mn-cs"/>
              </a:rPr>
              <a:t>A capacity development and participatory approach for Sustainable Land Management (SLM) in Thailand</a:t>
            </a:r>
            <a:endParaRPr lang="th-TH" sz="2400" b="1" dirty="0">
              <a:latin typeface="Calibri" panose="020F0502020204030204" pitchFamily="34" charset="0"/>
              <a:cs typeface="+mn-cs"/>
            </a:endParaRPr>
          </a:p>
        </p:txBody>
      </p:sp>
      <p:sp>
        <p:nvSpPr>
          <p:cNvPr id="24581" name="Rectangle 3"/>
          <p:cNvSpPr>
            <a:spLocks noChangeArrowheads="1"/>
          </p:cNvSpPr>
          <p:nvPr/>
        </p:nvSpPr>
        <p:spPr bwMode="auto">
          <a:xfrm>
            <a:off x="323850" y="2435225"/>
            <a:ext cx="60658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000">
                <a:latin typeface="Calibri" panose="020F0502020204030204" pitchFamily="34" charset="0"/>
              </a:rPr>
              <a:t>“Only </a:t>
            </a:r>
            <a:r>
              <a:rPr lang="en-US" altLang="th-TH" sz="2000" b="1">
                <a:latin typeface="Calibri" panose="020F0502020204030204" pitchFamily="34" charset="0"/>
              </a:rPr>
              <a:t>2,000 staffs </a:t>
            </a:r>
            <a:r>
              <a:rPr lang="en-US" altLang="th-TH" sz="2000">
                <a:latin typeface="Calibri" panose="020F0502020204030204" pitchFamily="34" charset="0"/>
              </a:rPr>
              <a:t>of </a:t>
            </a:r>
            <a:r>
              <a:rPr lang="en-US" altLang="th-TH" sz="2000" b="1">
                <a:latin typeface="Calibri" panose="020F0502020204030204" pitchFamily="34" charset="0"/>
              </a:rPr>
              <a:t>Land Development Department</a:t>
            </a:r>
            <a:r>
              <a:rPr lang="en-US" altLang="th-TH" sz="2000">
                <a:latin typeface="Calibri" panose="020F0502020204030204" pitchFamily="34" charset="0"/>
              </a:rPr>
              <a:t> in which responsible for soil problems and management in Thailand, therefore it is </a:t>
            </a:r>
            <a:r>
              <a:rPr lang="en-US" altLang="th-TH" sz="2000" b="1">
                <a:latin typeface="Calibri" panose="020F0502020204030204" pitchFamily="34" charset="0"/>
              </a:rPr>
              <a:t>not enough </a:t>
            </a:r>
            <a:r>
              <a:rPr lang="en-US" altLang="th-TH" sz="2000">
                <a:latin typeface="Calibri" panose="020F0502020204030204" pitchFamily="34" charset="0"/>
              </a:rPr>
              <a:t>for implementing soil management and improvement.” </a:t>
            </a:r>
          </a:p>
        </p:txBody>
      </p:sp>
      <p:sp>
        <p:nvSpPr>
          <p:cNvPr id="24582" name="Rectangle 4"/>
          <p:cNvSpPr>
            <a:spLocks noChangeArrowheads="1"/>
          </p:cNvSpPr>
          <p:nvPr/>
        </p:nvSpPr>
        <p:spPr bwMode="auto">
          <a:xfrm>
            <a:off x="2771775" y="4346575"/>
            <a:ext cx="46624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000" b="1">
                <a:latin typeface="Calibri" panose="020F0502020204030204" pitchFamily="34" charset="0"/>
              </a:rPr>
              <a:t>Land Development Department (LDD), Ministry of Agriculture and Cooperatives</a:t>
            </a:r>
            <a:r>
              <a:rPr lang="en-US" altLang="th-TH" sz="2000">
                <a:latin typeface="Calibri" panose="020F0502020204030204" pitchFamily="34" charset="0"/>
              </a:rPr>
              <a:t> is the core organization to conserve and improve </a:t>
            </a:r>
            <a:r>
              <a:rPr lang="en-US" altLang="th-TH" sz="2000" b="1">
                <a:latin typeface="Calibri" panose="020F0502020204030204" pitchFamily="34" charset="0"/>
              </a:rPr>
              <a:t>soil resources</a:t>
            </a:r>
            <a:r>
              <a:rPr lang="en-US" altLang="th-TH" sz="2000">
                <a:latin typeface="Calibri" panose="020F0502020204030204" pitchFamily="34" charset="0"/>
              </a:rPr>
              <a:t> for agricultural productivity, food security, and sustainable land use.</a:t>
            </a:r>
          </a:p>
        </p:txBody>
      </p:sp>
      <p:pic>
        <p:nvPicPr>
          <p:cNvPr id="24583" name="Picture 2" descr="C:\Users\bunjirtluk\Desktop\โลโก้กรมพัฒนาที่ดิน\AA02.ตรากร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292600"/>
            <a:ext cx="20875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ChangeArrowheads="1"/>
          </p:cNvSpPr>
          <p:nvPr/>
        </p:nvSpPr>
        <p:spPr bwMode="auto">
          <a:xfrm>
            <a:off x="6875463" y="3036888"/>
            <a:ext cx="2089150"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th-TH" sz="2000" b="1">
                <a:latin typeface="Calibri" panose="020F0502020204030204" pitchFamily="34" charset="0"/>
              </a:rPr>
              <a:t>2,000 LDD staffs</a:t>
            </a:r>
          </a:p>
          <a:p>
            <a:pPr algn="ctr" eaLnBrk="1" hangingPunct="1"/>
            <a:r>
              <a:rPr lang="en-US" altLang="th-TH" sz="2000" b="1">
                <a:latin typeface="Calibri" panose="020F0502020204030204" pitchFamily="34" charset="0"/>
              </a:rPr>
              <a:t>VS</a:t>
            </a:r>
          </a:p>
          <a:p>
            <a:pPr algn="ctr" eaLnBrk="1" hangingPunct="1"/>
            <a:r>
              <a:rPr lang="en-US" altLang="th-TH" sz="2000" b="1">
                <a:latin typeface="Calibri" panose="020F0502020204030204" pitchFamily="34" charset="0"/>
              </a:rPr>
              <a:t>25 mil of farmers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smtClean="0">
                <a:solidFill>
                  <a:srgbClr val="C00000"/>
                </a:solidFill>
                <a:effectLst>
                  <a:outerShdw blurRad="38100" dist="38100" dir="2700000" algn="tl">
                    <a:srgbClr val="000000">
                      <a:alpha val="43137"/>
                    </a:srgbClr>
                  </a:outerShdw>
                </a:effectLst>
                <a:ea typeface="Open Sans" panose="020B0606030504020204" pitchFamily="34" charset="0"/>
              </a:rPr>
              <a:t>LDD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pic>
        <p:nvPicPr>
          <p:cNvPr id="25604" name="รูปภาพ 7" descr="C:\Documents and Settings\user1\Desktop\logo-Volunteer-Soil-Do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905000"/>
            <a:ext cx="25908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89125" y="839788"/>
            <a:ext cx="3443288" cy="523875"/>
          </a:xfrm>
          <a:prstGeom prst="rect">
            <a:avLst/>
          </a:prstGeom>
        </p:spPr>
        <p:txBody>
          <a:bodyPr wrap="none">
            <a:spAutoFit/>
          </a:bodyPr>
          <a:lstStyle/>
          <a:p>
            <a:pPr algn="ctr" eaLnBrk="1" hangingPunct="1">
              <a:defRPr/>
            </a:pPr>
            <a:r>
              <a:rPr lang="en-US" b="1" dirty="0">
                <a:solidFill>
                  <a:schemeClr val="tx1">
                    <a:lumMod val="85000"/>
                    <a:lumOff val="15000"/>
                  </a:schemeClr>
                </a:solidFill>
                <a:latin typeface="Calibri" panose="020F0502020204030204" pitchFamily="34" charset="0"/>
                <a:cs typeface="+mn-cs"/>
              </a:rPr>
              <a:t>Volunteer soil doctors</a:t>
            </a:r>
          </a:p>
        </p:txBody>
      </p:sp>
      <p:sp>
        <p:nvSpPr>
          <p:cNvPr id="7" name="Rectangle 6"/>
          <p:cNvSpPr/>
          <p:nvPr/>
        </p:nvSpPr>
        <p:spPr>
          <a:xfrm>
            <a:off x="2740025" y="4137025"/>
            <a:ext cx="4400550" cy="522288"/>
          </a:xfrm>
          <a:prstGeom prst="rect">
            <a:avLst/>
          </a:prstGeom>
        </p:spPr>
        <p:txBody>
          <a:bodyPr wrap="none">
            <a:spAutoFit/>
          </a:bodyPr>
          <a:lstStyle/>
          <a:p>
            <a:pPr algn="ctr" eaLnBrk="1" hangingPunct="1">
              <a:defRPr/>
            </a:pPr>
            <a:r>
              <a:rPr lang="en-US" b="1" dirty="0">
                <a:solidFill>
                  <a:schemeClr val="tx1">
                    <a:lumMod val="85000"/>
                    <a:lumOff val="15000"/>
                  </a:schemeClr>
                </a:solidFill>
                <a:latin typeface="Calibri" panose="020F0502020204030204" pitchFamily="34" charset="0"/>
                <a:cs typeface="+mn-cs"/>
              </a:rPr>
              <a:t>Young volunteer soil doctors</a:t>
            </a:r>
          </a:p>
        </p:txBody>
      </p:sp>
      <p:grpSp>
        <p:nvGrpSpPr>
          <p:cNvPr id="25607" name="Shape 729"/>
          <p:cNvGrpSpPr>
            <a:grpSpLocks/>
          </p:cNvGrpSpPr>
          <p:nvPr/>
        </p:nvGrpSpPr>
        <p:grpSpPr bwMode="auto">
          <a:xfrm rot="-388063">
            <a:off x="1597025" y="1541463"/>
            <a:ext cx="534988" cy="454025"/>
            <a:chOff x="1207286" y="4371909"/>
            <a:chExt cx="1567410" cy="1699755"/>
          </a:xfrm>
        </p:grpSpPr>
        <p:sp>
          <p:nvSpPr>
            <p:cNvPr id="25616" name="Shape 730"/>
            <p:cNvSpPr>
              <a:spLocks/>
            </p:cNvSpPr>
            <p:nvPr/>
          </p:nvSpPr>
          <p:spPr bwMode="auto">
            <a:xfrm rot="7897265">
              <a:off x="1015483" y="5040166"/>
              <a:ext cx="1951017" cy="363241"/>
            </a:xfrm>
            <a:custGeom>
              <a:avLst/>
              <a:gdLst>
                <a:gd name="T0" fmla="*/ 188050 w 4216400"/>
                <a:gd name="T1" fmla="*/ 0 h 812800"/>
                <a:gd name="T2" fmla="*/ 220060 w 4216400"/>
                <a:gd name="T3" fmla="*/ 3117 h 812800"/>
                <a:gd name="T4" fmla="*/ 236043 w 4216400"/>
                <a:gd name="T5" fmla="*/ 0 h 812800"/>
                <a:gd name="T6" fmla="*/ 1762967 w 4216400"/>
                <a:gd name="T7" fmla="*/ 0 h 812800"/>
                <a:gd name="T8" fmla="*/ 1803122 w 4216400"/>
                <a:gd name="T9" fmla="*/ 0 h 812800"/>
                <a:gd name="T10" fmla="*/ 1847447 w 4216400"/>
                <a:gd name="T11" fmla="*/ 17732 h 812800"/>
                <a:gd name="T12" fmla="*/ 1850149 w 4216400"/>
                <a:gd name="T13" fmla="*/ 21604 h 812800"/>
                <a:gd name="T14" fmla="*/ 1868107 w 4216400"/>
                <a:gd name="T15" fmla="*/ 31018 h 812800"/>
                <a:gd name="T16" fmla="*/ 1951017 w 4216400"/>
                <a:gd name="T17" fmla="*/ 181621 h 812800"/>
                <a:gd name="T18" fmla="*/ 1868107 w 4216400"/>
                <a:gd name="T19" fmla="*/ 332223 h 812800"/>
                <a:gd name="T20" fmla="*/ 1850149 w 4216400"/>
                <a:gd name="T21" fmla="*/ 341637 h 812800"/>
                <a:gd name="T22" fmla="*/ 1847447 w 4216400"/>
                <a:gd name="T23" fmla="*/ 345509 h 812800"/>
                <a:gd name="T24" fmla="*/ 1803122 w 4216400"/>
                <a:gd name="T25" fmla="*/ 363241 h 812800"/>
                <a:gd name="T26" fmla="*/ 1762967 w 4216400"/>
                <a:gd name="T27" fmla="*/ 363241 h 812800"/>
                <a:gd name="T28" fmla="*/ 236043 w 4216400"/>
                <a:gd name="T29" fmla="*/ 363241 h 812800"/>
                <a:gd name="T30" fmla="*/ 220060 w 4216400"/>
                <a:gd name="T31" fmla="*/ 360124 h 812800"/>
                <a:gd name="T32" fmla="*/ 188050 w 4216400"/>
                <a:gd name="T33" fmla="*/ 363241 h 812800"/>
                <a:gd name="T34" fmla="*/ 0 w 4216400"/>
                <a:gd name="T35" fmla="*/ 181621 h 812800"/>
                <a:gd name="T36" fmla="*/ 188050 w 4216400"/>
                <a:gd name="T37" fmla="*/ 0 h 8128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16400"/>
                <a:gd name="T58" fmla="*/ 0 h 812800"/>
                <a:gd name="T59" fmla="*/ 4216400 w 4216400"/>
                <a:gd name="T60" fmla="*/ 812800 h 8128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16400" h="812800" extrusionOk="0">
                  <a:moveTo>
                    <a:pt x="406400" y="0"/>
                  </a:moveTo>
                  <a:lnTo>
                    <a:pt x="475578" y="6974"/>
                  </a:lnTo>
                  <a:lnTo>
                    <a:pt x="510119" y="0"/>
                  </a:lnTo>
                  <a:lnTo>
                    <a:pt x="3810000" y="0"/>
                  </a:lnTo>
                  <a:lnTo>
                    <a:pt x="3896781" y="0"/>
                  </a:lnTo>
                  <a:cubicBezTo>
                    <a:pt x="3934190" y="0"/>
                    <a:pt x="3968057" y="15163"/>
                    <a:pt x="3992572" y="39678"/>
                  </a:cubicBezTo>
                  <a:lnTo>
                    <a:pt x="3998413" y="48342"/>
                  </a:lnTo>
                  <a:lnTo>
                    <a:pt x="4037223" y="69407"/>
                  </a:lnTo>
                  <a:cubicBezTo>
                    <a:pt x="4145326" y="142440"/>
                    <a:pt x="4216400" y="266119"/>
                    <a:pt x="4216400" y="406400"/>
                  </a:cubicBezTo>
                  <a:cubicBezTo>
                    <a:pt x="4216400" y="546681"/>
                    <a:pt x="4145326" y="670361"/>
                    <a:pt x="4037223" y="743393"/>
                  </a:cubicBezTo>
                  <a:lnTo>
                    <a:pt x="3998413" y="764458"/>
                  </a:lnTo>
                  <a:lnTo>
                    <a:pt x="3992572" y="773122"/>
                  </a:lnTo>
                  <a:cubicBezTo>
                    <a:pt x="3968057" y="797637"/>
                    <a:pt x="3934190" y="812800"/>
                    <a:pt x="3896781" y="812800"/>
                  </a:cubicBezTo>
                  <a:lnTo>
                    <a:pt x="3810000" y="812800"/>
                  </a:lnTo>
                  <a:lnTo>
                    <a:pt x="510119" y="812800"/>
                  </a:lnTo>
                  <a:lnTo>
                    <a:pt x="475578" y="805826"/>
                  </a:lnTo>
                  <a:lnTo>
                    <a:pt x="406400" y="812800"/>
                  </a:lnTo>
                  <a:cubicBezTo>
                    <a:pt x="181951" y="812800"/>
                    <a:pt x="0" y="630849"/>
                    <a:pt x="0" y="406400"/>
                  </a:cubicBezTo>
                  <a:cubicBezTo>
                    <a:pt x="0" y="181951"/>
                    <a:pt x="181951" y="0"/>
                    <a:pt x="406400" y="0"/>
                  </a:cubicBezTo>
                  <a:close/>
                </a:path>
              </a:pathLst>
            </a:custGeom>
            <a:solidFill>
              <a:srgbClr val="FF00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25617" name="Shape 731"/>
            <p:cNvSpPr>
              <a:spLocks/>
            </p:cNvSpPr>
            <p:nvPr/>
          </p:nvSpPr>
          <p:spPr bwMode="auto">
            <a:xfrm rot="9924889">
              <a:off x="1682225" y="4502907"/>
              <a:ext cx="1004881" cy="376598"/>
            </a:xfrm>
            <a:custGeom>
              <a:avLst/>
              <a:gdLst>
                <a:gd name="T0" fmla="*/ 0 w 1397000"/>
                <a:gd name="T1" fmla="*/ 188299 h 508000"/>
                <a:gd name="T2" fmla="*/ 231133 w 1397000"/>
                <a:gd name="T3" fmla="*/ 0 h 508000"/>
                <a:gd name="T4" fmla="*/ 270478 w 1397000"/>
                <a:gd name="T5" fmla="*/ 3231 h 508000"/>
                <a:gd name="T6" fmla="*/ 290122 w 1397000"/>
                <a:gd name="T7" fmla="*/ 0 h 508000"/>
                <a:gd name="T8" fmla="*/ 502441 w 1397000"/>
                <a:gd name="T9" fmla="*/ 0 h 508000"/>
                <a:gd name="T10" fmla="*/ 714759 w 1397000"/>
                <a:gd name="T11" fmla="*/ 0 h 508000"/>
                <a:gd name="T12" fmla="*/ 734403 w 1397000"/>
                <a:gd name="T13" fmla="*/ 3231 h 508000"/>
                <a:gd name="T14" fmla="*/ 773748 w 1397000"/>
                <a:gd name="T15" fmla="*/ 0 h 508000"/>
                <a:gd name="T16" fmla="*/ 1004881 w 1397000"/>
                <a:gd name="T17" fmla="*/ 188299 h 508000"/>
                <a:gd name="T18" fmla="*/ 773748 w 1397000"/>
                <a:gd name="T19" fmla="*/ 376598 h 508000"/>
                <a:gd name="T20" fmla="*/ 734403 w 1397000"/>
                <a:gd name="T21" fmla="*/ 373367 h 508000"/>
                <a:gd name="T22" fmla="*/ 714759 w 1397000"/>
                <a:gd name="T23" fmla="*/ 376598 h 508000"/>
                <a:gd name="T24" fmla="*/ 502441 w 1397000"/>
                <a:gd name="T25" fmla="*/ 376598 h 508000"/>
                <a:gd name="T26" fmla="*/ 290122 w 1397000"/>
                <a:gd name="T27" fmla="*/ 376598 h 508000"/>
                <a:gd name="T28" fmla="*/ 270478 w 1397000"/>
                <a:gd name="T29" fmla="*/ 373367 h 508000"/>
                <a:gd name="T30" fmla="*/ 231133 w 1397000"/>
                <a:gd name="T31" fmla="*/ 376598 h 508000"/>
                <a:gd name="T32" fmla="*/ 0 w 1397000"/>
                <a:gd name="T33" fmla="*/ 188299 h 50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7000"/>
                <a:gd name="T52" fmla="*/ 0 h 508000"/>
                <a:gd name="T53" fmla="*/ 1397000 w 1397000"/>
                <a:gd name="T54" fmla="*/ 508000 h 50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7000" h="508000" extrusionOk="0">
                  <a:moveTo>
                    <a:pt x="0" y="254000"/>
                  </a:moveTo>
                  <a:cubicBezTo>
                    <a:pt x="0" y="113720"/>
                    <a:pt x="143862" y="0"/>
                    <a:pt x="321325" y="0"/>
                  </a:cubicBezTo>
                  <a:lnTo>
                    <a:pt x="376022" y="4359"/>
                  </a:lnTo>
                  <a:lnTo>
                    <a:pt x="403332" y="0"/>
                  </a:lnTo>
                  <a:lnTo>
                    <a:pt x="698500" y="0"/>
                  </a:lnTo>
                  <a:lnTo>
                    <a:pt x="993668" y="0"/>
                  </a:lnTo>
                  <a:lnTo>
                    <a:pt x="1020978" y="4359"/>
                  </a:lnTo>
                  <a:lnTo>
                    <a:pt x="1075675" y="0"/>
                  </a:lnTo>
                  <a:cubicBezTo>
                    <a:pt x="1253138" y="0"/>
                    <a:pt x="1397000" y="113719"/>
                    <a:pt x="1397000" y="254000"/>
                  </a:cubicBezTo>
                  <a:cubicBezTo>
                    <a:pt x="1397000" y="394280"/>
                    <a:pt x="1253138" y="508000"/>
                    <a:pt x="1075675" y="508000"/>
                  </a:cubicBezTo>
                  <a:lnTo>
                    <a:pt x="1020978" y="503641"/>
                  </a:lnTo>
                  <a:lnTo>
                    <a:pt x="993668" y="508000"/>
                  </a:lnTo>
                  <a:lnTo>
                    <a:pt x="698500" y="508000"/>
                  </a:lnTo>
                  <a:lnTo>
                    <a:pt x="403332" y="508000"/>
                  </a:lnTo>
                  <a:lnTo>
                    <a:pt x="376022" y="503641"/>
                  </a:lnTo>
                  <a:lnTo>
                    <a:pt x="321325" y="508000"/>
                  </a:lnTo>
                  <a:cubicBezTo>
                    <a:pt x="143862" y="508000"/>
                    <a:pt x="0" y="394281"/>
                    <a:pt x="0" y="254000"/>
                  </a:cubicBezTo>
                  <a:close/>
                </a:path>
              </a:pathLst>
            </a:custGeom>
            <a:solidFill>
              <a:srgbClr val="FF00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25618" name="Shape 732"/>
            <p:cNvSpPr>
              <a:spLocks/>
            </p:cNvSpPr>
            <p:nvPr/>
          </p:nvSpPr>
          <p:spPr bwMode="auto">
            <a:xfrm rot="-5571896">
              <a:off x="2050341" y="4764038"/>
              <a:ext cx="1004881" cy="376598"/>
            </a:xfrm>
            <a:custGeom>
              <a:avLst/>
              <a:gdLst>
                <a:gd name="T0" fmla="*/ 0 w 1397000"/>
                <a:gd name="T1" fmla="*/ 188299 h 508000"/>
                <a:gd name="T2" fmla="*/ 231133 w 1397000"/>
                <a:gd name="T3" fmla="*/ 0 h 508000"/>
                <a:gd name="T4" fmla="*/ 270478 w 1397000"/>
                <a:gd name="T5" fmla="*/ 3231 h 508000"/>
                <a:gd name="T6" fmla="*/ 290122 w 1397000"/>
                <a:gd name="T7" fmla="*/ 0 h 508000"/>
                <a:gd name="T8" fmla="*/ 502441 w 1397000"/>
                <a:gd name="T9" fmla="*/ 0 h 508000"/>
                <a:gd name="T10" fmla="*/ 714759 w 1397000"/>
                <a:gd name="T11" fmla="*/ 0 h 508000"/>
                <a:gd name="T12" fmla="*/ 734403 w 1397000"/>
                <a:gd name="T13" fmla="*/ 3231 h 508000"/>
                <a:gd name="T14" fmla="*/ 773748 w 1397000"/>
                <a:gd name="T15" fmla="*/ 0 h 508000"/>
                <a:gd name="T16" fmla="*/ 1004881 w 1397000"/>
                <a:gd name="T17" fmla="*/ 188299 h 508000"/>
                <a:gd name="T18" fmla="*/ 773748 w 1397000"/>
                <a:gd name="T19" fmla="*/ 376598 h 508000"/>
                <a:gd name="T20" fmla="*/ 734403 w 1397000"/>
                <a:gd name="T21" fmla="*/ 373367 h 508000"/>
                <a:gd name="T22" fmla="*/ 714759 w 1397000"/>
                <a:gd name="T23" fmla="*/ 376598 h 508000"/>
                <a:gd name="T24" fmla="*/ 502441 w 1397000"/>
                <a:gd name="T25" fmla="*/ 376598 h 508000"/>
                <a:gd name="T26" fmla="*/ 290122 w 1397000"/>
                <a:gd name="T27" fmla="*/ 376598 h 508000"/>
                <a:gd name="T28" fmla="*/ 270478 w 1397000"/>
                <a:gd name="T29" fmla="*/ 373367 h 508000"/>
                <a:gd name="T30" fmla="*/ 231133 w 1397000"/>
                <a:gd name="T31" fmla="*/ 376598 h 508000"/>
                <a:gd name="T32" fmla="*/ 0 w 1397000"/>
                <a:gd name="T33" fmla="*/ 188299 h 50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7000"/>
                <a:gd name="T52" fmla="*/ 0 h 508000"/>
                <a:gd name="T53" fmla="*/ 1397000 w 1397000"/>
                <a:gd name="T54" fmla="*/ 508000 h 50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7000" h="508000" extrusionOk="0">
                  <a:moveTo>
                    <a:pt x="0" y="254000"/>
                  </a:moveTo>
                  <a:cubicBezTo>
                    <a:pt x="0" y="113720"/>
                    <a:pt x="143862" y="0"/>
                    <a:pt x="321325" y="0"/>
                  </a:cubicBezTo>
                  <a:lnTo>
                    <a:pt x="376022" y="4359"/>
                  </a:lnTo>
                  <a:lnTo>
                    <a:pt x="403332" y="0"/>
                  </a:lnTo>
                  <a:lnTo>
                    <a:pt x="698500" y="0"/>
                  </a:lnTo>
                  <a:lnTo>
                    <a:pt x="993668" y="0"/>
                  </a:lnTo>
                  <a:lnTo>
                    <a:pt x="1020978" y="4359"/>
                  </a:lnTo>
                  <a:lnTo>
                    <a:pt x="1075675" y="0"/>
                  </a:lnTo>
                  <a:cubicBezTo>
                    <a:pt x="1253138" y="0"/>
                    <a:pt x="1397000" y="113719"/>
                    <a:pt x="1397000" y="254000"/>
                  </a:cubicBezTo>
                  <a:cubicBezTo>
                    <a:pt x="1397000" y="394280"/>
                    <a:pt x="1253138" y="508000"/>
                    <a:pt x="1075675" y="508000"/>
                  </a:cubicBezTo>
                  <a:lnTo>
                    <a:pt x="1020978" y="503641"/>
                  </a:lnTo>
                  <a:lnTo>
                    <a:pt x="993668" y="508000"/>
                  </a:lnTo>
                  <a:lnTo>
                    <a:pt x="698500" y="508000"/>
                  </a:lnTo>
                  <a:lnTo>
                    <a:pt x="403332" y="508000"/>
                  </a:lnTo>
                  <a:lnTo>
                    <a:pt x="376022" y="503641"/>
                  </a:lnTo>
                  <a:lnTo>
                    <a:pt x="321325" y="508000"/>
                  </a:lnTo>
                  <a:cubicBezTo>
                    <a:pt x="143862" y="508000"/>
                    <a:pt x="0" y="394281"/>
                    <a:pt x="0" y="254000"/>
                  </a:cubicBezTo>
                  <a:close/>
                </a:path>
              </a:pathLst>
            </a:custGeom>
            <a:solidFill>
              <a:srgbClr val="FF00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grpSp>
      <p:grpSp>
        <p:nvGrpSpPr>
          <p:cNvPr id="25608" name="Shape 733"/>
          <p:cNvGrpSpPr>
            <a:grpSpLocks/>
          </p:cNvGrpSpPr>
          <p:nvPr/>
        </p:nvGrpSpPr>
        <p:grpSpPr bwMode="auto">
          <a:xfrm rot="4429012">
            <a:off x="2209800" y="4035425"/>
            <a:ext cx="454025" cy="498475"/>
            <a:chOff x="1207286" y="4371909"/>
            <a:chExt cx="1567410" cy="1699755"/>
          </a:xfrm>
        </p:grpSpPr>
        <p:sp>
          <p:nvSpPr>
            <p:cNvPr id="25613" name="Shape 734"/>
            <p:cNvSpPr>
              <a:spLocks/>
            </p:cNvSpPr>
            <p:nvPr/>
          </p:nvSpPr>
          <p:spPr bwMode="auto">
            <a:xfrm rot="7897265">
              <a:off x="1015483" y="5040166"/>
              <a:ext cx="1951017" cy="363241"/>
            </a:xfrm>
            <a:custGeom>
              <a:avLst/>
              <a:gdLst>
                <a:gd name="T0" fmla="*/ 188050 w 4216400"/>
                <a:gd name="T1" fmla="*/ 0 h 812800"/>
                <a:gd name="T2" fmla="*/ 220060 w 4216400"/>
                <a:gd name="T3" fmla="*/ 3117 h 812800"/>
                <a:gd name="T4" fmla="*/ 236043 w 4216400"/>
                <a:gd name="T5" fmla="*/ 0 h 812800"/>
                <a:gd name="T6" fmla="*/ 1762967 w 4216400"/>
                <a:gd name="T7" fmla="*/ 0 h 812800"/>
                <a:gd name="T8" fmla="*/ 1803122 w 4216400"/>
                <a:gd name="T9" fmla="*/ 0 h 812800"/>
                <a:gd name="T10" fmla="*/ 1847447 w 4216400"/>
                <a:gd name="T11" fmla="*/ 17732 h 812800"/>
                <a:gd name="T12" fmla="*/ 1850149 w 4216400"/>
                <a:gd name="T13" fmla="*/ 21604 h 812800"/>
                <a:gd name="T14" fmla="*/ 1868107 w 4216400"/>
                <a:gd name="T15" fmla="*/ 31018 h 812800"/>
                <a:gd name="T16" fmla="*/ 1951017 w 4216400"/>
                <a:gd name="T17" fmla="*/ 181621 h 812800"/>
                <a:gd name="T18" fmla="*/ 1868107 w 4216400"/>
                <a:gd name="T19" fmla="*/ 332223 h 812800"/>
                <a:gd name="T20" fmla="*/ 1850149 w 4216400"/>
                <a:gd name="T21" fmla="*/ 341637 h 812800"/>
                <a:gd name="T22" fmla="*/ 1847447 w 4216400"/>
                <a:gd name="T23" fmla="*/ 345509 h 812800"/>
                <a:gd name="T24" fmla="*/ 1803122 w 4216400"/>
                <a:gd name="T25" fmla="*/ 363241 h 812800"/>
                <a:gd name="T26" fmla="*/ 1762967 w 4216400"/>
                <a:gd name="T27" fmla="*/ 363241 h 812800"/>
                <a:gd name="T28" fmla="*/ 236043 w 4216400"/>
                <a:gd name="T29" fmla="*/ 363241 h 812800"/>
                <a:gd name="T30" fmla="*/ 220060 w 4216400"/>
                <a:gd name="T31" fmla="*/ 360124 h 812800"/>
                <a:gd name="T32" fmla="*/ 188050 w 4216400"/>
                <a:gd name="T33" fmla="*/ 363241 h 812800"/>
                <a:gd name="T34" fmla="*/ 0 w 4216400"/>
                <a:gd name="T35" fmla="*/ 181621 h 812800"/>
                <a:gd name="T36" fmla="*/ 188050 w 4216400"/>
                <a:gd name="T37" fmla="*/ 0 h 8128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16400"/>
                <a:gd name="T58" fmla="*/ 0 h 812800"/>
                <a:gd name="T59" fmla="*/ 4216400 w 4216400"/>
                <a:gd name="T60" fmla="*/ 812800 h 8128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16400" h="812800" extrusionOk="0">
                  <a:moveTo>
                    <a:pt x="406400" y="0"/>
                  </a:moveTo>
                  <a:lnTo>
                    <a:pt x="475578" y="6974"/>
                  </a:lnTo>
                  <a:lnTo>
                    <a:pt x="510119" y="0"/>
                  </a:lnTo>
                  <a:lnTo>
                    <a:pt x="3810000" y="0"/>
                  </a:lnTo>
                  <a:lnTo>
                    <a:pt x="3896781" y="0"/>
                  </a:lnTo>
                  <a:cubicBezTo>
                    <a:pt x="3934190" y="0"/>
                    <a:pt x="3968057" y="15163"/>
                    <a:pt x="3992572" y="39678"/>
                  </a:cubicBezTo>
                  <a:lnTo>
                    <a:pt x="3998413" y="48342"/>
                  </a:lnTo>
                  <a:lnTo>
                    <a:pt x="4037223" y="69407"/>
                  </a:lnTo>
                  <a:cubicBezTo>
                    <a:pt x="4145326" y="142440"/>
                    <a:pt x="4216400" y="266119"/>
                    <a:pt x="4216400" y="406400"/>
                  </a:cubicBezTo>
                  <a:cubicBezTo>
                    <a:pt x="4216400" y="546681"/>
                    <a:pt x="4145326" y="670361"/>
                    <a:pt x="4037223" y="743393"/>
                  </a:cubicBezTo>
                  <a:lnTo>
                    <a:pt x="3998413" y="764458"/>
                  </a:lnTo>
                  <a:lnTo>
                    <a:pt x="3992572" y="773122"/>
                  </a:lnTo>
                  <a:cubicBezTo>
                    <a:pt x="3968057" y="797637"/>
                    <a:pt x="3934190" y="812800"/>
                    <a:pt x="3896781" y="812800"/>
                  </a:cubicBezTo>
                  <a:lnTo>
                    <a:pt x="3810000" y="812800"/>
                  </a:lnTo>
                  <a:lnTo>
                    <a:pt x="510119" y="812800"/>
                  </a:lnTo>
                  <a:lnTo>
                    <a:pt x="475578" y="805826"/>
                  </a:lnTo>
                  <a:lnTo>
                    <a:pt x="406400" y="812800"/>
                  </a:lnTo>
                  <a:cubicBezTo>
                    <a:pt x="181951" y="812800"/>
                    <a:pt x="0" y="630849"/>
                    <a:pt x="0" y="406400"/>
                  </a:cubicBezTo>
                  <a:cubicBezTo>
                    <a:pt x="0" y="181951"/>
                    <a:pt x="181951" y="0"/>
                    <a:pt x="406400" y="0"/>
                  </a:cubicBezTo>
                  <a:close/>
                </a:path>
              </a:pathLst>
            </a:custGeom>
            <a:solidFill>
              <a:srgbClr val="76923C">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25614" name="Shape 735"/>
            <p:cNvSpPr>
              <a:spLocks/>
            </p:cNvSpPr>
            <p:nvPr/>
          </p:nvSpPr>
          <p:spPr bwMode="auto">
            <a:xfrm rot="9924889">
              <a:off x="1682225" y="4502907"/>
              <a:ext cx="1004881" cy="376598"/>
            </a:xfrm>
            <a:custGeom>
              <a:avLst/>
              <a:gdLst>
                <a:gd name="T0" fmla="*/ 0 w 1397000"/>
                <a:gd name="T1" fmla="*/ 188299 h 508000"/>
                <a:gd name="T2" fmla="*/ 231133 w 1397000"/>
                <a:gd name="T3" fmla="*/ 0 h 508000"/>
                <a:gd name="T4" fmla="*/ 270478 w 1397000"/>
                <a:gd name="T5" fmla="*/ 3231 h 508000"/>
                <a:gd name="T6" fmla="*/ 290122 w 1397000"/>
                <a:gd name="T7" fmla="*/ 0 h 508000"/>
                <a:gd name="T8" fmla="*/ 502441 w 1397000"/>
                <a:gd name="T9" fmla="*/ 0 h 508000"/>
                <a:gd name="T10" fmla="*/ 714759 w 1397000"/>
                <a:gd name="T11" fmla="*/ 0 h 508000"/>
                <a:gd name="T12" fmla="*/ 734403 w 1397000"/>
                <a:gd name="T13" fmla="*/ 3231 h 508000"/>
                <a:gd name="T14" fmla="*/ 773748 w 1397000"/>
                <a:gd name="T15" fmla="*/ 0 h 508000"/>
                <a:gd name="T16" fmla="*/ 1004881 w 1397000"/>
                <a:gd name="T17" fmla="*/ 188299 h 508000"/>
                <a:gd name="T18" fmla="*/ 773748 w 1397000"/>
                <a:gd name="T19" fmla="*/ 376598 h 508000"/>
                <a:gd name="T20" fmla="*/ 734403 w 1397000"/>
                <a:gd name="T21" fmla="*/ 373367 h 508000"/>
                <a:gd name="T22" fmla="*/ 714759 w 1397000"/>
                <a:gd name="T23" fmla="*/ 376598 h 508000"/>
                <a:gd name="T24" fmla="*/ 502441 w 1397000"/>
                <a:gd name="T25" fmla="*/ 376598 h 508000"/>
                <a:gd name="T26" fmla="*/ 290122 w 1397000"/>
                <a:gd name="T27" fmla="*/ 376598 h 508000"/>
                <a:gd name="T28" fmla="*/ 270478 w 1397000"/>
                <a:gd name="T29" fmla="*/ 373367 h 508000"/>
                <a:gd name="T30" fmla="*/ 231133 w 1397000"/>
                <a:gd name="T31" fmla="*/ 376598 h 508000"/>
                <a:gd name="T32" fmla="*/ 0 w 1397000"/>
                <a:gd name="T33" fmla="*/ 188299 h 50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7000"/>
                <a:gd name="T52" fmla="*/ 0 h 508000"/>
                <a:gd name="T53" fmla="*/ 1397000 w 1397000"/>
                <a:gd name="T54" fmla="*/ 508000 h 50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7000" h="508000" extrusionOk="0">
                  <a:moveTo>
                    <a:pt x="0" y="254000"/>
                  </a:moveTo>
                  <a:cubicBezTo>
                    <a:pt x="0" y="113720"/>
                    <a:pt x="143862" y="0"/>
                    <a:pt x="321325" y="0"/>
                  </a:cubicBezTo>
                  <a:lnTo>
                    <a:pt x="376022" y="4359"/>
                  </a:lnTo>
                  <a:lnTo>
                    <a:pt x="403332" y="0"/>
                  </a:lnTo>
                  <a:lnTo>
                    <a:pt x="698500" y="0"/>
                  </a:lnTo>
                  <a:lnTo>
                    <a:pt x="993668" y="0"/>
                  </a:lnTo>
                  <a:lnTo>
                    <a:pt x="1020978" y="4359"/>
                  </a:lnTo>
                  <a:lnTo>
                    <a:pt x="1075675" y="0"/>
                  </a:lnTo>
                  <a:cubicBezTo>
                    <a:pt x="1253138" y="0"/>
                    <a:pt x="1397000" y="113719"/>
                    <a:pt x="1397000" y="254000"/>
                  </a:cubicBezTo>
                  <a:cubicBezTo>
                    <a:pt x="1397000" y="394280"/>
                    <a:pt x="1253138" y="508000"/>
                    <a:pt x="1075675" y="508000"/>
                  </a:cubicBezTo>
                  <a:lnTo>
                    <a:pt x="1020978" y="503641"/>
                  </a:lnTo>
                  <a:lnTo>
                    <a:pt x="993668" y="508000"/>
                  </a:lnTo>
                  <a:lnTo>
                    <a:pt x="698500" y="508000"/>
                  </a:lnTo>
                  <a:lnTo>
                    <a:pt x="403332" y="508000"/>
                  </a:lnTo>
                  <a:lnTo>
                    <a:pt x="376022" y="503641"/>
                  </a:lnTo>
                  <a:lnTo>
                    <a:pt x="321325" y="508000"/>
                  </a:lnTo>
                  <a:cubicBezTo>
                    <a:pt x="143862" y="508000"/>
                    <a:pt x="0" y="394281"/>
                    <a:pt x="0" y="254000"/>
                  </a:cubicBezTo>
                  <a:close/>
                </a:path>
              </a:pathLst>
            </a:custGeom>
            <a:solidFill>
              <a:srgbClr val="76923C">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25615" name="Shape 736"/>
            <p:cNvSpPr>
              <a:spLocks/>
            </p:cNvSpPr>
            <p:nvPr/>
          </p:nvSpPr>
          <p:spPr bwMode="auto">
            <a:xfrm rot="-5571896">
              <a:off x="2050341" y="4764038"/>
              <a:ext cx="1004881" cy="376598"/>
            </a:xfrm>
            <a:custGeom>
              <a:avLst/>
              <a:gdLst>
                <a:gd name="T0" fmla="*/ 0 w 1397000"/>
                <a:gd name="T1" fmla="*/ 188299 h 508000"/>
                <a:gd name="T2" fmla="*/ 231133 w 1397000"/>
                <a:gd name="T3" fmla="*/ 0 h 508000"/>
                <a:gd name="T4" fmla="*/ 270478 w 1397000"/>
                <a:gd name="T5" fmla="*/ 3231 h 508000"/>
                <a:gd name="T6" fmla="*/ 290122 w 1397000"/>
                <a:gd name="T7" fmla="*/ 0 h 508000"/>
                <a:gd name="T8" fmla="*/ 502441 w 1397000"/>
                <a:gd name="T9" fmla="*/ 0 h 508000"/>
                <a:gd name="T10" fmla="*/ 714759 w 1397000"/>
                <a:gd name="T11" fmla="*/ 0 h 508000"/>
                <a:gd name="T12" fmla="*/ 734403 w 1397000"/>
                <a:gd name="T13" fmla="*/ 3231 h 508000"/>
                <a:gd name="T14" fmla="*/ 773748 w 1397000"/>
                <a:gd name="T15" fmla="*/ 0 h 508000"/>
                <a:gd name="T16" fmla="*/ 1004881 w 1397000"/>
                <a:gd name="T17" fmla="*/ 188299 h 508000"/>
                <a:gd name="T18" fmla="*/ 773748 w 1397000"/>
                <a:gd name="T19" fmla="*/ 376598 h 508000"/>
                <a:gd name="T20" fmla="*/ 734403 w 1397000"/>
                <a:gd name="T21" fmla="*/ 373367 h 508000"/>
                <a:gd name="T22" fmla="*/ 714759 w 1397000"/>
                <a:gd name="T23" fmla="*/ 376598 h 508000"/>
                <a:gd name="T24" fmla="*/ 502441 w 1397000"/>
                <a:gd name="T25" fmla="*/ 376598 h 508000"/>
                <a:gd name="T26" fmla="*/ 290122 w 1397000"/>
                <a:gd name="T27" fmla="*/ 376598 h 508000"/>
                <a:gd name="T28" fmla="*/ 270478 w 1397000"/>
                <a:gd name="T29" fmla="*/ 373367 h 508000"/>
                <a:gd name="T30" fmla="*/ 231133 w 1397000"/>
                <a:gd name="T31" fmla="*/ 376598 h 508000"/>
                <a:gd name="T32" fmla="*/ 0 w 1397000"/>
                <a:gd name="T33" fmla="*/ 188299 h 50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7000"/>
                <a:gd name="T52" fmla="*/ 0 h 508000"/>
                <a:gd name="T53" fmla="*/ 1397000 w 1397000"/>
                <a:gd name="T54" fmla="*/ 508000 h 50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7000" h="508000" extrusionOk="0">
                  <a:moveTo>
                    <a:pt x="0" y="254000"/>
                  </a:moveTo>
                  <a:cubicBezTo>
                    <a:pt x="0" y="113720"/>
                    <a:pt x="143862" y="0"/>
                    <a:pt x="321325" y="0"/>
                  </a:cubicBezTo>
                  <a:lnTo>
                    <a:pt x="376022" y="4359"/>
                  </a:lnTo>
                  <a:lnTo>
                    <a:pt x="403332" y="0"/>
                  </a:lnTo>
                  <a:lnTo>
                    <a:pt x="698500" y="0"/>
                  </a:lnTo>
                  <a:lnTo>
                    <a:pt x="993668" y="0"/>
                  </a:lnTo>
                  <a:lnTo>
                    <a:pt x="1020978" y="4359"/>
                  </a:lnTo>
                  <a:lnTo>
                    <a:pt x="1075675" y="0"/>
                  </a:lnTo>
                  <a:cubicBezTo>
                    <a:pt x="1253138" y="0"/>
                    <a:pt x="1397000" y="113719"/>
                    <a:pt x="1397000" y="254000"/>
                  </a:cubicBezTo>
                  <a:cubicBezTo>
                    <a:pt x="1397000" y="394280"/>
                    <a:pt x="1253138" y="508000"/>
                    <a:pt x="1075675" y="508000"/>
                  </a:cubicBezTo>
                  <a:lnTo>
                    <a:pt x="1020978" y="503641"/>
                  </a:lnTo>
                  <a:lnTo>
                    <a:pt x="993668" y="508000"/>
                  </a:lnTo>
                  <a:lnTo>
                    <a:pt x="698500" y="508000"/>
                  </a:lnTo>
                  <a:lnTo>
                    <a:pt x="403332" y="508000"/>
                  </a:lnTo>
                  <a:lnTo>
                    <a:pt x="376022" y="503641"/>
                  </a:lnTo>
                  <a:lnTo>
                    <a:pt x="321325" y="508000"/>
                  </a:lnTo>
                  <a:cubicBezTo>
                    <a:pt x="143862" y="508000"/>
                    <a:pt x="0" y="394281"/>
                    <a:pt x="0" y="254000"/>
                  </a:cubicBezTo>
                  <a:close/>
                </a:path>
              </a:pathLst>
            </a:custGeom>
            <a:solidFill>
              <a:srgbClr val="76923C">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grpSp>
      <p:sp>
        <p:nvSpPr>
          <p:cNvPr id="25609" name="Rectangle 15"/>
          <p:cNvSpPr>
            <a:spLocks noChangeArrowheads="1"/>
          </p:cNvSpPr>
          <p:nvPr/>
        </p:nvSpPr>
        <p:spPr bwMode="auto">
          <a:xfrm>
            <a:off x="2587625" y="1289050"/>
            <a:ext cx="6162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th-TH" sz="2000" b="1">
                <a:latin typeface="Calibri" panose="020F0502020204030204" pitchFamily="34" charset="0"/>
              </a:rPr>
              <a:t>At least 20 years of age, willing to work</a:t>
            </a:r>
          </a:p>
          <a:p>
            <a:pPr eaLnBrk="1" hangingPunct="1">
              <a:buFontTx/>
              <a:buChar char="•"/>
            </a:pPr>
            <a:r>
              <a:rPr lang="en-US" altLang="th-TH" sz="2000" b="1">
                <a:latin typeface="Calibri" panose="020F0502020204030204" pitchFamily="34" charset="0"/>
              </a:rPr>
              <a:t>Keen on land development activities and reside in concerning areas</a:t>
            </a:r>
          </a:p>
          <a:p>
            <a:pPr eaLnBrk="1" hangingPunct="1">
              <a:buFontTx/>
              <a:buChar char="•"/>
            </a:pPr>
            <a:r>
              <a:rPr lang="en-US" altLang="th-TH" sz="2000" b="1">
                <a:latin typeface="Calibri" panose="020F0502020204030204" pitchFamily="34" charset="0"/>
              </a:rPr>
              <a:t>General training, basic practices, observation, study tour, workshop and others</a:t>
            </a:r>
            <a:endParaRPr lang="th-TH" altLang="th-TH" sz="2000">
              <a:latin typeface="Calibri" panose="020F0502020204030204" pitchFamily="34" charset="0"/>
            </a:endParaRPr>
          </a:p>
        </p:txBody>
      </p:sp>
      <p:sp>
        <p:nvSpPr>
          <p:cNvPr id="25610" name="Rectangle 16"/>
          <p:cNvSpPr>
            <a:spLocks noChangeArrowheads="1"/>
          </p:cNvSpPr>
          <p:nvPr/>
        </p:nvSpPr>
        <p:spPr bwMode="auto">
          <a:xfrm>
            <a:off x="4284663" y="2855913"/>
            <a:ext cx="4783137" cy="12017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“How many?</a:t>
            </a:r>
          </a:p>
          <a:p>
            <a:pPr eaLnBrk="1" hangingPunct="1"/>
            <a:r>
              <a:rPr lang="en-US" altLang="th-TH" sz="2400">
                <a:latin typeface="Calibri" panose="020F0502020204030204" pitchFamily="34" charset="0"/>
              </a:rPr>
              <a:t>83,243 of them in every village/sub-district/district/province of Thailand”</a:t>
            </a:r>
            <a:endParaRPr lang="th-TH" altLang="th-TH" sz="2400">
              <a:latin typeface="Calibri" panose="020F0502020204030204" pitchFamily="34" charset="0"/>
            </a:endParaRPr>
          </a:p>
        </p:txBody>
      </p:sp>
      <p:sp>
        <p:nvSpPr>
          <p:cNvPr id="25611" name="Rectangle 17"/>
          <p:cNvSpPr>
            <a:spLocks noChangeArrowheads="1"/>
          </p:cNvSpPr>
          <p:nvPr/>
        </p:nvSpPr>
        <p:spPr bwMode="auto">
          <a:xfrm>
            <a:off x="2940050" y="4659313"/>
            <a:ext cx="6162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th-TH" sz="2000" b="1">
                <a:latin typeface="Calibri" panose="020F0502020204030204" pitchFamily="34" charset="0"/>
              </a:rPr>
              <a:t>Students at age 10-12 (grade 5-7)</a:t>
            </a:r>
          </a:p>
          <a:p>
            <a:pPr eaLnBrk="1" hangingPunct="1">
              <a:buFontTx/>
              <a:buChar char="•"/>
            </a:pPr>
            <a:r>
              <a:rPr lang="en-US" altLang="th-TH" sz="2000" b="1">
                <a:latin typeface="Calibri" panose="020F0502020204030204" pitchFamily="34" charset="0"/>
              </a:rPr>
              <a:t>2 students and a teacher in each school</a:t>
            </a:r>
          </a:p>
          <a:p>
            <a:pPr eaLnBrk="1" hangingPunct="1">
              <a:buFontTx/>
              <a:buChar char="•"/>
            </a:pPr>
            <a:r>
              <a:rPr lang="en-US" altLang="th-TH" sz="2000" b="1">
                <a:latin typeface="Calibri" panose="020F0502020204030204" pitchFamily="34" charset="0"/>
              </a:rPr>
              <a:t>Be Trained in basic soil science (problem soils, organic fertilizer, green manure, bioextracts, vertiver grass)</a:t>
            </a:r>
          </a:p>
        </p:txBody>
      </p:sp>
      <p:sp>
        <p:nvSpPr>
          <p:cNvPr id="25612" name="Rectangle 18"/>
          <p:cNvSpPr>
            <a:spLocks noChangeArrowheads="1"/>
          </p:cNvSpPr>
          <p:nvPr/>
        </p:nvSpPr>
        <p:spPr bwMode="auto">
          <a:xfrm>
            <a:off x="79375" y="4652963"/>
            <a:ext cx="2908300" cy="15700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“How many?</a:t>
            </a:r>
          </a:p>
          <a:p>
            <a:pPr eaLnBrk="1" hangingPunct="1"/>
            <a:r>
              <a:rPr lang="en-US" altLang="th-TH" sz="2400">
                <a:latin typeface="Calibri" panose="020F0502020204030204" pitchFamily="34" charset="0"/>
              </a:rPr>
              <a:t>5,460 students and 775 schools across Thailand</a:t>
            </a:r>
            <a:endParaRPr lang="th-TH" altLang="th-TH" sz="2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smtClean="0">
                <a:solidFill>
                  <a:srgbClr val="C00000"/>
                </a:solidFill>
                <a:effectLst>
                  <a:outerShdw blurRad="38100" dist="38100" dir="2700000" algn="tl">
                    <a:srgbClr val="000000">
                      <a:alpha val="43137"/>
                    </a:srgbClr>
                  </a:outerShdw>
                </a:effectLst>
                <a:ea typeface="Open Sans" panose="020B0606030504020204" pitchFamily="34" charset="0"/>
              </a:rPr>
              <a:t>LDD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pic>
        <p:nvPicPr>
          <p:cNvPr id="26628" name="Picture 2" descr="C:\Documents and Settings\user1\Desktop\Volunteer-Soil-Do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715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36788" y="6230938"/>
            <a:ext cx="4743450" cy="647700"/>
          </a:xfrm>
          <a:prstGeom prst="rect">
            <a:avLst/>
          </a:prstGeom>
        </p:spPr>
        <p:txBody>
          <a:bodyPr wrap="none">
            <a:spAutoFit/>
          </a:bodyPr>
          <a:lstStyle/>
          <a:p>
            <a:pPr algn="ctr" eaLnBrk="1" hangingPunct="1">
              <a:defRPr/>
            </a:pPr>
            <a:r>
              <a:rPr lang="en-US" sz="3600" b="1" dirty="0">
                <a:solidFill>
                  <a:schemeClr val="tx1">
                    <a:lumMod val="85000"/>
                    <a:lumOff val="15000"/>
                  </a:schemeClr>
                </a:solidFill>
                <a:latin typeface="Calibri" panose="020F0502020204030204" pitchFamily="34" charset="0"/>
                <a:cs typeface="+mn-cs"/>
              </a:rPr>
              <a:t>How’s soil doctors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smtClean="0">
                <a:solidFill>
                  <a:srgbClr val="C00000"/>
                </a:solidFill>
                <a:effectLst>
                  <a:outerShdw blurRad="38100" dist="38100" dir="2700000" algn="tl">
                    <a:srgbClr val="000000">
                      <a:alpha val="43137"/>
                    </a:srgbClr>
                  </a:outerShdw>
                </a:effectLst>
                <a:ea typeface="Open Sans" panose="020B0606030504020204" pitchFamily="34" charset="0"/>
              </a:rPr>
              <a:t>LDD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Rectangle 4"/>
          <p:cNvSpPr/>
          <p:nvPr/>
        </p:nvSpPr>
        <p:spPr>
          <a:xfrm>
            <a:off x="2332038" y="250825"/>
            <a:ext cx="4327525" cy="646113"/>
          </a:xfrm>
          <a:prstGeom prst="rect">
            <a:avLst/>
          </a:prstGeom>
        </p:spPr>
        <p:txBody>
          <a:bodyPr wrap="none">
            <a:spAutoFit/>
          </a:bodyPr>
          <a:lstStyle/>
          <a:p>
            <a:pPr algn="ctr" eaLnBrk="1" hangingPunct="1">
              <a:defRPr/>
            </a:pPr>
            <a:r>
              <a:rPr lang="en-US" sz="3600" b="1" dirty="0">
                <a:solidFill>
                  <a:schemeClr val="tx1">
                    <a:lumMod val="85000"/>
                    <a:lumOff val="15000"/>
                  </a:schemeClr>
                </a:solidFill>
                <a:latin typeface="Calibri" panose="020F0502020204030204" pitchFamily="34" charset="0"/>
                <a:cs typeface="+mn-cs"/>
              </a:rPr>
              <a:t>soil doctors’ activities</a:t>
            </a:r>
          </a:p>
        </p:txBody>
      </p:sp>
      <p:pic>
        <p:nvPicPr>
          <p:cNvPr id="27653" name="Picture 3" descr="C:\Users\bunjirtluk\Desktop\ภาพอบรม\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960813"/>
            <a:ext cx="25209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C:\Users\bunjirtluk\Desktop\soil doctors(power point)\แผ่นพับหมอดิน\pictureหมอดิน\IMG_2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3960813"/>
            <a:ext cx="3684587"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3" y="869950"/>
            <a:ext cx="45370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188" y="869950"/>
            <a:ext cx="43783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4138" y="3960813"/>
            <a:ext cx="26193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 descr="DSCF13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5530850"/>
            <a:ext cx="25209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 descr="training89-1"/>
          <p:cNvPicPr>
            <a:picLocks noChangeAspect="1" noChangeArrowheads="1"/>
          </p:cNvPicPr>
          <p:nvPr/>
        </p:nvPicPr>
        <p:blipFill>
          <a:blip r:embed="rId8">
            <a:extLst>
              <a:ext uri="{28A0092B-C50C-407E-A947-70E740481C1C}">
                <a14:useLocalDpi xmlns:a14="http://schemas.microsoft.com/office/drawing/2010/main" val="0"/>
              </a:ext>
            </a:extLst>
          </a:blip>
          <a:srcRect r="21"/>
          <a:stretch>
            <a:fillRect/>
          </a:stretch>
        </p:blipFill>
        <p:spPr bwMode="auto">
          <a:xfrm>
            <a:off x="6434138" y="5605463"/>
            <a:ext cx="2619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30163" y="2924175"/>
            <a:ext cx="9144000" cy="1323975"/>
          </a:xfrm>
          <a:prstGeom prst="rect">
            <a:avLst/>
          </a:prstGeom>
          <a:noFill/>
        </p:spPr>
        <p:txBody>
          <a:bodyPr>
            <a:spAutoFit/>
          </a:bodyPr>
          <a:lstStyle/>
          <a:p>
            <a:pPr algn="ctr" eaLnBrk="1" hangingPunct="1">
              <a:defRPr/>
            </a:pPr>
            <a:r>
              <a:rPr lang="en-US" sz="4400" b="1" dirty="0">
                <a:solidFill>
                  <a:srgbClr val="C00000"/>
                </a:solidFill>
                <a:effectLst>
                  <a:outerShdw blurRad="38100" dist="38100" dir="2700000" algn="tl">
                    <a:srgbClr val="000000">
                      <a:alpha val="43137"/>
                    </a:srgbClr>
                  </a:outerShdw>
                </a:effectLst>
                <a:ea typeface="Open Sans" panose="020B0606030504020204" pitchFamily="34" charset="0"/>
              </a:rPr>
              <a:t>LDN</a:t>
            </a:r>
          </a:p>
          <a:p>
            <a:pPr algn="ctr" eaLnBrk="1" hangingPunct="1">
              <a:defRPr/>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a:t>
            </a:r>
            <a:r>
              <a:rPr lang="en-PH"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Land Degradation Neutrality)</a:t>
            </a:r>
            <a:endPar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endParaRPr>
          </a:p>
        </p:txBody>
      </p:sp>
      <p:sp>
        <p:nvSpPr>
          <p:cNvPr id="5" name="TextBox 108"/>
          <p:cNvSpPr txBox="1"/>
          <p:nvPr/>
        </p:nvSpPr>
        <p:spPr>
          <a:xfrm>
            <a:off x="-19050" y="1444625"/>
            <a:ext cx="9144000" cy="1201738"/>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rPr>
              <a:t>Integrating practices</a:t>
            </a:r>
            <a:r>
              <a:rPr lang="en-US" sz="3600" b="1" dirty="0">
                <a:solidFill>
                  <a:srgbClr val="C00000"/>
                </a:solidFill>
                <a:effectLst>
                  <a:outerShdw blurRad="38100" dist="38100" dir="2700000" algn="tl">
                    <a:srgbClr val="000000">
                      <a:alpha val="43137"/>
                    </a:srgbClr>
                  </a:outerShdw>
                </a:effectLst>
              </a:rPr>
              <a:t> </a:t>
            </a:r>
          </a:p>
          <a:p>
            <a:pPr algn="ctr" eaLnBrk="1" hangingPunct="1">
              <a:defRPr/>
            </a:pPr>
            <a:r>
              <a:rPr lang="en-US" sz="3600" b="1" dirty="0">
                <a:solidFill>
                  <a:srgbClr val="624F18"/>
                </a:solidFill>
                <a:effectLst>
                  <a:outerShdw blurRad="38100" dist="38100" dir="2700000" algn="tl">
                    <a:srgbClr val="000000">
                      <a:alpha val="43137"/>
                    </a:srgbClr>
                  </a:outerShdw>
                </a:effectLst>
              </a:rPr>
              <a:t>from</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LDN</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29700" name="Rectangle 1"/>
          <p:cNvSpPr>
            <a:spLocks noChangeArrowheads="1"/>
          </p:cNvSpPr>
          <p:nvPr/>
        </p:nvSpPr>
        <p:spPr bwMode="auto">
          <a:xfrm>
            <a:off x="250825" y="909638"/>
            <a:ext cx="7521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Clr>
                <a:srgbClr val="C00000"/>
              </a:buClr>
            </a:pPr>
            <a:r>
              <a:rPr lang="en-US" altLang="th-TH" sz="2400" b="1">
                <a:latin typeface="Calibri" panose="020F0502020204030204" pitchFamily="34" charset="0"/>
              </a:rPr>
              <a:t>“Amount and quality of </a:t>
            </a:r>
            <a:r>
              <a:rPr lang="en-US" altLang="th-TH" sz="2400" b="1" u="sng">
                <a:latin typeface="Calibri" panose="020F0502020204030204" pitchFamily="34" charset="0"/>
              </a:rPr>
              <a:t>land resources</a:t>
            </a:r>
            <a:r>
              <a:rPr lang="en-US" altLang="th-TH" sz="2400" b="1">
                <a:latin typeface="Calibri" panose="020F0502020204030204" pitchFamily="34" charset="0"/>
              </a:rPr>
              <a:t> necessary to support </a:t>
            </a:r>
            <a:r>
              <a:rPr lang="en-US" altLang="th-TH" sz="2400" b="1" u="sng">
                <a:latin typeface="Calibri" panose="020F0502020204030204" pitchFamily="34" charset="0"/>
              </a:rPr>
              <a:t>ecosystem functions</a:t>
            </a:r>
            <a:r>
              <a:rPr lang="en-US" altLang="th-TH" sz="2400" b="1">
                <a:latin typeface="Calibri" panose="020F0502020204030204" pitchFamily="34" charset="0"/>
              </a:rPr>
              <a:t> and services and enhance </a:t>
            </a:r>
            <a:r>
              <a:rPr lang="en-US" altLang="th-TH" sz="2400" b="1" u="sng">
                <a:latin typeface="Calibri" panose="020F0502020204030204" pitchFamily="34" charset="0"/>
              </a:rPr>
              <a:t>food security</a:t>
            </a:r>
            <a:r>
              <a:rPr lang="en-US" altLang="th-TH" sz="2400" b="1">
                <a:latin typeface="Calibri" panose="020F0502020204030204" pitchFamily="34" charset="0"/>
              </a:rPr>
              <a:t> remain stable or increase within specified temporal and spatial scales”.</a:t>
            </a:r>
          </a:p>
        </p:txBody>
      </p:sp>
      <p:sp>
        <p:nvSpPr>
          <p:cNvPr id="5" name="Rectangle 4"/>
          <p:cNvSpPr/>
          <p:nvPr/>
        </p:nvSpPr>
        <p:spPr>
          <a:xfrm>
            <a:off x="790575" y="2781300"/>
            <a:ext cx="8242300" cy="3324225"/>
          </a:xfrm>
          <a:prstGeom prst="rect">
            <a:avLst/>
          </a:prstGeom>
        </p:spPr>
        <p:txBody>
          <a:bodyPr>
            <a:spAutoFit/>
          </a:bodyPr>
          <a:lstStyle/>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1-1:</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Land Productivity Dynamics (LPD)</a:t>
            </a:r>
            <a:r>
              <a:rPr lang="en-US" sz="2400" b="1" dirty="0">
                <a:latin typeface="Calibri" panose="020F0502020204030204" pitchFamily="34" charset="0"/>
                <a:ea typeface="Adobe Fan Heiti Std B" panose="020B0700000000000000" pitchFamily="34" charset="-128"/>
                <a:cs typeface="+mn-cs"/>
              </a:rPr>
              <a:t> </a:t>
            </a:r>
          </a:p>
          <a:p>
            <a:pPr marL="342900" indent="-342900" eaLnBrk="1" fontAlgn="auto" hangingPunct="1">
              <a:spcBef>
                <a:spcPts val="0"/>
              </a:spcBef>
              <a:spcAft>
                <a:spcPts val="0"/>
              </a:spcAft>
              <a:buFont typeface="Arial" panose="020B0604020202020204" pitchFamily="34" charset="0"/>
              <a:buChar char="•"/>
              <a:defRPr/>
            </a:pPr>
            <a:r>
              <a:rPr lang="en-US" sz="1800" dirty="0">
                <a:latin typeface="Calibri" panose="020F0502020204030204" pitchFamily="34" charset="0"/>
                <a:cs typeface="TH SarabunPSK" pitchFamily="34" charset="-34"/>
              </a:rPr>
              <a:t>Global/regional earth observation, geospatial information and modelling</a:t>
            </a:r>
            <a:r>
              <a:rPr lang="en-US" sz="1800" b="1" dirty="0">
                <a:latin typeface="Calibri" panose="020F0502020204030204" pitchFamily="34" charset="0"/>
                <a:ea typeface="Adobe Fan Heiti Std B" panose="020B0700000000000000" pitchFamily="34" charset="-128"/>
                <a:cs typeface="+mn-cs"/>
              </a:rPr>
              <a:t> </a:t>
            </a:r>
          </a:p>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1-2:</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Soil Organic Carbon (SOC) </a:t>
            </a:r>
          </a:p>
          <a:p>
            <a:pPr marL="342900" indent="-342900" eaLnBrk="1" hangingPunct="1">
              <a:buFont typeface="Arial" panose="020B0604020202020204" pitchFamily="34" charset="0"/>
              <a:buChar char="•"/>
              <a:defRPr/>
            </a:pPr>
            <a:r>
              <a:rPr lang="en-US" sz="1800" dirty="0">
                <a:latin typeface="Calibri" panose="020F0502020204030204" pitchFamily="34" charset="0"/>
                <a:cs typeface="TH SarabunPSK" pitchFamily="34" charset="-34"/>
              </a:rPr>
              <a:t>National statistics based on data acquired for administrative or natural reference units</a:t>
            </a:r>
            <a:endParaRPr lang="th-TH" sz="1800" dirty="0">
              <a:latin typeface="Calibri" panose="020F0502020204030204" pitchFamily="34" charset="0"/>
              <a:cs typeface="TH SarabunPSK" pitchFamily="34" charset="-34"/>
            </a:endParaRPr>
          </a:p>
          <a:p>
            <a:pPr marL="342900" indent="-342900" eaLnBrk="1" hangingPunct="1">
              <a:buFont typeface="Arial" panose="020B0604020202020204" pitchFamily="34" charset="0"/>
              <a:buChar char="•"/>
              <a:defRPr/>
            </a:pPr>
            <a:r>
              <a:rPr lang="en-US" sz="1800" dirty="0">
                <a:latin typeface="Calibri" panose="020F0502020204030204" pitchFamily="34" charset="0"/>
                <a:cs typeface="TH SarabunPSK" pitchFamily="34" charset="-34"/>
              </a:rPr>
              <a:t> (e.g. watersheds) and national earth observation</a:t>
            </a:r>
            <a:endParaRPr lang="th-TH" sz="1800" dirty="0">
              <a:latin typeface="Calibri" panose="020F0502020204030204" pitchFamily="34" charset="0"/>
              <a:cs typeface="TH SarabunPSK" pitchFamily="34" charset="-34"/>
            </a:endParaRPr>
          </a:p>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2:</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Land use/cover change (LUC) </a:t>
            </a:r>
          </a:p>
          <a:p>
            <a:pPr marL="342900" indent="-342900" eaLnBrk="1" hangingPunct="1">
              <a:buFont typeface="Arial" panose="020B0604020202020204" pitchFamily="34" charset="0"/>
              <a:buChar char="•"/>
              <a:defRPr/>
            </a:pPr>
            <a:r>
              <a:rPr lang="en-US" sz="1800" dirty="0">
                <a:latin typeface="Calibri" panose="020F0502020204030204" pitchFamily="34" charset="0"/>
                <a:cs typeface="TH SarabunPSK" pitchFamily="34" charset="-34"/>
              </a:rPr>
              <a:t>Field surveys, assessments and ground measurements</a:t>
            </a:r>
          </a:p>
          <a:p>
            <a:pPr eaLnBrk="1" hangingPunct="1">
              <a:defRPr/>
            </a:pPr>
            <a:r>
              <a:rPr lang="en-US" sz="1800" dirty="0">
                <a:latin typeface="Calibri" panose="020F0502020204030204" pitchFamily="34" charset="0"/>
                <a:cs typeface="TH SarabunPSK" pitchFamily="34" charset="-34"/>
              </a:rPr>
              <a:t>This approach enables national authorities to use methods consistent with their capabilities, resources and data availability and facilitates comparability at global level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LDN</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Rectangle 4"/>
          <p:cNvSpPr/>
          <p:nvPr/>
        </p:nvSpPr>
        <p:spPr>
          <a:xfrm>
            <a:off x="107950" y="896938"/>
            <a:ext cx="8240713" cy="522287"/>
          </a:xfrm>
          <a:prstGeom prst="rect">
            <a:avLst/>
          </a:prstGeom>
        </p:spPr>
        <p:txBody>
          <a:bodyPr>
            <a:spAutoFit/>
          </a:bodyPr>
          <a:lstStyle/>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1-1:</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Land Productivity Dynamics (LPD)</a:t>
            </a:r>
            <a:r>
              <a:rPr lang="en-US" sz="2400" b="1" dirty="0">
                <a:latin typeface="Calibri" panose="020F0502020204030204" pitchFamily="34" charset="0"/>
                <a:ea typeface="Adobe Fan Heiti Std B" panose="020B0700000000000000" pitchFamily="34" charset="-128"/>
                <a:cs typeface="+mn-cs"/>
              </a:rPr>
              <a:t> </a:t>
            </a:r>
          </a:p>
        </p:txBody>
      </p:sp>
      <p:sp>
        <p:nvSpPr>
          <p:cNvPr id="30725" name="Rectangle 3"/>
          <p:cNvSpPr>
            <a:spLocks noChangeArrowheads="1"/>
          </p:cNvSpPr>
          <p:nvPr/>
        </p:nvSpPr>
        <p:spPr bwMode="auto">
          <a:xfrm>
            <a:off x="719138" y="6092825"/>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SG" altLang="th-TH" sz="1800" b="1">
                <a:latin typeface="Calibri" panose="020F0502020204030204" pitchFamily="34" charset="0"/>
                <a:cs typeface="TH SarabunPSK" panose="020B0500040200020003" pitchFamily="34" charset="-34"/>
              </a:rPr>
              <a:t>* LPD </a:t>
            </a:r>
            <a:r>
              <a:rPr lang="en-US" altLang="th-TH" sz="1800" b="1">
                <a:latin typeface="Calibri" panose="020F0502020204030204" pitchFamily="34" charset="0"/>
                <a:cs typeface="TH SarabunPSK" panose="020B0500040200020003" pitchFamily="34" charset="-34"/>
              </a:rPr>
              <a:t>derived from </a:t>
            </a:r>
            <a:r>
              <a:rPr lang="en-SG" altLang="th-TH" sz="1800" b="1">
                <a:latin typeface="Calibri" panose="020F0502020204030204" pitchFamily="34" charset="0"/>
                <a:cs typeface="TH SarabunPSK" panose="020B0500040200020003" pitchFamily="34" charset="-34"/>
              </a:rPr>
              <a:t>NDVI </a:t>
            </a:r>
            <a:r>
              <a:rPr lang="en-US" altLang="th-TH" sz="1800" b="1">
                <a:latin typeface="Calibri" panose="020F0502020204030204" pitchFamily="34" charset="0"/>
                <a:cs typeface="TH SarabunPSK" panose="020B0500040200020003" pitchFamily="34" charset="-34"/>
              </a:rPr>
              <a:t>from </a:t>
            </a:r>
            <a:r>
              <a:rPr lang="en-SG" altLang="th-TH" sz="1800" b="1">
                <a:latin typeface="Calibri" panose="020F0502020204030204" pitchFamily="34" charset="0"/>
                <a:cs typeface="TH SarabunPSK" panose="020B0500040200020003" pitchFamily="34" charset="-34"/>
              </a:rPr>
              <a:t>1999 </a:t>
            </a:r>
            <a:r>
              <a:rPr lang="en-US" altLang="th-TH" sz="1800" b="1">
                <a:latin typeface="Calibri" panose="020F0502020204030204" pitchFamily="34" charset="0"/>
                <a:cs typeface="TH SarabunPSK" panose="020B0500040200020003" pitchFamily="34" charset="-34"/>
              </a:rPr>
              <a:t>to </a:t>
            </a:r>
            <a:r>
              <a:rPr lang="en-SG" altLang="th-TH" sz="1800" b="1">
                <a:latin typeface="Calibri" panose="020F0502020204030204" pitchFamily="34" charset="0"/>
                <a:cs typeface="TH SarabunPSK" panose="020B0500040200020003" pitchFamily="34" charset="-34"/>
              </a:rPr>
              <a:t>2013</a:t>
            </a:r>
            <a:r>
              <a:rPr lang="th-TH" altLang="th-TH" sz="1800" b="1">
                <a:latin typeface="Calibri" panose="020F0502020204030204" pitchFamily="34" charset="0"/>
                <a:cs typeface="TH SarabunPSK" panose="020B0500040200020003" pitchFamily="34" charset="-34"/>
              </a:rPr>
              <a:t> </a:t>
            </a:r>
            <a:r>
              <a:rPr lang="en-US" altLang="th-TH" sz="1800" b="1">
                <a:latin typeface="Calibri" panose="020F0502020204030204" pitchFamily="34" charset="0"/>
                <a:cs typeface="TH SarabunPSK" panose="020B0500040200020003" pitchFamily="34" charset="-34"/>
              </a:rPr>
              <a:t>totally 15 years </a:t>
            </a:r>
            <a:r>
              <a:rPr lang="en-SG" altLang="th-TH" sz="1800" b="1">
                <a:latin typeface="Calibri" panose="020F0502020204030204" pitchFamily="34" charset="0"/>
                <a:cs typeface="TH SarabunPSK" panose="020B0500040200020003" pitchFamily="34" charset="-34"/>
              </a:rPr>
              <a:t>(10-day interval) (JRC,ESA)</a:t>
            </a:r>
            <a:endParaRPr lang="th-TH" altLang="th-TH" sz="1800" b="1">
              <a:latin typeface="Calibri" panose="020F0502020204030204" pitchFamily="34" charset="0"/>
              <a:cs typeface="TH SarabunPSK" panose="020B0500040200020003" pitchFamily="34" charset="-34"/>
            </a:endParaRPr>
          </a:p>
        </p:txBody>
      </p:sp>
      <p:sp>
        <p:nvSpPr>
          <p:cNvPr id="30726" name="Rectangle 6"/>
          <p:cNvSpPr>
            <a:spLocks noChangeArrowheads="1"/>
          </p:cNvSpPr>
          <p:nvPr/>
        </p:nvSpPr>
        <p:spPr bwMode="auto">
          <a:xfrm>
            <a:off x="395288" y="1628775"/>
            <a:ext cx="312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 hangingPunct="1"/>
            <a:r>
              <a:rPr lang="en-SG" altLang="th-TH" sz="2400" b="1" dirty="0">
                <a:latin typeface="Calibri" panose="020F0502020204030204" pitchFamily="34" charset="0"/>
                <a:cs typeface="TH SarabunPSK" panose="020B0500040200020003" pitchFamily="34" charset="-34"/>
              </a:rPr>
              <a:t>Forest → </a:t>
            </a:r>
            <a:r>
              <a:rPr lang="en-SG" altLang="th-TH" sz="2400" b="1" dirty="0" smtClean="0">
                <a:latin typeface="Calibri" panose="020F0502020204030204" pitchFamily="34" charset="0"/>
                <a:cs typeface="TH SarabunPSK" panose="020B0500040200020003" pitchFamily="34" charset="-34"/>
              </a:rPr>
              <a:t>Cropland (ha)</a:t>
            </a:r>
            <a:endParaRPr lang="en-SG" altLang="th-TH" sz="2400" b="1" dirty="0">
              <a:solidFill>
                <a:srgbClr val="000000"/>
              </a:solidFill>
              <a:latin typeface="Calibri" panose="020F0502020204030204" pitchFamily="34" charset="0"/>
              <a:cs typeface="TH SarabunPSK" panose="020B0500040200020003" pitchFamily="34" charset="-34"/>
            </a:endParaRPr>
          </a:p>
        </p:txBody>
      </p:sp>
      <p:sp>
        <p:nvSpPr>
          <p:cNvPr id="30727" name="Rectangle 7"/>
          <p:cNvSpPr>
            <a:spLocks noChangeArrowheads="1"/>
          </p:cNvSpPr>
          <p:nvPr/>
        </p:nvSpPr>
        <p:spPr bwMode="auto">
          <a:xfrm>
            <a:off x="395288" y="3860800"/>
            <a:ext cx="8155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 hangingPunct="1"/>
            <a:r>
              <a:rPr lang="en-US" altLang="th-TH" sz="2400" b="1" dirty="0">
                <a:latin typeface="Calibri" panose="020F0502020204030204" pitchFamily="34" charset="0"/>
                <a:cs typeface="TH SarabunPSK" panose="020B0500040200020003" pitchFamily="34" charset="-34"/>
              </a:rPr>
              <a:t>Forest →  Shrubs, grasslands and sparsely vegetated </a:t>
            </a:r>
            <a:r>
              <a:rPr lang="en-US" altLang="th-TH" sz="2400" b="1" dirty="0" smtClean="0">
                <a:latin typeface="Calibri" panose="020F0502020204030204" pitchFamily="34" charset="0"/>
                <a:cs typeface="TH SarabunPSK" panose="020B0500040200020003" pitchFamily="34" charset="-34"/>
              </a:rPr>
              <a:t>areas </a:t>
            </a:r>
            <a:r>
              <a:rPr lang="en-SG" altLang="th-TH" sz="2400" b="1" dirty="0">
                <a:latin typeface="Calibri" panose="020F0502020204030204" pitchFamily="34" charset="0"/>
                <a:cs typeface="TH SarabunPSK" panose="020B0500040200020003" pitchFamily="34" charset="-34"/>
              </a:rPr>
              <a:t>(ha</a:t>
            </a:r>
            <a:r>
              <a:rPr lang="en-SG" altLang="th-TH" sz="2400" b="1" dirty="0" smtClean="0">
                <a:latin typeface="Calibri" panose="020F0502020204030204" pitchFamily="34" charset="0"/>
                <a:cs typeface="TH SarabunPSK" panose="020B0500040200020003" pitchFamily="34" charset="-34"/>
              </a:rPr>
              <a:t>)</a:t>
            </a:r>
            <a:endParaRPr lang="en-SG" altLang="th-TH" sz="2400" b="1" dirty="0">
              <a:solidFill>
                <a:srgbClr val="000000"/>
              </a:solidFill>
              <a:latin typeface="Calibri" panose="020F0502020204030204" pitchFamily="34" charset="0"/>
              <a:cs typeface="TH SarabunPSK" panose="020B0500040200020003" pitchFamily="34" charset="-34"/>
            </a:endParaRPr>
          </a:p>
        </p:txBody>
      </p:sp>
      <p:graphicFrame>
        <p:nvGraphicFramePr>
          <p:cNvPr id="9" name="Table 8"/>
          <p:cNvGraphicFramePr>
            <a:graphicFrameLocks noGrp="1"/>
          </p:cNvGraphicFramePr>
          <p:nvPr/>
        </p:nvGraphicFramePr>
        <p:xfrm>
          <a:off x="800100" y="2300288"/>
          <a:ext cx="8066088" cy="1323975"/>
        </p:xfrm>
        <a:graphic>
          <a:graphicData uri="http://schemas.openxmlformats.org/drawingml/2006/table">
            <a:tbl>
              <a:tblPr>
                <a:tableStyleId>{D7AC3CCA-C797-4891-BE02-D94E43425B78}</a:tableStyleId>
              </a:tblPr>
              <a:tblGrid>
                <a:gridCol w="1344348">
                  <a:extLst>
                    <a:ext uri="{9D8B030D-6E8A-4147-A177-3AD203B41FA5}">
                      <a16:colId xmlns:a16="http://schemas.microsoft.com/office/drawing/2014/main" val="20000"/>
                    </a:ext>
                  </a:extLst>
                </a:gridCol>
                <a:gridCol w="1344348">
                  <a:extLst>
                    <a:ext uri="{9D8B030D-6E8A-4147-A177-3AD203B41FA5}">
                      <a16:colId xmlns:a16="http://schemas.microsoft.com/office/drawing/2014/main" val="20001"/>
                    </a:ext>
                  </a:extLst>
                </a:gridCol>
                <a:gridCol w="1344348">
                  <a:extLst>
                    <a:ext uri="{9D8B030D-6E8A-4147-A177-3AD203B41FA5}">
                      <a16:colId xmlns:a16="http://schemas.microsoft.com/office/drawing/2014/main" val="20002"/>
                    </a:ext>
                  </a:extLst>
                </a:gridCol>
                <a:gridCol w="1344348">
                  <a:extLst>
                    <a:ext uri="{9D8B030D-6E8A-4147-A177-3AD203B41FA5}">
                      <a16:colId xmlns:a16="http://schemas.microsoft.com/office/drawing/2014/main" val="20003"/>
                    </a:ext>
                  </a:extLst>
                </a:gridCol>
                <a:gridCol w="1344348">
                  <a:extLst>
                    <a:ext uri="{9D8B030D-6E8A-4147-A177-3AD203B41FA5}">
                      <a16:colId xmlns:a16="http://schemas.microsoft.com/office/drawing/2014/main" val="20004"/>
                    </a:ext>
                  </a:extLst>
                </a:gridCol>
                <a:gridCol w="1344348">
                  <a:extLst>
                    <a:ext uri="{9D8B030D-6E8A-4147-A177-3AD203B41FA5}">
                      <a16:colId xmlns:a16="http://schemas.microsoft.com/office/drawing/2014/main" val="20005"/>
                    </a:ext>
                  </a:extLst>
                </a:gridCol>
              </a:tblGrid>
              <a:tr h="879463">
                <a:tc>
                  <a:txBody>
                    <a:bodyPr/>
                    <a:lstStyle/>
                    <a:p>
                      <a:pPr algn="ctr" fontAlgn="ctr"/>
                      <a:r>
                        <a:rPr lang="en-SG" sz="2000" u="none" strike="noStrike" dirty="0">
                          <a:effectLst/>
                          <a:latin typeface="Calibri" panose="020F0502020204030204" pitchFamily="34" charset="0"/>
                          <a:cs typeface="TH SarabunPSK" panose="020B0500040200020003" pitchFamily="34" charset="-34"/>
                        </a:rPr>
                        <a:t>Declining</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Early signs of decline</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Stable but stressed</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Stable not stressed</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tc>
                  <a:txBody>
                    <a:bodyPr/>
                    <a:lstStyle/>
                    <a:p>
                      <a:pPr algn="ctr" fontAlgn="ctr"/>
                      <a:r>
                        <a:rPr lang="en-SG" sz="2000" u="none" strike="noStrike">
                          <a:effectLst/>
                          <a:latin typeface="Calibri" panose="020F0502020204030204" pitchFamily="34" charset="0"/>
                          <a:cs typeface="TH SarabunPSK" panose="020B0500040200020003" pitchFamily="34" charset="-34"/>
                        </a:rPr>
                        <a:t>Increasing </a:t>
                      </a:r>
                      <a:endParaRPr lang="en-SG" sz="2000" b="1" i="0" u="none" strike="noStrike">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tc>
                  <a:txBody>
                    <a:bodyPr/>
                    <a:lstStyle/>
                    <a:p>
                      <a:pPr algn="ctr" fontAlgn="ctr"/>
                      <a:r>
                        <a:rPr lang="en-SG" sz="2000" u="none" strike="noStrike">
                          <a:effectLst/>
                          <a:latin typeface="Calibri" panose="020F0502020204030204" pitchFamily="34" charset="0"/>
                          <a:cs typeface="TH SarabunPSK" panose="020B0500040200020003" pitchFamily="34" charset="-34"/>
                        </a:rPr>
                        <a:t>Total</a:t>
                      </a:r>
                      <a:endParaRPr lang="en-SG" sz="2000" b="1" i="0" u="none" strike="noStrike">
                        <a:solidFill>
                          <a:srgbClr val="000000"/>
                        </a:solidFill>
                        <a:effectLst/>
                        <a:latin typeface="Calibri" panose="020F0502020204030204" pitchFamily="34" charset="0"/>
                        <a:cs typeface="TH SarabunPSK" panose="020B0500040200020003" pitchFamily="34" charset="-34"/>
                      </a:endParaRPr>
                    </a:p>
                  </a:txBody>
                  <a:tcPr marL="8041" marR="8041" marT="8046" marB="0" anchor="ctr"/>
                </a:tc>
                <a:extLst>
                  <a:ext uri="{0D108BD9-81ED-4DB2-BD59-A6C34878D82A}">
                    <a16:rowId xmlns:a16="http://schemas.microsoft.com/office/drawing/2014/main" val="10000"/>
                  </a:ext>
                </a:extLst>
              </a:tr>
              <a:tr h="444512">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522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2,763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16,326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18,468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19,863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57,942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46" marB="0" anchor="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90575" y="4505325"/>
          <a:ext cx="8066088" cy="1303338"/>
        </p:xfrm>
        <a:graphic>
          <a:graphicData uri="http://schemas.openxmlformats.org/drawingml/2006/table">
            <a:tbl>
              <a:tblPr>
                <a:tableStyleId>{D7AC3CCA-C797-4891-BE02-D94E43425B78}</a:tableStyleId>
              </a:tblPr>
              <a:tblGrid>
                <a:gridCol w="1344348">
                  <a:extLst>
                    <a:ext uri="{9D8B030D-6E8A-4147-A177-3AD203B41FA5}">
                      <a16:colId xmlns:a16="http://schemas.microsoft.com/office/drawing/2014/main" val="20000"/>
                    </a:ext>
                  </a:extLst>
                </a:gridCol>
                <a:gridCol w="1344348">
                  <a:extLst>
                    <a:ext uri="{9D8B030D-6E8A-4147-A177-3AD203B41FA5}">
                      <a16:colId xmlns:a16="http://schemas.microsoft.com/office/drawing/2014/main" val="20001"/>
                    </a:ext>
                  </a:extLst>
                </a:gridCol>
                <a:gridCol w="1344348">
                  <a:extLst>
                    <a:ext uri="{9D8B030D-6E8A-4147-A177-3AD203B41FA5}">
                      <a16:colId xmlns:a16="http://schemas.microsoft.com/office/drawing/2014/main" val="20002"/>
                    </a:ext>
                  </a:extLst>
                </a:gridCol>
                <a:gridCol w="1344348">
                  <a:extLst>
                    <a:ext uri="{9D8B030D-6E8A-4147-A177-3AD203B41FA5}">
                      <a16:colId xmlns:a16="http://schemas.microsoft.com/office/drawing/2014/main" val="20003"/>
                    </a:ext>
                  </a:extLst>
                </a:gridCol>
                <a:gridCol w="1344348">
                  <a:extLst>
                    <a:ext uri="{9D8B030D-6E8A-4147-A177-3AD203B41FA5}">
                      <a16:colId xmlns:a16="http://schemas.microsoft.com/office/drawing/2014/main" val="20004"/>
                    </a:ext>
                  </a:extLst>
                </a:gridCol>
                <a:gridCol w="1344348">
                  <a:extLst>
                    <a:ext uri="{9D8B030D-6E8A-4147-A177-3AD203B41FA5}">
                      <a16:colId xmlns:a16="http://schemas.microsoft.com/office/drawing/2014/main" val="20005"/>
                    </a:ext>
                  </a:extLst>
                </a:gridCol>
              </a:tblGrid>
              <a:tr h="866006">
                <a:tc>
                  <a:txBody>
                    <a:bodyPr/>
                    <a:lstStyle/>
                    <a:p>
                      <a:pPr algn="ctr" fontAlgn="ctr"/>
                      <a:r>
                        <a:rPr lang="en-SG" sz="2000" u="none" strike="noStrike" dirty="0">
                          <a:effectLst/>
                          <a:latin typeface="Calibri" panose="020F0502020204030204" pitchFamily="34" charset="0"/>
                          <a:cs typeface="TH SarabunPSK" panose="020B0500040200020003" pitchFamily="34" charset="-34"/>
                        </a:rPr>
                        <a:t>Declining</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Early signs of decline</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Stable but stressed</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Stable not stressed</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Increasing </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tc>
                  <a:txBody>
                    <a:bodyPr/>
                    <a:lstStyle/>
                    <a:p>
                      <a:pPr algn="ctr" fontAlgn="ctr"/>
                      <a:r>
                        <a:rPr lang="en-SG" sz="2000" u="none" strike="noStrike" dirty="0">
                          <a:effectLst/>
                          <a:latin typeface="Calibri" panose="020F0502020204030204" pitchFamily="34" charset="0"/>
                          <a:cs typeface="TH SarabunPSK" panose="020B0500040200020003" pitchFamily="34" charset="-34"/>
                        </a:rPr>
                        <a:t>Total</a:t>
                      </a:r>
                      <a:endParaRPr lang="en-SG" sz="20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8041" marT="8032" marB="0" anchor="ctr"/>
                </a:tc>
                <a:extLst>
                  <a:ext uri="{0D108BD9-81ED-4DB2-BD59-A6C34878D82A}">
                    <a16:rowId xmlns:a16="http://schemas.microsoft.com/office/drawing/2014/main" val="10000"/>
                  </a:ext>
                </a:extLst>
              </a:tr>
              <a:tr h="437332">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513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1,557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tc>
                  <a:txBody>
                    <a:bodyPr/>
                    <a:lstStyle/>
                    <a:p>
                      <a:pPr algn="ctr" fontAlgn="b"/>
                      <a:r>
                        <a:rPr lang="th-TH" sz="2400" b="1" u="none" strike="noStrike" dirty="0" smtClean="0">
                          <a:solidFill>
                            <a:schemeClr val="tx1"/>
                          </a:solidFill>
                          <a:effectLst/>
                          <a:latin typeface="Calibri" panose="020F0502020204030204" pitchFamily="34" charset="0"/>
                          <a:cs typeface="TH SarabunPSK" panose="020B0500040200020003" pitchFamily="34" charset="-34"/>
                        </a:rPr>
                        <a:t>12,249 </a:t>
                      </a:r>
                      <a:endParaRPr lang="th-TH" sz="2400" b="1" i="0" u="none" strike="noStrike" dirty="0">
                        <a:solidFill>
                          <a:schemeClr val="tx1"/>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23,958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86,494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tc>
                  <a:txBody>
                    <a:bodyPr/>
                    <a:lstStyle/>
                    <a:p>
                      <a:pPr algn="ctr" fontAlgn="b"/>
                      <a:r>
                        <a:rPr lang="th-TH" sz="2400" b="1" u="none" strike="noStrike" dirty="0" smtClean="0">
                          <a:effectLst/>
                          <a:latin typeface="Calibri" panose="020F0502020204030204" pitchFamily="34" charset="0"/>
                          <a:cs typeface="TH SarabunPSK" panose="020B0500040200020003" pitchFamily="34" charset="-34"/>
                        </a:rPr>
                        <a:t>46,971 </a:t>
                      </a:r>
                      <a:endParaRPr lang="th-TH"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1" marR="96499" marT="8032" marB="0" anchor="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LDN</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Rectangle 4"/>
          <p:cNvSpPr/>
          <p:nvPr/>
        </p:nvSpPr>
        <p:spPr>
          <a:xfrm>
            <a:off x="107950" y="896938"/>
            <a:ext cx="8240713" cy="522287"/>
          </a:xfrm>
          <a:prstGeom prst="rect">
            <a:avLst/>
          </a:prstGeom>
        </p:spPr>
        <p:txBody>
          <a:bodyPr>
            <a:spAutoFit/>
          </a:bodyPr>
          <a:lstStyle/>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1-2:</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Soil Organic Carbon (SOC) </a:t>
            </a:r>
          </a:p>
        </p:txBody>
      </p:sp>
      <p:sp>
        <p:nvSpPr>
          <p:cNvPr id="31749" name="Rectangle 6"/>
          <p:cNvSpPr>
            <a:spLocks noChangeArrowheads="1"/>
          </p:cNvSpPr>
          <p:nvPr/>
        </p:nvSpPr>
        <p:spPr bwMode="auto">
          <a:xfrm>
            <a:off x="539750" y="1425575"/>
            <a:ext cx="254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 hangingPunct="1"/>
            <a:r>
              <a:rPr lang="en-SG" altLang="th-TH" sz="2400" b="1">
                <a:latin typeface="Calibri" panose="020F0502020204030204" pitchFamily="34" charset="0"/>
                <a:cs typeface="TH SarabunPSK" panose="020B0500040200020003" pitchFamily="34" charset="-34"/>
              </a:rPr>
              <a:t>Forest → Cropland</a:t>
            </a:r>
            <a:endParaRPr lang="en-SG" altLang="th-TH" sz="2400" b="1">
              <a:solidFill>
                <a:srgbClr val="000000"/>
              </a:solidFill>
              <a:latin typeface="Calibri" panose="020F0502020204030204" pitchFamily="34" charset="0"/>
              <a:cs typeface="TH SarabunPSK" panose="020B0500040200020003" pitchFamily="34" charset="-34"/>
            </a:endParaRPr>
          </a:p>
        </p:txBody>
      </p:sp>
      <p:sp>
        <p:nvSpPr>
          <p:cNvPr id="31750" name="Rectangle 7"/>
          <p:cNvSpPr>
            <a:spLocks noChangeArrowheads="1"/>
          </p:cNvSpPr>
          <p:nvPr/>
        </p:nvSpPr>
        <p:spPr bwMode="auto">
          <a:xfrm>
            <a:off x="539750" y="3459163"/>
            <a:ext cx="7577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fontAlgn="b" hangingPunct="1"/>
            <a:r>
              <a:rPr lang="en-US" altLang="th-TH" sz="2400" b="1">
                <a:latin typeface="Calibri" panose="020F0502020204030204" pitchFamily="34" charset="0"/>
                <a:cs typeface="TH SarabunPSK" panose="020B0500040200020003" pitchFamily="34" charset="-34"/>
              </a:rPr>
              <a:t>Forest →  Shrubs, grasslands and sparsely vegetated areas</a:t>
            </a:r>
            <a:endParaRPr lang="en-US" altLang="th-TH" sz="2400" b="1">
              <a:solidFill>
                <a:srgbClr val="000000"/>
              </a:solidFill>
              <a:latin typeface="Calibri" panose="020F0502020204030204" pitchFamily="34" charset="0"/>
              <a:cs typeface="TH SarabunPSK" panose="020B0500040200020003" pitchFamily="34" charset="-34"/>
            </a:endParaRPr>
          </a:p>
        </p:txBody>
      </p:sp>
      <p:graphicFrame>
        <p:nvGraphicFramePr>
          <p:cNvPr id="9" name="Table 8"/>
          <p:cNvGraphicFramePr>
            <a:graphicFrameLocks noGrp="1"/>
          </p:cNvGraphicFramePr>
          <p:nvPr>
            <p:extLst>
              <p:ext uri="{D42A27DB-BD31-4B8C-83A1-F6EECF244321}">
                <p14:modId xmlns:p14="http://schemas.microsoft.com/office/powerpoint/2010/main" val="77659875"/>
              </p:ext>
            </p:extLst>
          </p:nvPr>
        </p:nvGraphicFramePr>
        <p:xfrm>
          <a:off x="800100" y="1992313"/>
          <a:ext cx="8064498" cy="1385479"/>
        </p:xfrm>
        <a:graphic>
          <a:graphicData uri="http://schemas.openxmlformats.org/drawingml/2006/table">
            <a:tbl>
              <a:tblPr>
                <a:tableStyleId>{D7AC3CCA-C797-4891-BE02-D94E43425B78}</a:tableStyleId>
              </a:tblPr>
              <a:tblGrid>
                <a:gridCol w="1344083">
                  <a:extLst>
                    <a:ext uri="{9D8B030D-6E8A-4147-A177-3AD203B41FA5}">
                      <a16:colId xmlns:a16="http://schemas.microsoft.com/office/drawing/2014/main" val="20000"/>
                    </a:ext>
                  </a:extLst>
                </a:gridCol>
                <a:gridCol w="1344083">
                  <a:extLst>
                    <a:ext uri="{9D8B030D-6E8A-4147-A177-3AD203B41FA5}">
                      <a16:colId xmlns:a16="http://schemas.microsoft.com/office/drawing/2014/main" val="20001"/>
                    </a:ext>
                  </a:extLst>
                </a:gridCol>
                <a:gridCol w="1344083">
                  <a:extLst>
                    <a:ext uri="{9D8B030D-6E8A-4147-A177-3AD203B41FA5}">
                      <a16:colId xmlns:a16="http://schemas.microsoft.com/office/drawing/2014/main" val="20002"/>
                    </a:ext>
                  </a:extLst>
                </a:gridCol>
                <a:gridCol w="1344083">
                  <a:extLst>
                    <a:ext uri="{9D8B030D-6E8A-4147-A177-3AD203B41FA5}">
                      <a16:colId xmlns:a16="http://schemas.microsoft.com/office/drawing/2014/main" val="20003"/>
                    </a:ext>
                  </a:extLst>
                </a:gridCol>
                <a:gridCol w="1344083">
                  <a:extLst>
                    <a:ext uri="{9D8B030D-6E8A-4147-A177-3AD203B41FA5}">
                      <a16:colId xmlns:a16="http://schemas.microsoft.com/office/drawing/2014/main" val="20004"/>
                    </a:ext>
                  </a:extLst>
                </a:gridCol>
                <a:gridCol w="1344083">
                  <a:extLst>
                    <a:ext uri="{9D8B030D-6E8A-4147-A177-3AD203B41FA5}">
                      <a16:colId xmlns:a16="http://schemas.microsoft.com/office/drawing/2014/main" val="20005"/>
                    </a:ext>
                  </a:extLst>
                </a:gridCol>
              </a:tblGrid>
              <a:tr h="724387">
                <a:tc>
                  <a:txBody>
                    <a:bodyPr/>
                    <a:lstStyle/>
                    <a:p>
                      <a:pPr algn="ctr" fontAlgn="ctr"/>
                      <a:r>
                        <a:rPr lang="en-SG" sz="2400" u="none" strike="noStrike" dirty="0" err="1" smtClean="0">
                          <a:effectLst/>
                          <a:latin typeface="Calibri" panose="020F0502020204030204" pitchFamily="34" charset="0"/>
                          <a:cs typeface="TH SarabunPSK" panose="020B0500040200020003" pitchFamily="34" charset="-34"/>
                        </a:rPr>
                        <a:t>Sq</a:t>
                      </a:r>
                      <a:r>
                        <a:rPr lang="en-SG" sz="2400" u="none" strike="noStrike" dirty="0" smtClean="0">
                          <a:effectLst/>
                          <a:latin typeface="Calibri" panose="020F0502020204030204" pitchFamily="34" charset="0"/>
                          <a:cs typeface="TH SarabunPSK" panose="020B0500040200020003" pitchFamily="34" charset="-34"/>
                        </a:rPr>
                        <a:t> km</a:t>
                      </a:r>
                      <a:endParaRPr lang="en-SG"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7859" marB="0" anchor="ctr"/>
                </a:tc>
                <a:tc>
                  <a:txBody>
                    <a:bodyPr/>
                    <a:lstStyle/>
                    <a:p>
                      <a:pPr algn="ctr" fontAlgn="ctr"/>
                      <a:r>
                        <a:rPr lang="en-SG" sz="2400" u="none" strike="noStrike" dirty="0" smtClean="0">
                          <a:effectLst/>
                          <a:latin typeface="Calibri" panose="020F0502020204030204" pitchFamily="34" charset="0"/>
                          <a:cs typeface="TH SarabunPSK" panose="020B0500040200020003" pitchFamily="34" charset="-34"/>
                        </a:rPr>
                        <a:t>In 2000</a:t>
                      </a:r>
                    </a:p>
                    <a:p>
                      <a:pPr algn="ctr" fontAlgn="ctr"/>
                      <a:r>
                        <a:rPr lang="en-SG" sz="2400" b="0" i="0" u="none" strike="noStrike" dirty="0" smtClean="0">
                          <a:solidFill>
                            <a:srgbClr val="000000"/>
                          </a:solidFill>
                          <a:effectLst/>
                          <a:latin typeface="Calibri" panose="020F0502020204030204" pitchFamily="34" charset="0"/>
                          <a:cs typeface="TH SarabunPSK" panose="020B0500040200020003" pitchFamily="34" charset="-34"/>
                        </a:rPr>
                        <a:t>(ton/ha)</a:t>
                      </a:r>
                      <a:endParaRPr lang="en-SG" sz="2400" b="0"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7859" marB="0" anchor="ctr"/>
                </a:tc>
                <a:tc>
                  <a:txBody>
                    <a:bodyPr/>
                    <a:lstStyle/>
                    <a:p>
                      <a:pPr algn="ctr" fontAlgn="ctr"/>
                      <a:r>
                        <a:rPr lang="en-SG" sz="2400" u="none" strike="noStrike" dirty="0" smtClean="0">
                          <a:effectLst/>
                          <a:latin typeface="Calibri" panose="020F0502020204030204" pitchFamily="34" charset="0"/>
                          <a:cs typeface="TH SarabunPSK" panose="020B0500040200020003" pitchFamily="34" charset="-34"/>
                        </a:rPr>
                        <a:t>In 2010</a:t>
                      </a:r>
                    </a:p>
                    <a:p>
                      <a:pPr marL="0" marR="0" lvl="0" indent="0" algn="ctr" defTabSz="914400" rtl="0" eaLnBrk="1" fontAlgn="ctr" latinLnBrk="0" hangingPunct="1">
                        <a:lnSpc>
                          <a:spcPct val="100000"/>
                        </a:lnSpc>
                        <a:spcBef>
                          <a:spcPts val="0"/>
                        </a:spcBef>
                        <a:spcAft>
                          <a:spcPts val="0"/>
                        </a:spcAft>
                        <a:buClrTx/>
                        <a:buSzTx/>
                        <a:buFontTx/>
                        <a:buNone/>
                        <a:tabLst/>
                        <a:defRPr/>
                      </a:pPr>
                      <a:r>
                        <a:rPr lang="en-SG" sz="2400" b="0" i="0" u="none" strike="noStrike" dirty="0" smtClean="0">
                          <a:solidFill>
                            <a:srgbClr val="000000"/>
                          </a:solidFill>
                          <a:effectLst/>
                          <a:latin typeface="Calibri" panose="020F0502020204030204" pitchFamily="34" charset="0"/>
                          <a:cs typeface="TH SarabunPSK" panose="020B0500040200020003" pitchFamily="34" charset="-34"/>
                        </a:rPr>
                        <a:t>(ton/ha)</a:t>
                      </a:r>
                    </a:p>
                  </a:txBody>
                  <a:tcPr marL="8040" marR="8040" marT="17859" marB="0" anchor="ctr"/>
                </a:tc>
                <a:tc>
                  <a:txBody>
                    <a:bodyPr/>
                    <a:lstStyle/>
                    <a:p>
                      <a:pPr algn="ctr" fontAlgn="ctr"/>
                      <a:r>
                        <a:rPr lang="en-SG" sz="2400" u="none" strike="noStrike" dirty="0" smtClean="0">
                          <a:effectLst/>
                          <a:latin typeface="Calibri" panose="020F0502020204030204" pitchFamily="34" charset="0"/>
                          <a:cs typeface="TH SarabunPSK" panose="020B0500040200020003" pitchFamily="34" charset="-34"/>
                        </a:rPr>
                        <a:t>In 2000 </a:t>
                      </a:r>
                    </a:p>
                    <a:p>
                      <a:pPr algn="ctr" fontAlgn="ctr"/>
                      <a:r>
                        <a:rPr lang="en-SG" sz="2400" u="none" strike="noStrike" dirty="0" smtClean="0">
                          <a:effectLst/>
                          <a:latin typeface="Calibri" panose="020F0502020204030204" pitchFamily="34" charset="0"/>
                          <a:cs typeface="TH SarabunPSK" panose="020B0500040200020003" pitchFamily="34" charset="-34"/>
                        </a:rPr>
                        <a:t>total</a:t>
                      </a:r>
                      <a:r>
                        <a:rPr lang="en-SG" sz="2400" u="none" strike="noStrike" baseline="0" dirty="0" smtClean="0">
                          <a:effectLst/>
                          <a:latin typeface="Calibri" panose="020F0502020204030204" pitchFamily="34" charset="0"/>
                          <a:cs typeface="TH SarabunPSK" panose="020B0500040200020003" pitchFamily="34" charset="-34"/>
                        </a:rPr>
                        <a:t> </a:t>
                      </a:r>
                      <a:r>
                        <a:rPr lang="en-SG" sz="2400" b="0" i="0" u="none" strike="noStrike" dirty="0" smtClean="0">
                          <a:solidFill>
                            <a:srgbClr val="000000"/>
                          </a:solidFill>
                          <a:effectLst/>
                          <a:latin typeface="Calibri" panose="020F0502020204030204" pitchFamily="34" charset="0"/>
                          <a:cs typeface="TH SarabunPSK" panose="020B0500040200020003" pitchFamily="34" charset="-34"/>
                        </a:rPr>
                        <a:t>(ton)</a:t>
                      </a:r>
                      <a:endParaRPr lang="en-SG" sz="2400" b="0"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7859" marB="0" anchor="ctr"/>
                </a:tc>
                <a:tc>
                  <a:txBody>
                    <a:bodyPr/>
                    <a:lstStyle/>
                    <a:p>
                      <a:pPr algn="ctr" fontAlgn="ctr"/>
                      <a:r>
                        <a:rPr lang="en-SG" sz="2400" u="none" strike="noStrike" dirty="0" smtClean="0">
                          <a:effectLst/>
                          <a:latin typeface="Calibri" panose="020F0502020204030204" pitchFamily="34" charset="0"/>
                          <a:cs typeface="TH SarabunPSK" panose="020B0500040200020003" pitchFamily="34" charset="-34"/>
                        </a:rPr>
                        <a:t>In 2010 </a:t>
                      </a:r>
                    </a:p>
                    <a:p>
                      <a:pPr algn="ctr" fontAlgn="ctr"/>
                      <a:r>
                        <a:rPr lang="en-SG" sz="2400" u="none" strike="noStrike" dirty="0" smtClean="0">
                          <a:effectLst/>
                          <a:latin typeface="Calibri" panose="020F0502020204030204" pitchFamily="34" charset="0"/>
                          <a:cs typeface="TH SarabunPSK" panose="020B0500040200020003" pitchFamily="34" charset="-34"/>
                        </a:rPr>
                        <a:t>total</a:t>
                      </a:r>
                      <a:r>
                        <a:rPr lang="en-SG" sz="2400" u="none" strike="noStrike" baseline="0" dirty="0" smtClean="0">
                          <a:effectLst/>
                          <a:latin typeface="Calibri" panose="020F0502020204030204" pitchFamily="34" charset="0"/>
                          <a:cs typeface="TH SarabunPSK" panose="020B0500040200020003" pitchFamily="34" charset="-34"/>
                        </a:rPr>
                        <a:t> </a:t>
                      </a:r>
                      <a:r>
                        <a:rPr lang="en-SG" sz="2400" b="0" i="0" u="none" strike="noStrike" dirty="0" smtClean="0">
                          <a:solidFill>
                            <a:srgbClr val="000000"/>
                          </a:solidFill>
                          <a:effectLst/>
                          <a:latin typeface="Calibri" panose="020F0502020204030204" pitchFamily="34" charset="0"/>
                          <a:cs typeface="TH SarabunPSK" panose="020B0500040200020003" pitchFamily="34" charset="-34"/>
                        </a:rPr>
                        <a:t>(ton)</a:t>
                      </a:r>
                      <a:r>
                        <a:rPr lang="en-SG" sz="2400" u="none" strike="noStrike" dirty="0" smtClean="0">
                          <a:effectLst/>
                          <a:latin typeface="Calibri" panose="020F0502020204030204" pitchFamily="34" charset="0"/>
                          <a:cs typeface="TH SarabunPSK" panose="020B0500040200020003" pitchFamily="34" charset="-34"/>
                        </a:rPr>
                        <a:t> </a:t>
                      </a:r>
                      <a:endParaRPr lang="en-SG"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7859" marB="0" anchor="ctr"/>
                </a:tc>
                <a:tc>
                  <a:txBody>
                    <a:bodyPr/>
                    <a:lstStyle/>
                    <a:p>
                      <a:pPr algn="ctr" fontAlgn="ctr"/>
                      <a:r>
                        <a:rPr lang="en-SG" sz="2400" u="none" strike="noStrike" dirty="0" smtClean="0">
                          <a:effectLst/>
                          <a:latin typeface="Calibri" panose="020F0502020204030204" pitchFamily="34" charset="0"/>
                          <a:cs typeface="TH SarabunPSK" panose="020B0500040200020003" pitchFamily="34" charset="-34"/>
                        </a:rPr>
                        <a:t>2000-2010</a:t>
                      </a:r>
                    </a:p>
                    <a:p>
                      <a:pPr algn="ctr" fontAlgn="ctr"/>
                      <a:r>
                        <a:rPr lang="en-SG" sz="2400" u="none" strike="noStrike" dirty="0" smtClean="0">
                          <a:effectLst/>
                          <a:latin typeface="Calibri" panose="020F0502020204030204" pitchFamily="34" charset="0"/>
                          <a:cs typeface="TH SarabunPSK" panose="020B0500040200020003" pitchFamily="34" charset="-34"/>
                        </a:rPr>
                        <a:t>Total loss</a:t>
                      </a:r>
                      <a:endParaRPr lang="en-SG" sz="24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7859" marB="0" anchor="ctr"/>
                </a:tc>
                <a:extLst>
                  <a:ext uri="{0D108BD9-81ED-4DB2-BD59-A6C34878D82A}">
                    <a16:rowId xmlns:a16="http://schemas.microsoft.com/office/drawing/2014/main" val="10000"/>
                  </a:ext>
                </a:extLst>
              </a:tr>
              <a:tr h="636100">
                <a:tc>
                  <a:txBody>
                    <a:bodyPr/>
                    <a:lstStyle/>
                    <a:p>
                      <a:pPr algn="ctr" fontAlgn="b"/>
                      <a:r>
                        <a:rPr lang="th-TH" sz="2800" b="1" i="0" u="none" strike="noStrike" dirty="0" smtClean="0">
                          <a:solidFill>
                            <a:schemeClr val="tx1"/>
                          </a:solidFill>
                          <a:effectLst/>
                          <a:latin typeface="Calibri" panose="020F0502020204030204" pitchFamily="34" charset="0"/>
                          <a:cs typeface="TH SarabunPSK" panose="020B0500040200020003" pitchFamily="34" charset="-34"/>
                        </a:rPr>
                        <a:t>588</a:t>
                      </a:r>
                      <a:endParaRPr lang="th-TH" sz="2800" b="1" i="0" u="none" strike="noStrike" dirty="0">
                        <a:solidFill>
                          <a:schemeClr val="tx1"/>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tc>
                  <a:txBody>
                    <a:bodyPr/>
                    <a:lstStyle/>
                    <a:p>
                      <a:pPr algn="ctr" fontAlgn="b"/>
                      <a:r>
                        <a:rPr lang="th-TH" sz="2800" b="1" u="none" strike="noStrike" dirty="0" smtClean="0">
                          <a:solidFill>
                            <a:schemeClr val="tx1"/>
                          </a:solidFill>
                          <a:effectLst/>
                          <a:latin typeface="Calibri" panose="020F0502020204030204" pitchFamily="34" charset="0"/>
                          <a:cs typeface="TH SarabunPSK" panose="020B0500040200020003" pitchFamily="34" charset="-34"/>
                        </a:rPr>
                        <a:t>84.0</a:t>
                      </a:r>
                      <a:endParaRPr lang="th-TH" sz="2800" b="1" i="0" u="none" strike="noStrike" dirty="0">
                        <a:solidFill>
                          <a:schemeClr val="tx1"/>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tc>
                  <a:txBody>
                    <a:bodyPr/>
                    <a:lstStyle/>
                    <a:p>
                      <a:pPr algn="ctr" fontAlgn="b"/>
                      <a:r>
                        <a:rPr lang="th-TH" sz="2800" b="1" u="none" strike="noStrike" dirty="0" smtClean="0">
                          <a:solidFill>
                            <a:schemeClr val="tx1"/>
                          </a:solidFill>
                          <a:effectLst/>
                          <a:latin typeface="Calibri" panose="020F0502020204030204" pitchFamily="34" charset="0"/>
                          <a:cs typeface="TH SarabunPSK" panose="020B0500040200020003" pitchFamily="34" charset="-34"/>
                        </a:rPr>
                        <a:t>62.8 </a:t>
                      </a:r>
                      <a:endParaRPr lang="th-TH" sz="2800" b="1" i="0" u="none" strike="noStrike" dirty="0">
                        <a:solidFill>
                          <a:schemeClr val="tx1"/>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tc>
                  <a:txBody>
                    <a:bodyPr/>
                    <a:lstStyle/>
                    <a:p>
                      <a:pPr algn="ctr" fontAlgn="b"/>
                      <a:r>
                        <a:rPr lang="th-TH" sz="2800" b="1" u="none" strike="noStrike" dirty="0" smtClean="0">
                          <a:effectLst/>
                          <a:latin typeface="Calibri" panose="020F0502020204030204" pitchFamily="34" charset="0"/>
                          <a:cs typeface="TH SarabunPSK" panose="020B0500040200020003" pitchFamily="34" charset="-34"/>
                        </a:rPr>
                        <a:t>4,938,993 </a:t>
                      </a:r>
                      <a:endParaRPr lang="th-TH" sz="28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tc>
                  <a:txBody>
                    <a:bodyPr/>
                    <a:lstStyle/>
                    <a:p>
                      <a:pPr algn="ctr" fontAlgn="b"/>
                      <a:r>
                        <a:rPr lang="th-TH" sz="2800" b="1" u="none" strike="noStrike" dirty="0" smtClean="0">
                          <a:effectLst/>
                          <a:latin typeface="Calibri" panose="020F0502020204030204" pitchFamily="34" charset="0"/>
                          <a:cs typeface="TH SarabunPSK" panose="020B0500040200020003" pitchFamily="34" charset="-34"/>
                        </a:rPr>
                        <a:t>3,692,601</a:t>
                      </a:r>
                      <a:endParaRPr lang="th-TH" sz="28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tc>
                  <a:txBody>
                    <a:bodyPr/>
                    <a:lstStyle/>
                    <a:p>
                      <a:pPr algn="ctr" fontAlgn="b"/>
                      <a:r>
                        <a:rPr lang="th-TH" sz="2800" b="1" u="none" strike="noStrike" dirty="0" smtClean="0">
                          <a:effectLst/>
                          <a:latin typeface="Calibri" panose="020F0502020204030204" pitchFamily="34" charset="0"/>
                          <a:cs typeface="TH SarabunPSK" panose="020B0500040200020003" pitchFamily="34" charset="-34"/>
                        </a:rPr>
                        <a:t>-1,246,392</a:t>
                      </a:r>
                      <a:endParaRPr lang="th-TH" sz="28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96480" marT="17859" marB="0" anchor="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800100" y="4229100"/>
          <a:ext cx="8064498" cy="1377950"/>
        </p:xfrm>
        <a:graphic>
          <a:graphicData uri="http://schemas.openxmlformats.org/drawingml/2006/table">
            <a:tbl>
              <a:tblPr>
                <a:tableStyleId>{D7AC3CCA-C797-4891-BE02-D94E43425B78}</a:tableStyleId>
              </a:tblPr>
              <a:tblGrid>
                <a:gridCol w="1344083">
                  <a:extLst>
                    <a:ext uri="{9D8B030D-6E8A-4147-A177-3AD203B41FA5}">
                      <a16:colId xmlns:a16="http://schemas.microsoft.com/office/drawing/2014/main" val="20000"/>
                    </a:ext>
                  </a:extLst>
                </a:gridCol>
                <a:gridCol w="1344083">
                  <a:extLst>
                    <a:ext uri="{9D8B030D-6E8A-4147-A177-3AD203B41FA5}">
                      <a16:colId xmlns:a16="http://schemas.microsoft.com/office/drawing/2014/main" val="20001"/>
                    </a:ext>
                  </a:extLst>
                </a:gridCol>
                <a:gridCol w="1344083">
                  <a:extLst>
                    <a:ext uri="{9D8B030D-6E8A-4147-A177-3AD203B41FA5}">
                      <a16:colId xmlns:a16="http://schemas.microsoft.com/office/drawing/2014/main" val="20002"/>
                    </a:ext>
                  </a:extLst>
                </a:gridCol>
                <a:gridCol w="1344083">
                  <a:extLst>
                    <a:ext uri="{9D8B030D-6E8A-4147-A177-3AD203B41FA5}">
                      <a16:colId xmlns:a16="http://schemas.microsoft.com/office/drawing/2014/main" val="20003"/>
                    </a:ext>
                  </a:extLst>
                </a:gridCol>
                <a:gridCol w="1344083">
                  <a:extLst>
                    <a:ext uri="{9D8B030D-6E8A-4147-A177-3AD203B41FA5}">
                      <a16:colId xmlns:a16="http://schemas.microsoft.com/office/drawing/2014/main" val="20004"/>
                    </a:ext>
                  </a:extLst>
                </a:gridCol>
                <a:gridCol w="1344083">
                  <a:extLst>
                    <a:ext uri="{9D8B030D-6E8A-4147-A177-3AD203B41FA5}">
                      <a16:colId xmlns:a16="http://schemas.microsoft.com/office/drawing/2014/main" val="20005"/>
                    </a:ext>
                  </a:extLst>
                </a:gridCol>
              </a:tblGrid>
              <a:tr h="744754">
                <a:tc>
                  <a:txBody>
                    <a:bodyPr/>
                    <a:lstStyle/>
                    <a:p>
                      <a:pPr algn="ctr" fontAlgn="ctr"/>
                      <a:r>
                        <a:rPr lang="en-SG" sz="2300" u="none" strike="noStrike" dirty="0" err="1" smtClean="0">
                          <a:effectLst/>
                          <a:latin typeface="Calibri" panose="020F0502020204030204" pitchFamily="34" charset="0"/>
                          <a:cs typeface="TH SarabunPSK" panose="020B0500040200020003" pitchFamily="34" charset="-34"/>
                        </a:rPr>
                        <a:t>Sq</a:t>
                      </a:r>
                      <a:r>
                        <a:rPr lang="en-SG" sz="2300" u="none" strike="noStrike" dirty="0" smtClean="0">
                          <a:effectLst/>
                          <a:latin typeface="Calibri" panose="020F0502020204030204" pitchFamily="34" charset="0"/>
                          <a:cs typeface="TH SarabunPSK" panose="020B0500040200020003" pitchFamily="34" charset="-34"/>
                        </a:rPr>
                        <a:t> km</a:t>
                      </a:r>
                      <a:endParaRPr lang="en-SG" sz="23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1461" marB="0" anchor="ctr"/>
                </a:tc>
                <a:tc>
                  <a:txBody>
                    <a:bodyPr/>
                    <a:lstStyle/>
                    <a:p>
                      <a:pPr algn="ctr" fontAlgn="ctr"/>
                      <a:r>
                        <a:rPr lang="en-SG" sz="2300" u="none" strike="noStrike" dirty="0" smtClean="0">
                          <a:effectLst/>
                          <a:latin typeface="Calibri" panose="020F0502020204030204" pitchFamily="34" charset="0"/>
                          <a:cs typeface="TH SarabunPSK" panose="020B0500040200020003" pitchFamily="34" charset="-34"/>
                        </a:rPr>
                        <a:t>In 2000</a:t>
                      </a:r>
                    </a:p>
                    <a:p>
                      <a:pPr algn="ctr" fontAlgn="ctr"/>
                      <a:r>
                        <a:rPr lang="en-SG" sz="2300" b="0" i="0" u="none" strike="noStrike" dirty="0" smtClean="0">
                          <a:solidFill>
                            <a:srgbClr val="000000"/>
                          </a:solidFill>
                          <a:effectLst/>
                          <a:latin typeface="Calibri" panose="020F0502020204030204" pitchFamily="34" charset="0"/>
                          <a:cs typeface="TH SarabunPSK" panose="020B0500040200020003" pitchFamily="34" charset="-34"/>
                        </a:rPr>
                        <a:t>(ton/ha)</a:t>
                      </a:r>
                      <a:endParaRPr lang="en-SG" sz="2300" b="0"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1461" marB="0" anchor="ctr"/>
                </a:tc>
                <a:tc>
                  <a:txBody>
                    <a:bodyPr/>
                    <a:lstStyle/>
                    <a:p>
                      <a:pPr algn="ctr" fontAlgn="ctr"/>
                      <a:r>
                        <a:rPr lang="en-SG" sz="2300" u="none" strike="noStrike" dirty="0" smtClean="0">
                          <a:effectLst/>
                          <a:latin typeface="Calibri" panose="020F0502020204030204" pitchFamily="34" charset="0"/>
                          <a:cs typeface="TH SarabunPSK" panose="020B0500040200020003" pitchFamily="34" charset="-34"/>
                        </a:rPr>
                        <a:t>In 2010</a:t>
                      </a:r>
                    </a:p>
                    <a:p>
                      <a:pPr marL="0" marR="0" lvl="0" indent="0" algn="ctr" defTabSz="914400" rtl="0" eaLnBrk="1" fontAlgn="ctr" latinLnBrk="0" hangingPunct="1">
                        <a:lnSpc>
                          <a:spcPct val="100000"/>
                        </a:lnSpc>
                        <a:spcBef>
                          <a:spcPts val="0"/>
                        </a:spcBef>
                        <a:spcAft>
                          <a:spcPts val="0"/>
                        </a:spcAft>
                        <a:buClrTx/>
                        <a:buSzTx/>
                        <a:buFontTx/>
                        <a:buNone/>
                        <a:tabLst/>
                        <a:defRPr/>
                      </a:pPr>
                      <a:r>
                        <a:rPr lang="en-SG" sz="2300" b="0" i="0" u="none" strike="noStrike" dirty="0" smtClean="0">
                          <a:solidFill>
                            <a:srgbClr val="000000"/>
                          </a:solidFill>
                          <a:effectLst/>
                          <a:latin typeface="Calibri" panose="020F0502020204030204" pitchFamily="34" charset="0"/>
                          <a:cs typeface="TH SarabunPSK" panose="020B0500040200020003" pitchFamily="34" charset="-34"/>
                        </a:rPr>
                        <a:t>(ton/ha)</a:t>
                      </a:r>
                    </a:p>
                  </a:txBody>
                  <a:tcPr marL="8040" marR="8040" marT="11461" marB="0" anchor="ctr"/>
                </a:tc>
                <a:tc>
                  <a:txBody>
                    <a:bodyPr/>
                    <a:lstStyle/>
                    <a:p>
                      <a:pPr algn="ctr" fontAlgn="ctr"/>
                      <a:r>
                        <a:rPr lang="en-SG" sz="2300" u="none" strike="noStrike" dirty="0" smtClean="0">
                          <a:effectLst/>
                          <a:latin typeface="Calibri" panose="020F0502020204030204" pitchFamily="34" charset="0"/>
                          <a:cs typeface="TH SarabunPSK" panose="020B0500040200020003" pitchFamily="34" charset="-34"/>
                        </a:rPr>
                        <a:t>In 2000 </a:t>
                      </a:r>
                    </a:p>
                    <a:p>
                      <a:pPr algn="ctr" fontAlgn="ctr"/>
                      <a:r>
                        <a:rPr lang="en-SG" sz="2300" u="none" strike="noStrike" dirty="0" smtClean="0">
                          <a:effectLst/>
                          <a:latin typeface="Calibri" panose="020F0502020204030204" pitchFamily="34" charset="0"/>
                          <a:cs typeface="TH SarabunPSK" panose="020B0500040200020003" pitchFamily="34" charset="-34"/>
                        </a:rPr>
                        <a:t>total</a:t>
                      </a:r>
                      <a:r>
                        <a:rPr lang="en-SG" sz="2300" u="none" strike="noStrike" baseline="0" dirty="0" smtClean="0">
                          <a:effectLst/>
                          <a:latin typeface="Calibri" panose="020F0502020204030204" pitchFamily="34" charset="0"/>
                          <a:cs typeface="TH SarabunPSK" panose="020B0500040200020003" pitchFamily="34" charset="-34"/>
                        </a:rPr>
                        <a:t> </a:t>
                      </a:r>
                      <a:r>
                        <a:rPr lang="en-SG" sz="2300" b="0" i="0" u="none" strike="noStrike" dirty="0" smtClean="0">
                          <a:solidFill>
                            <a:srgbClr val="000000"/>
                          </a:solidFill>
                          <a:effectLst/>
                          <a:latin typeface="Calibri" panose="020F0502020204030204" pitchFamily="34" charset="0"/>
                          <a:cs typeface="TH SarabunPSK" panose="020B0500040200020003" pitchFamily="34" charset="-34"/>
                        </a:rPr>
                        <a:t>(ton)</a:t>
                      </a:r>
                      <a:endParaRPr lang="en-SG" sz="2300" b="0"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1461" marB="0" anchor="ctr"/>
                </a:tc>
                <a:tc>
                  <a:txBody>
                    <a:bodyPr/>
                    <a:lstStyle/>
                    <a:p>
                      <a:pPr algn="ctr" fontAlgn="ctr"/>
                      <a:r>
                        <a:rPr lang="en-SG" sz="2300" u="none" strike="noStrike" dirty="0" smtClean="0">
                          <a:effectLst/>
                          <a:latin typeface="Calibri" panose="020F0502020204030204" pitchFamily="34" charset="0"/>
                          <a:cs typeface="TH SarabunPSK" panose="020B0500040200020003" pitchFamily="34" charset="-34"/>
                        </a:rPr>
                        <a:t>In 2010 </a:t>
                      </a:r>
                    </a:p>
                    <a:p>
                      <a:pPr algn="ctr" fontAlgn="ctr"/>
                      <a:r>
                        <a:rPr lang="en-SG" sz="2300" u="none" strike="noStrike" dirty="0" smtClean="0">
                          <a:effectLst/>
                          <a:latin typeface="Calibri" panose="020F0502020204030204" pitchFamily="34" charset="0"/>
                          <a:cs typeface="TH SarabunPSK" panose="020B0500040200020003" pitchFamily="34" charset="-34"/>
                        </a:rPr>
                        <a:t>total</a:t>
                      </a:r>
                      <a:r>
                        <a:rPr lang="en-SG" sz="2300" u="none" strike="noStrike" baseline="0" dirty="0" smtClean="0">
                          <a:effectLst/>
                          <a:latin typeface="Calibri" panose="020F0502020204030204" pitchFamily="34" charset="0"/>
                          <a:cs typeface="TH SarabunPSK" panose="020B0500040200020003" pitchFamily="34" charset="-34"/>
                        </a:rPr>
                        <a:t> </a:t>
                      </a:r>
                      <a:r>
                        <a:rPr lang="en-SG" sz="2300" b="0" i="0" u="none" strike="noStrike" dirty="0" smtClean="0">
                          <a:solidFill>
                            <a:srgbClr val="000000"/>
                          </a:solidFill>
                          <a:effectLst/>
                          <a:latin typeface="Calibri" panose="020F0502020204030204" pitchFamily="34" charset="0"/>
                          <a:cs typeface="TH SarabunPSK" panose="020B0500040200020003" pitchFamily="34" charset="-34"/>
                        </a:rPr>
                        <a:t>(ton)</a:t>
                      </a:r>
                      <a:r>
                        <a:rPr lang="en-SG" sz="2300" u="none" strike="noStrike" dirty="0" smtClean="0">
                          <a:effectLst/>
                          <a:latin typeface="Calibri" panose="020F0502020204030204" pitchFamily="34" charset="0"/>
                          <a:cs typeface="TH SarabunPSK" panose="020B0500040200020003" pitchFamily="34" charset="-34"/>
                        </a:rPr>
                        <a:t> </a:t>
                      </a:r>
                      <a:endParaRPr lang="en-SG" sz="23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1461" marB="0" anchor="ctr"/>
                </a:tc>
                <a:tc>
                  <a:txBody>
                    <a:bodyPr/>
                    <a:lstStyle/>
                    <a:p>
                      <a:pPr algn="ctr" fontAlgn="ctr"/>
                      <a:r>
                        <a:rPr lang="en-SG" sz="2300" u="none" strike="noStrike" dirty="0" smtClean="0">
                          <a:effectLst/>
                          <a:latin typeface="Calibri" panose="020F0502020204030204" pitchFamily="34" charset="0"/>
                          <a:cs typeface="TH SarabunPSK" panose="020B0500040200020003" pitchFamily="34" charset="-34"/>
                        </a:rPr>
                        <a:t>2000-2010</a:t>
                      </a:r>
                    </a:p>
                    <a:p>
                      <a:pPr algn="ctr" fontAlgn="ctr"/>
                      <a:r>
                        <a:rPr lang="en-SG" sz="2300" u="none" strike="noStrike" dirty="0" smtClean="0">
                          <a:effectLst/>
                          <a:latin typeface="Calibri" panose="020F0502020204030204" pitchFamily="34" charset="0"/>
                          <a:cs typeface="TH SarabunPSK" panose="020B0500040200020003" pitchFamily="34" charset="-34"/>
                        </a:rPr>
                        <a:t>Total loss</a:t>
                      </a:r>
                      <a:endParaRPr lang="en-SG" sz="2300" b="1" i="0" u="none" strike="noStrike" dirty="0">
                        <a:solidFill>
                          <a:srgbClr val="000000"/>
                        </a:solidFill>
                        <a:effectLst/>
                        <a:latin typeface="Calibri" panose="020F0502020204030204" pitchFamily="34" charset="0"/>
                        <a:cs typeface="TH SarabunPSK" panose="020B0500040200020003" pitchFamily="34" charset="-34"/>
                      </a:endParaRPr>
                    </a:p>
                  </a:txBody>
                  <a:tcPr marL="8040" marR="8040" marT="11461" marB="0" anchor="ctr"/>
                </a:tc>
                <a:extLst>
                  <a:ext uri="{0D108BD9-81ED-4DB2-BD59-A6C34878D82A}">
                    <a16:rowId xmlns:a16="http://schemas.microsoft.com/office/drawing/2014/main" val="10000"/>
                  </a:ext>
                </a:extLst>
              </a:tr>
              <a:tr h="633196">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471</a:t>
                      </a:r>
                    </a:p>
                  </a:txBody>
                  <a:tcPr marL="6440" marR="96589" marT="9181" marB="0" anchor="b">
                    <a:solidFill>
                      <a:schemeClr val="accent1">
                        <a:lumMod val="40000"/>
                        <a:lumOff val="60000"/>
                      </a:schemeClr>
                    </a:solidFill>
                  </a:tcPr>
                </a:tc>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85.7</a:t>
                      </a:r>
                    </a:p>
                  </a:txBody>
                  <a:tcPr marL="6440" marR="96589" marT="9181" marB="0" anchor="b">
                    <a:solidFill>
                      <a:schemeClr val="accent1">
                        <a:lumMod val="40000"/>
                        <a:lumOff val="60000"/>
                      </a:schemeClr>
                    </a:solidFill>
                  </a:tcPr>
                </a:tc>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85.7</a:t>
                      </a:r>
                    </a:p>
                  </a:txBody>
                  <a:tcPr marL="6440" marR="96589" marT="9181" marB="0" anchor="b">
                    <a:solidFill>
                      <a:schemeClr val="accent1">
                        <a:lumMod val="40000"/>
                        <a:lumOff val="60000"/>
                      </a:schemeClr>
                    </a:solidFill>
                  </a:tcPr>
                </a:tc>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4</a:t>
                      </a:r>
                      <a:r>
                        <a:rPr lang="en-SG" sz="2800" b="1" i="0" u="none" strike="noStrike" dirty="0">
                          <a:solidFill>
                            <a:srgbClr val="000000"/>
                          </a:solidFill>
                          <a:effectLst/>
                          <a:latin typeface="Calibri" panose="020F0502020204030204" pitchFamily="34" charset="0"/>
                          <a:cs typeface="TH SarabunPSK" pitchFamily="34" charset="-34"/>
                        </a:rPr>
                        <a:t>,</a:t>
                      </a:r>
                      <a:r>
                        <a:rPr lang="th-TH" sz="2800" b="1" i="0" u="none" strike="noStrike" dirty="0">
                          <a:solidFill>
                            <a:srgbClr val="000000"/>
                          </a:solidFill>
                          <a:effectLst/>
                          <a:latin typeface="Calibri" panose="020F0502020204030204" pitchFamily="34" charset="0"/>
                          <a:cs typeface="TH SarabunPSK" pitchFamily="34" charset="-34"/>
                        </a:rPr>
                        <a:t>040</a:t>
                      </a:r>
                      <a:r>
                        <a:rPr lang="en-SG" sz="2800" b="1" i="0" u="none" strike="noStrike" dirty="0">
                          <a:solidFill>
                            <a:srgbClr val="000000"/>
                          </a:solidFill>
                          <a:effectLst/>
                          <a:latin typeface="Calibri" panose="020F0502020204030204" pitchFamily="34" charset="0"/>
                          <a:cs typeface="TH SarabunPSK" pitchFamily="34" charset="-34"/>
                        </a:rPr>
                        <a:t>,</a:t>
                      </a:r>
                      <a:r>
                        <a:rPr lang="th-TH" sz="2800" b="1" i="0" u="none" strike="noStrike" dirty="0">
                          <a:solidFill>
                            <a:srgbClr val="000000"/>
                          </a:solidFill>
                          <a:effectLst/>
                          <a:latin typeface="Calibri" panose="020F0502020204030204" pitchFamily="34" charset="0"/>
                          <a:cs typeface="TH SarabunPSK" pitchFamily="34" charset="-34"/>
                        </a:rPr>
                        <a:t>154</a:t>
                      </a:r>
                    </a:p>
                  </a:txBody>
                  <a:tcPr marL="6440" marR="96589" marT="9181" marB="0" anchor="b">
                    <a:solidFill>
                      <a:schemeClr val="accent1">
                        <a:lumMod val="40000"/>
                        <a:lumOff val="60000"/>
                      </a:schemeClr>
                    </a:solidFill>
                  </a:tcPr>
                </a:tc>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4</a:t>
                      </a:r>
                      <a:r>
                        <a:rPr lang="en-SG" sz="2800" b="1" i="0" u="none" strike="noStrike" dirty="0">
                          <a:solidFill>
                            <a:srgbClr val="000000"/>
                          </a:solidFill>
                          <a:effectLst/>
                          <a:latin typeface="Calibri" panose="020F0502020204030204" pitchFamily="34" charset="0"/>
                          <a:cs typeface="TH SarabunPSK" pitchFamily="34" charset="-34"/>
                        </a:rPr>
                        <a:t>,</a:t>
                      </a:r>
                      <a:r>
                        <a:rPr lang="th-TH" sz="2800" b="1" i="0" u="none" strike="noStrike" dirty="0">
                          <a:solidFill>
                            <a:srgbClr val="000000"/>
                          </a:solidFill>
                          <a:effectLst/>
                          <a:latin typeface="Calibri" panose="020F0502020204030204" pitchFamily="34" charset="0"/>
                          <a:cs typeface="TH SarabunPSK" pitchFamily="34" charset="-34"/>
                        </a:rPr>
                        <a:t>040</a:t>
                      </a:r>
                      <a:r>
                        <a:rPr lang="en-SG" sz="2800" b="1" i="0" u="none" strike="noStrike" dirty="0">
                          <a:solidFill>
                            <a:srgbClr val="000000"/>
                          </a:solidFill>
                          <a:effectLst/>
                          <a:latin typeface="Calibri" panose="020F0502020204030204" pitchFamily="34" charset="0"/>
                          <a:cs typeface="TH SarabunPSK" pitchFamily="34" charset="-34"/>
                        </a:rPr>
                        <a:t>,</a:t>
                      </a:r>
                      <a:r>
                        <a:rPr lang="th-TH" sz="2800" b="1" i="0" u="none" strike="noStrike" dirty="0">
                          <a:solidFill>
                            <a:srgbClr val="000000"/>
                          </a:solidFill>
                          <a:effectLst/>
                          <a:latin typeface="Calibri" panose="020F0502020204030204" pitchFamily="34" charset="0"/>
                          <a:cs typeface="TH SarabunPSK" pitchFamily="34" charset="-34"/>
                        </a:rPr>
                        <a:t>154</a:t>
                      </a:r>
                    </a:p>
                  </a:txBody>
                  <a:tcPr marL="6440" marR="96589" marT="9181" marB="0" anchor="b">
                    <a:solidFill>
                      <a:schemeClr val="accent1">
                        <a:lumMod val="40000"/>
                        <a:lumOff val="60000"/>
                      </a:schemeClr>
                    </a:solidFill>
                  </a:tcPr>
                </a:tc>
                <a:tc>
                  <a:txBody>
                    <a:bodyPr/>
                    <a:lstStyle/>
                    <a:p>
                      <a:pPr algn="ctr" fontAlgn="b"/>
                      <a:r>
                        <a:rPr lang="th-TH" sz="2800" b="1" i="0" u="none" strike="noStrike" dirty="0">
                          <a:solidFill>
                            <a:srgbClr val="000000"/>
                          </a:solidFill>
                          <a:effectLst/>
                          <a:latin typeface="Calibri" panose="020F0502020204030204" pitchFamily="34" charset="0"/>
                          <a:cs typeface="TH SarabunPSK" pitchFamily="34" charset="-34"/>
                        </a:rPr>
                        <a:t>0</a:t>
                      </a:r>
                    </a:p>
                  </a:txBody>
                  <a:tcPr marL="6440" marR="96589" marT="9181" marB="0" anchor="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1797" name="Rectangle 1"/>
          <p:cNvSpPr>
            <a:spLocks noChangeArrowheads="1"/>
          </p:cNvSpPr>
          <p:nvPr/>
        </p:nvSpPr>
        <p:spPr bwMode="auto">
          <a:xfrm>
            <a:off x="790575" y="5703888"/>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SG" altLang="th-TH" sz="1600">
                <a:latin typeface="Calibri" panose="020F0502020204030204" pitchFamily="34" charset="0"/>
                <a:cs typeface="TH SarabunPSK" panose="020B0500040200020003" pitchFamily="34" charset="-34"/>
              </a:rPr>
              <a:t>SoilGrids250m (ISRI – SOC%)</a:t>
            </a:r>
            <a:r>
              <a:rPr lang="th-TH" altLang="th-TH" sz="1600">
                <a:latin typeface="Calibri" panose="020F0502020204030204" pitchFamily="34" charset="0"/>
                <a:cs typeface="TH SarabunPSK" panose="020B0500040200020003" pitchFamily="34" charset="-34"/>
              </a:rPr>
              <a:t> </a:t>
            </a:r>
            <a:r>
              <a:rPr lang="en-SG" altLang="th-TH" sz="1600">
                <a:latin typeface="Calibri" panose="020F0502020204030204" pitchFamily="34" charset="0"/>
                <a:cs typeface="TH SarabunPSK" panose="020B0500040200020003" pitchFamily="34" charset="-34"/>
              </a:rPr>
              <a:t>: bulk density, gravel fraction 0 – 30 cm. </a:t>
            </a:r>
          </a:p>
          <a:p>
            <a:pPr eaLnBrk="1" hangingPunct="1">
              <a:buFontTx/>
              <a:buChar char="•"/>
            </a:pPr>
            <a:r>
              <a:rPr lang="en-US" altLang="th-TH" sz="1600">
                <a:latin typeface="Calibri" panose="020F0502020204030204" pitchFamily="34" charset="0"/>
                <a:cs typeface="TH SarabunPSK" panose="020B0500040200020003" pitchFamily="34" charset="-34"/>
              </a:rPr>
              <a:t>Soil profile + </a:t>
            </a:r>
            <a:r>
              <a:rPr lang="en-SG" altLang="th-TH" sz="1600">
                <a:latin typeface="Calibri" panose="020F0502020204030204" pitchFamily="34" charset="0"/>
                <a:cs typeface="TH SarabunPSK" panose="020B0500040200020003" pitchFamily="34" charset="-34"/>
              </a:rPr>
              <a:t>MODIS land products, SRTM DEM, climatic images, global landforms and lithology maps.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LDN</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Rectangle 4"/>
          <p:cNvSpPr/>
          <p:nvPr/>
        </p:nvSpPr>
        <p:spPr>
          <a:xfrm>
            <a:off x="107950" y="896938"/>
            <a:ext cx="8240713" cy="522287"/>
          </a:xfrm>
          <a:prstGeom prst="rect">
            <a:avLst/>
          </a:prstGeom>
        </p:spPr>
        <p:txBody>
          <a:bodyPr>
            <a:spAutoFit/>
          </a:bodyPr>
          <a:lstStyle/>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Tier 2:</a:t>
            </a:r>
            <a:r>
              <a:rPr lang="en-US" b="1" dirty="0">
                <a:latin typeface="Calibri" panose="020F0502020204030204" pitchFamily="34" charset="0"/>
                <a:ea typeface="Adobe Fan Heiti Std B" panose="020B0700000000000000" pitchFamily="34" charset="-128"/>
                <a:cs typeface="+mn-cs"/>
              </a:rPr>
              <a:t> </a:t>
            </a:r>
            <a:r>
              <a:rPr lang="en-SG" sz="2400" b="1" dirty="0">
                <a:solidFill>
                  <a:schemeClr val="tx2">
                    <a:lumMod val="50000"/>
                  </a:schemeClr>
                </a:solidFill>
                <a:latin typeface="Calibri" panose="020F0502020204030204" pitchFamily="34" charset="0"/>
                <a:cs typeface="TH SarabunPSK" pitchFamily="34" charset="-34"/>
              </a:rPr>
              <a:t>Land use/cover change (LUC) </a:t>
            </a:r>
          </a:p>
        </p:txBody>
      </p:sp>
      <p:pic>
        <p:nvPicPr>
          <p:cNvPr id="32773" name="รูปภาพ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44625"/>
            <a:ext cx="25955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รูปภาพ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444625"/>
            <a:ext cx="2595562"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36625" y="5140325"/>
            <a:ext cx="936625" cy="461963"/>
          </a:xfrm>
          <a:prstGeom prst="rect">
            <a:avLst/>
          </a:prstGeom>
          <a:noFill/>
        </p:spPr>
        <p:txBody>
          <a:bodyPr>
            <a:spAutoFit/>
          </a:bodyPr>
          <a:lstStyle/>
          <a:p>
            <a:pPr eaLnBrk="1" hangingPunct="1">
              <a:defRPr/>
            </a:pPr>
            <a:r>
              <a:rPr lang="th-TH" sz="2400" b="1" dirty="0">
                <a:effectLst>
                  <a:outerShdw blurRad="38100" dist="38100" dir="2700000" algn="tl">
                    <a:srgbClr val="000000">
                      <a:alpha val="43137"/>
                    </a:srgbClr>
                  </a:outerShdw>
                </a:effectLst>
                <a:latin typeface="Calibri" panose="020F0502020204030204" pitchFamily="34" charset="0"/>
                <a:cs typeface="+mn-cs"/>
              </a:rPr>
              <a:t>2002</a:t>
            </a:r>
          </a:p>
        </p:txBody>
      </p:sp>
      <p:sp>
        <p:nvSpPr>
          <p:cNvPr id="9" name="TextBox 8"/>
          <p:cNvSpPr txBox="1"/>
          <p:nvPr/>
        </p:nvSpPr>
        <p:spPr>
          <a:xfrm>
            <a:off x="3533775" y="5137150"/>
            <a:ext cx="935038" cy="461963"/>
          </a:xfrm>
          <a:prstGeom prst="rect">
            <a:avLst/>
          </a:prstGeom>
          <a:noFill/>
        </p:spPr>
        <p:txBody>
          <a:bodyPr>
            <a:spAutoFit/>
          </a:bodyPr>
          <a:lstStyle/>
          <a:p>
            <a:pPr eaLnBrk="1" hangingPunct="1">
              <a:defRPr/>
            </a:pPr>
            <a:r>
              <a:rPr lang="th-TH" sz="2400" b="1" dirty="0">
                <a:effectLst>
                  <a:outerShdw blurRad="38100" dist="38100" dir="2700000" algn="tl">
                    <a:srgbClr val="000000">
                      <a:alpha val="43137"/>
                    </a:srgbClr>
                  </a:outerShdw>
                </a:effectLst>
                <a:latin typeface="Calibri" panose="020F0502020204030204" pitchFamily="34" charset="0"/>
                <a:cs typeface="+mn-cs"/>
              </a:rPr>
              <a:t>2013</a:t>
            </a:r>
          </a:p>
        </p:txBody>
      </p:sp>
      <p:sp>
        <p:nvSpPr>
          <p:cNvPr id="10" name="Right Arrow 9"/>
          <p:cNvSpPr/>
          <p:nvPr/>
        </p:nvSpPr>
        <p:spPr>
          <a:xfrm>
            <a:off x="2379663" y="5137150"/>
            <a:ext cx="647700" cy="4619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h-TH" sz="1800" b="1">
              <a:ln w="22225">
                <a:solidFill>
                  <a:schemeClr val="accent2"/>
                </a:solidFill>
                <a:prstDash val="solid"/>
              </a:ln>
              <a:solidFill>
                <a:schemeClr val="accent2">
                  <a:lumMod val="40000"/>
                  <a:lumOff val="60000"/>
                </a:schemeClr>
              </a:solidFill>
            </a:endParaRPr>
          </a:p>
        </p:txBody>
      </p:sp>
      <p:sp>
        <p:nvSpPr>
          <p:cNvPr id="11" name="TextBox 10"/>
          <p:cNvSpPr txBox="1"/>
          <p:nvPr/>
        </p:nvSpPr>
        <p:spPr>
          <a:xfrm>
            <a:off x="5299075" y="1373188"/>
            <a:ext cx="3736975" cy="4524375"/>
          </a:xfrm>
          <a:prstGeom prst="rect">
            <a:avLst/>
          </a:prstGeom>
          <a:noFill/>
        </p:spPr>
        <p:txBody>
          <a:bodyPr>
            <a:spAutoFit/>
          </a:bodyPr>
          <a:lstStyle/>
          <a:p>
            <a:pPr eaLnBrk="1" hangingPunct="1">
              <a:defRPr/>
            </a:pPr>
            <a:r>
              <a:rPr lang="en-US" sz="2400" b="1" u="sng" dirty="0">
                <a:solidFill>
                  <a:srgbClr val="000000"/>
                </a:solidFill>
                <a:latin typeface="Calibri" panose="020F0502020204030204" pitchFamily="34" charset="0"/>
                <a:cs typeface="TH SarabunPSK" panose="020B0500040200020003" pitchFamily="34" charset="-34"/>
              </a:rPr>
              <a:t>Percentage changes</a:t>
            </a:r>
          </a:p>
          <a:p>
            <a:pPr eaLnBrk="1" hangingPunct="1">
              <a:defRPr/>
            </a:pPr>
            <a:endParaRPr lang="en-US" sz="2400" b="1" u="sng" dirty="0">
              <a:solidFill>
                <a:srgbClr val="0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endParaRP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Forest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[-4.88%]</a:t>
            </a: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Shrubs, Grasslands and sparsely vegetated areas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[+12.25%] </a:t>
            </a: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Cropland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[-4.07%]</a:t>
            </a: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Wetland and water bodies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[+67.75%]</a:t>
            </a:r>
            <a:endParaRPr lang="en-SG"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endParaRP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Artificial areas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[+47.3%]</a:t>
            </a:r>
            <a:endParaRPr lang="en-SG"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endParaRPr>
          </a:p>
          <a:p>
            <a:pPr marL="457200" indent="-457200" eaLnBrk="1" hangingPunct="1">
              <a:buFont typeface="Arial" panose="020B0604020202020204" pitchFamily="34" charset="0"/>
              <a:buChar char="•"/>
              <a:defRPr/>
            </a:pPr>
            <a:r>
              <a:rPr lang="en-US" sz="2400" dirty="0">
                <a:solidFill>
                  <a:srgbClr val="000000"/>
                </a:solidFill>
                <a:latin typeface="Calibri" panose="020F0502020204030204" pitchFamily="34" charset="0"/>
                <a:cs typeface="TH SarabunPSK" panose="020B0500040200020003" pitchFamily="34" charset="-34"/>
              </a:rPr>
              <a:t>Bare land and other areas </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rPr>
              <a:t>[+74.46%]</a:t>
            </a:r>
            <a:endParaRPr lang="en-SG" sz="2400" b="1" dirty="0">
              <a:solidFill>
                <a:srgbClr val="C00000"/>
              </a:solidFill>
              <a:effectLst>
                <a:outerShdw blurRad="38100" dist="38100" dir="2700000" algn="tl">
                  <a:srgbClr val="000000">
                    <a:alpha val="43137"/>
                  </a:srgbClr>
                </a:outerShdw>
              </a:effectLst>
              <a:latin typeface="Calibri" panose="020F0502020204030204" pitchFamily="34" charset="0"/>
              <a:cs typeface="TH SarabunPSK" panose="020B0500040200020003" pitchFamily="34" charset="-3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0" y="2997200"/>
            <a:ext cx="9144000" cy="1876425"/>
          </a:xfrm>
          <a:prstGeom prst="rect">
            <a:avLst/>
          </a:prstGeom>
          <a:noFill/>
        </p:spPr>
        <p:txBody>
          <a:bodyPr>
            <a:spAutoFit/>
          </a:bodyPr>
          <a:lstStyle/>
          <a:p>
            <a:pPr algn="ctr" eaLnBrk="1" hangingPunct="1">
              <a:defRPr/>
            </a:pPr>
            <a:r>
              <a:rPr lang="en-US" sz="4400" b="1" dirty="0">
                <a:solidFill>
                  <a:srgbClr val="C00000"/>
                </a:solidFill>
                <a:effectLst>
                  <a:outerShdw blurRad="38100" dist="38100" dir="2700000" algn="tl">
                    <a:srgbClr val="000000">
                      <a:alpha val="43137"/>
                    </a:srgbClr>
                  </a:outerShdw>
                </a:effectLst>
                <a:ea typeface="Open Sans" panose="020B0606030504020204" pitchFamily="34" charset="0"/>
              </a:rPr>
              <a:t>UNCCD</a:t>
            </a:r>
          </a:p>
          <a:p>
            <a:pPr algn="ctr" eaLnBrk="1" hangingPunct="1">
              <a:defRPr/>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(United Nations Convention to Combat Desertification)</a:t>
            </a:r>
          </a:p>
        </p:txBody>
      </p:sp>
      <p:sp>
        <p:nvSpPr>
          <p:cNvPr id="5" name="TextBox 108"/>
          <p:cNvSpPr txBox="1"/>
          <p:nvPr/>
        </p:nvSpPr>
        <p:spPr>
          <a:xfrm>
            <a:off x="0" y="1604963"/>
            <a:ext cx="9144000" cy="1200150"/>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rPr>
              <a:t>Integrated practice</a:t>
            </a:r>
            <a:r>
              <a:rPr lang="en-US" sz="3600" b="1" dirty="0">
                <a:solidFill>
                  <a:srgbClr val="C00000"/>
                </a:solidFill>
                <a:effectLst>
                  <a:outerShdw blurRad="38100" dist="38100" dir="2700000" algn="tl">
                    <a:srgbClr val="000000">
                      <a:alpha val="43137"/>
                    </a:srgbClr>
                  </a:outerShdw>
                </a:effectLst>
              </a:rPr>
              <a:t> </a:t>
            </a:r>
          </a:p>
          <a:p>
            <a:pPr algn="ctr" eaLnBrk="1" hangingPunct="1">
              <a:defRPr/>
            </a:pPr>
            <a:r>
              <a:rPr lang="en-US" sz="3600" b="1" dirty="0">
                <a:solidFill>
                  <a:srgbClr val="624F18"/>
                </a:solidFill>
                <a:effectLst>
                  <a:outerShdw blurRad="38100" dist="38100" dir="2700000" algn="tl">
                    <a:srgbClr val="000000">
                      <a:alpha val="43137"/>
                    </a:srgbClr>
                  </a:outerShdw>
                </a:effectLst>
              </a:rPr>
              <a:t>from</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68275"/>
            <a:ext cx="8353425" cy="706438"/>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Objectives of the project</a:t>
            </a:r>
          </a:p>
        </p:txBody>
      </p:sp>
      <p:sp>
        <p:nvSpPr>
          <p:cNvPr id="5" name="Rounded Rectangle"/>
          <p:cNvSpPr/>
          <p:nvPr/>
        </p:nvSpPr>
        <p:spPr>
          <a:xfrm>
            <a:off x="142875" y="1155700"/>
            <a:ext cx="8818563" cy="2017713"/>
          </a:xfrm>
          <a:prstGeom prst="roundRect">
            <a:avLst>
              <a:gd name="adj" fmla="val 50000"/>
            </a:avLst>
          </a:prstGeom>
          <a:gradFill>
            <a:gsLst>
              <a:gs pos="16000">
                <a:schemeClr val="accent1">
                  <a:lumOff val="16847"/>
                </a:schemeClr>
              </a:gs>
              <a:gs pos="72000">
                <a:schemeClr val="accent1"/>
              </a:gs>
            </a:gsLst>
            <a:lin ang="1227982"/>
          </a:gradFill>
          <a:ln w="12700">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8" name="Triangle"/>
          <p:cNvSpPr/>
          <p:nvPr/>
        </p:nvSpPr>
        <p:spPr>
          <a:xfrm rot="10800000" flipH="1">
            <a:off x="119063" y="1079500"/>
            <a:ext cx="1598612" cy="11271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2">
                  <a:lumMod val="75000"/>
                  <a:shade val="30000"/>
                  <a:satMod val="115000"/>
                </a:schemeClr>
              </a:gs>
              <a:gs pos="55000">
                <a:schemeClr val="accent6">
                  <a:lumMod val="60000"/>
                  <a:lumOff val="40000"/>
                </a:schemeClr>
              </a:gs>
              <a:gs pos="100000">
                <a:srgbClr val="00B0F0"/>
              </a:gs>
            </a:gsLst>
            <a:lin ang="2700000" scaled="1"/>
            <a:tileRect/>
          </a:gradFill>
          <a:ln w="12700">
            <a:solidFill>
              <a:schemeClr val="accent1">
                <a:lumMod val="75000"/>
              </a:schemeClr>
            </a:solidFill>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9" name="Shape"/>
          <p:cNvSpPr/>
          <p:nvPr/>
        </p:nvSpPr>
        <p:spPr>
          <a:xfrm>
            <a:off x="8367713" y="1243013"/>
            <a:ext cx="593725" cy="1860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2274" y="20668"/>
                  <a:pt x="21600" y="16200"/>
                  <a:pt x="21600" y="10800"/>
                </a:cubicBezTo>
                <a:cubicBezTo>
                  <a:pt x="21600" y="5401"/>
                  <a:pt x="12274" y="932"/>
                  <a:pt x="0" y="0"/>
                </a:cubicBezTo>
                <a:close/>
              </a:path>
            </a:pathLst>
          </a:custGeom>
          <a:solidFill>
            <a:srgbClr val="57C1FF"/>
          </a:solidFill>
          <a:ln w="12700">
            <a:miter lim="400000"/>
          </a:ln>
          <a:effectLst>
            <a:outerShdw blurRad="63500" dist="25400" dir="5400000" rotWithShape="0">
              <a:srgbClr val="000000">
                <a:alpha val="17960"/>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0" name="Rounded Rectangle"/>
          <p:cNvSpPr/>
          <p:nvPr/>
        </p:nvSpPr>
        <p:spPr>
          <a:xfrm>
            <a:off x="142875" y="3351213"/>
            <a:ext cx="8821738" cy="1397000"/>
          </a:xfrm>
          <a:prstGeom prst="roundRect">
            <a:avLst>
              <a:gd name="adj" fmla="val 50000"/>
            </a:avLst>
          </a:prstGeom>
          <a:gradFill>
            <a:gsLst>
              <a:gs pos="0">
                <a:schemeClr val="accent1">
                  <a:lumOff val="16847"/>
                </a:schemeClr>
              </a:gs>
              <a:gs pos="86000">
                <a:srgbClr val="FF970D"/>
              </a:gs>
            </a:gsLst>
            <a:lin ang="1227982"/>
          </a:gradFill>
          <a:ln w="12700">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1" name="Triangle"/>
          <p:cNvSpPr/>
          <p:nvPr/>
        </p:nvSpPr>
        <p:spPr>
          <a:xfrm rot="10800000" flipH="1">
            <a:off x="136525" y="3309938"/>
            <a:ext cx="1600200" cy="11271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rgbClr val="FB65FF"/>
              </a:gs>
              <a:gs pos="92000">
                <a:srgbClr val="FF0000"/>
              </a:gs>
            </a:gsLst>
            <a:lin ang="1227982"/>
          </a:gradFill>
          <a:ln w="12700">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2" name="Shape"/>
          <p:cNvSpPr/>
          <p:nvPr/>
        </p:nvSpPr>
        <p:spPr>
          <a:xfrm>
            <a:off x="8391525" y="3367088"/>
            <a:ext cx="573088" cy="1371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2274" y="20668"/>
                  <a:pt x="21600" y="16200"/>
                  <a:pt x="21600" y="10800"/>
                </a:cubicBezTo>
                <a:cubicBezTo>
                  <a:pt x="21600" y="5401"/>
                  <a:pt x="12274" y="932"/>
                  <a:pt x="0" y="0"/>
                </a:cubicBezTo>
                <a:close/>
              </a:path>
            </a:pathLst>
          </a:custGeom>
          <a:solidFill>
            <a:srgbClr val="FB65FF"/>
          </a:solidFill>
          <a:ln w="12700">
            <a:miter lim="400000"/>
          </a:ln>
          <a:effectLst>
            <a:outerShdw blurRad="63500" dist="25400" dir="5400000" rotWithShape="0">
              <a:srgbClr val="000000">
                <a:alpha val="17960"/>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3" name="Rounded Rectangle"/>
          <p:cNvSpPr/>
          <p:nvPr/>
        </p:nvSpPr>
        <p:spPr>
          <a:xfrm>
            <a:off x="119063" y="4946650"/>
            <a:ext cx="8845550" cy="1397000"/>
          </a:xfrm>
          <a:prstGeom prst="roundRect">
            <a:avLst>
              <a:gd name="adj" fmla="val 50000"/>
            </a:avLst>
          </a:prstGeom>
          <a:gradFill>
            <a:gsLst>
              <a:gs pos="0">
                <a:srgbClr val="C7CF85"/>
              </a:gs>
              <a:gs pos="95000">
                <a:srgbClr val="00FF00"/>
              </a:gs>
            </a:gsLst>
            <a:lin ang="1227982"/>
          </a:gradFill>
          <a:ln w="12700">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4" name="Triangle"/>
          <p:cNvSpPr/>
          <p:nvPr/>
        </p:nvSpPr>
        <p:spPr>
          <a:xfrm rot="10800000" flipH="1">
            <a:off x="149225" y="4849813"/>
            <a:ext cx="1598613" cy="11271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rgbClr val="006600"/>
              </a:gs>
              <a:gs pos="85000">
                <a:srgbClr val="00B050"/>
              </a:gs>
            </a:gsLst>
            <a:lin ang="1227982"/>
          </a:gradFill>
          <a:ln w="12700">
            <a:miter lim="400000"/>
          </a:ln>
          <a:effectLst>
            <a:outerShdw blurRad="190500" dist="8455" dir="5400000" rotWithShape="0">
              <a:srgbClr val="000000">
                <a:alpha val="34294"/>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5" name="Shape"/>
          <p:cNvSpPr/>
          <p:nvPr/>
        </p:nvSpPr>
        <p:spPr>
          <a:xfrm>
            <a:off x="8396288" y="4941888"/>
            <a:ext cx="565150" cy="14033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2274" y="20668"/>
                  <a:pt x="21600" y="16200"/>
                  <a:pt x="21600" y="10800"/>
                </a:cubicBezTo>
                <a:cubicBezTo>
                  <a:pt x="21600" y="5401"/>
                  <a:pt x="12274" y="932"/>
                  <a:pt x="0" y="0"/>
                </a:cubicBezTo>
                <a:close/>
              </a:path>
            </a:pathLst>
          </a:custGeom>
          <a:solidFill>
            <a:srgbClr val="FF970D"/>
          </a:solidFill>
          <a:ln w="12700">
            <a:miter lim="400000"/>
          </a:ln>
          <a:effectLst>
            <a:outerShdw blurRad="63500" dist="25400" dir="5400000" rotWithShape="0">
              <a:srgbClr val="000000">
                <a:alpha val="17960"/>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6397" name="Colored infographic template"/>
          <p:cNvSpPr txBox="1">
            <a:spLocks noChangeArrowheads="1"/>
          </p:cNvSpPr>
          <p:nvPr/>
        </p:nvSpPr>
        <p:spPr bwMode="auto">
          <a:xfrm>
            <a:off x="1231900" y="1119188"/>
            <a:ext cx="68691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4572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lnSpc>
                <a:spcPct val="107000"/>
              </a:lnSpc>
            </a:pPr>
            <a:r>
              <a:rPr lang="en-US" altLang="th-TH" sz="1800" b="1" i="1">
                <a:latin typeface="Calibri" panose="020F0502020204030204" pitchFamily="34" charset="0"/>
                <a:ea typeface="Calibri" panose="020F0502020204030204" pitchFamily="34" charset="0"/>
                <a:cs typeface="Times New Roman" panose="02020603050405020304" pitchFamily="18" charset="0"/>
              </a:rPr>
              <a:t> </a:t>
            </a:r>
            <a:r>
              <a:rPr lang="en-US" altLang="th-TH" sz="2000" b="1">
                <a:latin typeface="Calibri" panose="020F0502020204030204" pitchFamily="34" charset="0"/>
                <a:ea typeface="Calibri" panose="020F0502020204030204" pitchFamily="34" charset="0"/>
                <a:cs typeface="Times New Roman" panose="02020603050405020304" pitchFamily="18" charset="0"/>
              </a:rPr>
              <a:t>Addressing Thailand’s challenges “ to combat desertification, land degradation and drought” (DLDD) by increasing national capacity of policy makers and field officers to demonstrate the potential of existing SLM technologies using FAO &amp; WOCAT-LADA methodologies for national and local decision-support on combating DLDD</a:t>
            </a:r>
          </a:p>
        </p:txBody>
      </p:sp>
      <p:sp>
        <p:nvSpPr>
          <p:cNvPr id="16398" name="Colored infographic template"/>
          <p:cNvSpPr txBox="1">
            <a:spLocks noChangeArrowheads="1"/>
          </p:cNvSpPr>
          <p:nvPr/>
        </p:nvSpPr>
        <p:spPr bwMode="auto">
          <a:xfrm>
            <a:off x="1231900" y="3363913"/>
            <a:ext cx="63119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4572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lnSpc>
                <a:spcPct val="107000"/>
              </a:lnSpc>
            </a:pPr>
            <a:r>
              <a:rPr lang="en-US" altLang="th-TH" sz="2000" b="1">
                <a:latin typeface="Calibri" panose="020F0502020204030204" pitchFamily="34" charset="0"/>
                <a:ea typeface="Calibri" panose="020F0502020204030204" pitchFamily="34" charset="0"/>
                <a:cs typeface="Times New Roman" panose="02020603050405020304" pitchFamily="18" charset="0"/>
              </a:rPr>
              <a:t>Promote scaling up of SLM best practices through DLDD and SLM knowledge management and decision-support platform at national, regional and global levels </a:t>
            </a:r>
            <a:endParaRPr lang="th-TH" altLang="th-TH" sz="2000" b="1">
              <a:ea typeface="Calibri" panose="020F0502020204030204" pitchFamily="34" charset="0"/>
              <a:cs typeface="Times New Roman" panose="02020603050405020304" pitchFamily="18" charset="0"/>
            </a:endParaRPr>
          </a:p>
        </p:txBody>
      </p:sp>
      <p:sp>
        <p:nvSpPr>
          <p:cNvPr id="16399" name="Colored infographic template"/>
          <p:cNvSpPr txBox="1">
            <a:spLocks noChangeArrowheads="1"/>
          </p:cNvSpPr>
          <p:nvPr/>
        </p:nvSpPr>
        <p:spPr bwMode="auto">
          <a:xfrm>
            <a:off x="5438775" y="6543675"/>
            <a:ext cx="3363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th-TH" altLang="th-TH" sz="1800">
                <a:solidFill>
                  <a:srgbClr val="FFFFFF"/>
                </a:solidFill>
              </a:rPr>
              <a:t>Colored infographic template </a:t>
            </a:r>
          </a:p>
        </p:txBody>
      </p:sp>
      <p:sp>
        <p:nvSpPr>
          <p:cNvPr id="16400" name="01"/>
          <p:cNvSpPr txBox="1">
            <a:spLocks noChangeArrowheads="1"/>
          </p:cNvSpPr>
          <p:nvPr/>
        </p:nvSpPr>
        <p:spPr bwMode="auto">
          <a:xfrm>
            <a:off x="628650" y="1133475"/>
            <a:ext cx="5794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th-TH" altLang="th-TH" sz="4000">
                <a:solidFill>
                  <a:srgbClr val="FFFFFF"/>
                </a:solidFill>
                <a:latin typeface="Impact" panose="020B0806030902050204" pitchFamily="34" charset="0"/>
                <a:sym typeface="Impact" panose="020B0806030902050204" pitchFamily="34" charset="0"/>
              </a:rPr>
              <a:t>01</a:t>
            </a:r>
          </a:p>
        </p:txBody>
      </p:sp>
      <p:sp>
        <p:nvSpPr>
          <p:cNvPr id="16401" name="02"/>
          <p:cNvSpPr txBox="1">
            <a:spLocks noChangeArrowheads="1"/>
          </p:cNvSpPr>
          <p:nvPr/>
        </p:nvSpPr>
        <p:spPr bwMode="auto">
          <a:xfrm>
            <a:off x="628650" y="3309938"/>
            <a:ext cx="6413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th-TH" altLang="th-TH" sz="4000">
                <a:solidFill>
                  <a:srgbClr val="FFFFFF"/>
                </a:solidFill>
                <a:latin typeface="Impact" panose="020B0806030902050204" pitchFamily="34" charset="0"/>
                <a:sym typeface="Impact" panose="020B0806030902050204" pitchFamily="34" charset="0"/>
              </a:rPr>
              <a:t>02</a:t>
            </a:r>
          </a:p>
        </p:txBody>
      </p:sp>
      <p:sp>
        <p:nvSpPr>
          <p:cNvPr id="16402" name="03"/>
          <p:cNvSpPr txBox="1">
            <a:spLocks noChangeArrowheads="1"/>
          </p:cNvSpPr>
          <p:nvPr/>
        </p:nvSpPr>
        <p:spPr bwMode="auto">
          <a:xfrm>
            <a:off x="628650" y="4935538"/>
            <a:ext cx="6556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th-TH" altLang="th-TH" sz="4000">
                <a:solidFill>
                  <a:srgbClr val="FFFFFF"/>
                </a:solidFill>
                <a:latin typeface="Impact" panose="020B0806030902050204" pitchFamily="34" charset="0"/>
                <a:sym typeface="Impact" panose="020B0806030902050204" pitchFamily="34" charset="0"/>
              </a:rPr>
              <a:t>03</a:t>
            </a:r>
          </a:p>
        </p:txBody>
      </p:sp>
      <p:sp>
        <p:nvSpPr>
          <p:cNvPr id="16403" name="Colored infographic template"/>
          <p:cNvSpPr txBox="1">
            <a:spLocks noChangeArrowheads="1"/>
          </p:cNvSpPr>
          <p:nvPr/>
        </p:nvSpPr>
        <p:spPr bwMode="auto">
          <a:xfrm>
            <a:off x="1231900" y="5226050"/>
            <a:ext cx="6311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4572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lnSpc>
                <a:spcPct val="107000"/>
              </a:lnSpc>
            </a:pPr>
            <a:r>
              <a:rPr lang="en-US" altLang="th-TH" sz="2000" b="1">
                <a:latin typeface="Calibri" panose="020F0502020204030204" pitchFamily="34" charset="0"/>
                <a:ea typeface="Calibri" panose="020F0502020204030204" pitchFamily="34" charset="0"/>
                <a:cs typeface="Times New Roman" panose="02020603050405020304" pitchFamily="18" charset="0"/>
              </a:rPr>
              <a:t>Monitoring and evaluation and dissemination of project results</a:t>
            </a:r>
            <a:endParaRPr lang="en-GB" altLang="th-TH" sz="1800" b="1">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UNCCD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2" name="Rectangle 1"/>
          <p:cNvSpPr/>
          <p:nvPr/>
        </p:nvSpPr>
        <p:spPr>
          <a:xfrm>
            <a:off x="323850" y="998538"/>
            <a:ext cx="5832475" cy="830262"/>
          </a:xfrm>
          <a:prstGeom prst="rect">
            <a:avLst/>
          </a:prstGeom>
        </p:spPr>
        <p:txBody>
          <a:bodyPr>
            <a:spAutoFit/>
          </a:bodyPr>
          <a:lstStyle/>
          <a:p>
            <a:pPr eaLnBrk="1" hangingPunct="1">
              <a:defRPr/>
            </a:pPr>
            <a:r>
              <a:rPr lang="en-US" sz="2400" b="1" dirty="0">
                <a:effectLst>
                  <a:outerShdw blurRad="38100" dist="38100" dir="2700000" algn="tl">
                    <a:srgbClr val="000000">
                      <a:alpha val="43137"/>
                    </a:srgbClr>
                  </a:outerShdw>
                </a:effectLst>
                <a:latin typeface="Calibri" panose="020F0502020204030204" pitchFamily="34" charset="0"/>
                <a:cs typeface="+mn-cs"/>
              </a:rPr>
              <a:t>Integrate the work of relevant agencies on soil, water, forest, drought, and community</a:t>
            </a:r>
            <a:endParaRPr lang="th-TH" sz="2400" b="1" dirty="0">
              <a:effectLst>
                <a:outerShdw blurRad="38100" dist="38100" dir="2700000" algn="tl">
                  <a:srgbClr val="000000">
                    <a:alpha val="43137"/>
                  </a:srgbClr>
                </a:outerShdw>
              </a:effectLst>
              <a:latin typeface="Calibri" panose="020F0502020204030204" pitchFamily="34" charset="0"/>
              <a:cs typeface="+mn-cs"/>
            </a:endParaRPr>
          </a:p>
        </p:txBody>
      </p:sp>
      <p:sp>
        <p:nvSpPr>
          <p:cNvPr id="34821" name="Rectangle 3"/>
          <p:cNvSpPr>
            <a:spLocks noChangeArrowheads="1"/>
          </p:cNvSpPr>
          <p:nvPr/>
        </p:nvSpPr>
        <p:spPr bwMode="auto">
          <a:xfrm>
            <a:off x="1336675" y="2133600"/>
            <a:ext cx="7831138"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u="sng">
                <a:latin typeface="Calibri" panose="020F0502020204030204" pitchFamily="34" charset="0"/>
                <a:ea typeface="Adobe Fan Heiti Std B" pitchFamily="34" charset="-128"/>
              </a:rPr>
              <a:t>Target 1: </a:t>
            </a:r>
            <a:r>
              <a:rPr lang="en-US" altLang="th-TH" sz="2400" b="1">
                <a:latin typeface="Calibri" panose="020F0502020204030204" pitchFamily="34" charset="0"/>
                <a:ea typeface="Adobe Fan Heiti Std B" pitchFamily="34" charset="-128"/>
              </a:rPr>
              <a:t>Increase the proportion of national forest cover 	through reforestation and rehabilitation degraded 	forest including headwater and mangrove forests by 	participation of local community. </a:t>
            </a:r>
          </a:p>
          <a:p>
            <a:pPr eaLnBrk="1" hangingPunct="1">
              <a:spcBef>
                <a:spcPct val="20000"/>
              </a:spcBef>
            </a:pPr>
            <a:r>
              <a:rPr lang="en-US" altLang="th-TH" sz="2400" b="1" u="sng">
                <a:latin typeface="Calibri" panose="020F0502020204030204" pitchFamily="34" charset="0"/>
                <a:ea typeface="Adobe Fan Heiti Std B" pitchFamily="34" charset="-128"/>
              </a:rPr>
              <a:t>Target 2: </a:t>
            </a:r>
            <a:r>
              <a:rPr lang="en-US" altLang="th-TH" sz="2400" b="1">
                <a:latin typeface="Calibri" panose="020F0502020204030204" pitchFamily="34" charset="0"/>
                <a:ea typeface="Adobe Fan Heiti Std B" pitchFamily="34" charset="-128"/>
              </a:rPr>
              <a:t>Restore and rehabilitate degraded land to be 	productive land, emphasized on sustainable 	agriculture. </a:t>
            </a:r>
          </a:p>
          <a:p>
            <a:pPr eaLnBrk="1" hangingPunct="1">
              <a:spcBef>
                <a:spcPct val="20000"/>
              </a:spcBef>
            </a:pPr>
            <a:r>
              <a:rPr lang="en-US" altLang="th-TH" sz="2400" b="1" u="sng">
                <a:latin typeface="Calibri" panose="020F0502020204030204" pitchFamily="34" charset="0"/>
                <a:ea typeface="Adobe Fan Heiti Std B" pitchFamily="34" charset="-128"/>
              </a:rPr>
              <a:t>Target 3: </a:t>
            </a:r>
            <a:r>
              <a:rPr lang="en-US" altLang="th-TH" sz="2400" b="1">
                <a:latin typeface="Calibri" panose="020F0502020204030204" pitchFamily="34" charset="0"/>
                <a:ea typeface="Adobe Fan Heiti Std B" pitchFamily="34" charset="-128"/>
              </a:rPr>
              <a:t>Reduce soil carbon loss and increase soil carbon 	sequestration by soil and water conservation and 	promote awareness raising and community 	participation in land management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UNCCD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 name="Rectangle 3"/>
          <p:cNvSpPr/>
          <p:nvPr/>
        </p:nvSpPr>
        <p:spPr>
          <a:xfrm>
            <a:off x="0" y="896938"/>
            <a:ext cx="9144000" cy="1630362"/>
          </a:xfrm>
          <a:prstGeom prst="rect">
            <a:avLst/>
          </a:prstGeom>
        </p:spPr>
        <p:txBody>
          <a:bodyPr>
            <a:spAutoFit/>
          </a:bodyPr>
          <a:lstStyle/>
          <a:p>
            <a:pPr eaLnBrk="1" fontAlgn="auto" hangingPunct="1">
              <a:spcBef>
                <a:spcPts val="0"/>
              </a:spcBef>
              <a:spcAft>
                <a:spcPts val="0"/>
              </a:spcAft>
              <a:defRPr/>
            </a:pPr>
            <a:r>
              <a:rPr lang="en-US" b="1" u="sng" dirty="0">
                <a:latin typeface="Calibri" panose="020F0502020204030204" pitchFamily="34" charset="0"/>
                <a:ea typeface="Adobe Fan Heiti Std B" panose="020B0700000000000000" pitchFamily="34" charset="-128"/>
                <a:cs typeface="+mn-cs"/>
              </a:rPr>
              <a:t>Target 1: </a:t>
            </a:r>
            <a:r>
              <a:rPr lang="en-US" sz="2400" dirty="0">
                <a:latin typeface="Calibri" panose="020F0502020204030204" pitchFamily="34" charset="0"/>
                <a:ea typeface="Adobe Fan Heiti Std B" panose="020B0700000000000000" pitchFamily="34" charset="-128"/>
                <a:cs typeface="+mn-cs"/>
              </a:rPr>
              <a:t>Increase the proportion of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national forest</a:t>
            </a:r>
            <a:r>
              <a:rPr lang="en-US" sz="2400" dirty="0">
                <a:latin typeface="Calibri" panose="020F0502020204030204" pitchFamily="34" charset="0"/>
                <a:ea typeface="Adobe Fan Heiti Std B" panose="020B0700000000000000" pitchFamily="34" charset="-128"/>
                <a:cs typeface="+mn-cs"/>
              </a:rPr>
              <a:t> cover through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reforestation and rehabilitation</a:t>
            </a:r>
            <a:r>
              <a:rPr lang="en-US" sz="2400" dirty="0">
                <a:latin typeface="Calibri" panose="020F0502020204030204" pitchFamily="34" charset="0"/>
                <a:ea typeface="Adobe Fan Heiti Std B" panose="020B0700000000000000" pitchFamily="34" charset="-128"/>
                <a:cs typeface="+mn-cs"/>
              </a:rPr>
              <a:t> degraded forest including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headwater and mangrove forests </a:t>
            </a:r>
            <a:r>
              <a:rPr lang="en-US" sz="2400" dirty="0">
                <a:latin typeface="Calibri" panose="020F0502020204030204" pitchFamily="34" charset="0"/>
                <a:ea typeface="Adobe Fan Heiti Std B" panose="020B0700000000000000" pitchFamily="34" charset="-128"/>
                <a:cs typeface="+mn-cs"/>
              </a:rPr>
              <a:t>by participation of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local 	community</a:t>
            </a:r>
            <a:r>
              <a:rPr lang="en-US" sz="2400" dirty="0">
                <a:latin typeface="Calibri" panose="020F0502020204030204" pitchFamily="34" charset="0"/>
                <a:ea typeface="Adobe Fan Heiti Std B" panose="020B0700000000000000" pitchFamily="34" charset="-128"/>
                <a:cs typeface="+mn-cs"/>
              </a:rPr>
              <a:t>. </a:t>
            </a:r>
          </a:p>
        </p:txBody>
      </p:sp>
      <p:sp>
        <p:nvSpPr>
          <p:cNvPr id="5" name="Rectangle 4"/>
          <p:cNvSpPr/>
          <p:nvPr/>
        </p:nvSpPr>
        <p:spPr>
          <a:xfrm>
            <a:off x="1763713" y="2895600"/>
            <a:ext cx="6769100" cy="3595688"/>
          </a:xfrm>
          <a:prstGeom prst="rect">
            <a:avLst/>
          </a:prstGeom>
        </p:spPr>
        <p:txBody>
          <a:bodyPr>
            <a:spAutoFit/>
          </a:bodyPr>
          <a:lstStyle/>
          <a:p>
            <a:pPr algn="thaiDist" eaLnBrk="1" hangingPunct="1">
              <a:lnSpc>
                <a:spcPct val="115000"/>
              </a:lnSpc>
              <a:spcAft>
                <a:spcPts val="0"/>
              </a:spcAft>
              <a:defRPr/>
            </a:pPr>
            <a:r>
              <a:rPr lang="en-US" sz="1800" dirty="0">
                <a:latin typeface="Calibri"/>
                <a:ea typeface="Calibri"/>
                <a:cs typeface="Cordia New"/>
              </a:rPr>
              <a:t>- Review and conduct agricultural land use planning in consistent with national directions and development targets indicated in national strategy</a:t>
            </a:r>
          </a:p>
          <a:p>
            <a:pPr marL="285750" indent="-285750" algn="thaiDist" eaLnBrk="1" hangingPunct="1">
              <a:lnSpc>
                <a:spcPct val="115000"/>
              </a:lnSpc>
              <a:spcAft>
                <a:spcPts val="0"/>
              </a:spcAft>
              <a:buFontTx/>
              <a:buChar char="-"/>
              <a:defRPr/>
            </a:pPr>
            <a:r>
              <a:rPr lang="en-US" sz="1800" dirty="0">
                <a:latin typeface="Calibri"/>
                <a:ea typeface="Calibri"/>
                <a:cs typeface="Cordia New"/>
              </a:rPr>
              <a:t>Promote reforestation and fast growing trees especially at the household and community level under the appropriate concept and mechanisms such as tree banks in order to increase biodiversity and soil carbon stocks.</a:t>
            </a:r>
          </a:p>
          <a:p>
            <a:pPr algn="thaiDist" eaLnBrk="1" hangingPunct="1">
              <a:lnSpc>
                <a:spcPct val="115000"/>
              </a:lnSpc>
              <a:spcAft>
                <a:spcPts val="0"/>
              </a:spcAft>
              <a:defRPr/>
            </a:pPr>
            <a:r>
              <a:rPr lang="en-US" sz="1800" dirty="0">
                <a:latin typeface="Calibri"/>
                <a:ea typeface="Calibri"/>
                <a:cs typeface="Cordia New"/>
              </a:rPr>
              <a:t> - Promote the development of community rules that relate to the forest conservation, reforestation in the area of forest complex that connects to the corridor of land owned by the state by participatory of all sectors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UNCCD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 name="Rectangle 3"/>
          <p:cNvSpPr/>
          <p:nvPr/>
        </p:nvSpPr>
        <p:spPr>
          <a:xfrm>
            <a:off x="0" y="896938"/>
            <a:ext cx="9144000" cy="892175"/>
          </a:xfrm>
          <a:prstGeom prst="rect">
            <a:avLst/>
          </a:prstGeom>
        </p:spPr>
        <p:txBody>
          <a:bodyPr>
            <a:spAutoFit/>
          </a:bodyPr>
          <a:lstStyle/>
          <a:p>
            <a:pPr eaLnBrk="1" fontAlgn="auto" hangingPunct="1">
              <a:spcBef>
                <a:spcPct val="20000"/>
              </a:spcBef>
              <a:spcAft>
                <a:spcPts val="0"/>
              </a:spcAft>
              <a:defRPr/>
            </a:pPr>
            <a:r>
              <a:rPr lang="en-US" b="1" u="sng" dirty="0">
                <a:latin typeface="Calibri" panose="020F0502020204030204" pitchFamily="34" charset="0"/>
                <a:ea typeface="Adobe Fan Heiti Std B" panose="020B0700000000000000" pitchFamily="34" charset="-128"/>
                <a:cs typeface="+mn-cs"/>
              </a:rPr>
              <a:t>Target 2:</a:t>
            </a:r>
            <a:r>
              <a:rPr lang="en-US" sz="2400" b="1" u="sng" dirty="0">
                <a:latin typeface="Calibri" panose="020F0502020204030204" pitchFamily="34" charset="0"/>
                <a:ea typeface="Adobe Fan Heiti Std B" panose="020B0700000000000000" pitchFamily="34" charset="-128"/>
                <a:cs typeface="+mn-cs"/>
              </a:rPr>
              <a:t> </a:t>
            </a:r>
            <a:r>
              <a:rPr lang="en-US" sz="2400" dirty="0">
                <a:latin typeface="Calibri" panose="020F0502020204030204" pitchFamily="34" charset="0"/>
                <a:ea typeface="Adobe Fan Heiti Std B" panose="020B0700000000000000" pitchFamily="34" charset="-128"/>
                <a:cs typeface="+mn-cs"/>
              </a:rPr>
              <a:t>Restore and rehabilitate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degraded land</a:t>
            </a:r>
            <a:r>
              <a:rPr lang="en-US" sz="2400" dirty="0">
                <a:latin typeface="Calibri" panose="020F0502020204030204" pitchFamily="34" charset="0"/>
                <a:ea typeface="Adobe Fan Heiti Std B" panose="020B0700000000000000" pitchFamily="34" charset="-128"/>
                <a:cs typeface="+mn-cs"/>
              </a:rPr>
              <a:t> to be productive 	       land, emphasized on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sustainable agriculture</a:t>
            </a:r>
            <a:r>
              <a:rPr lang="en-US" sz="2400" dirty="0">
                <a:latin typeface="Calibri" panose="020F0502020204030204" pitchFamily="34" charset="0"/>
                <a:ea typeface="Adobe Fan Heiti Std B" panose="020B0700000000000000" pitchFamily="34" charset="-128"/>
                <a:cs typeface="+mn-cs"/>
              </a:rPr>
              <a:t>. </a:t>
            </a:r>
          </a:p>
        </p:txBody>
      </p:sp>
      <p:sp>
        <p:nvSpPr>
          <p:cNvPr id="36869" name="Rectangle 1"/>
          <p:cNvSpPr>
            <a:spLocks noChangeArrowheads="1"/>
          </p:cNvSpPr>
          <p:nvPr/>
        </p:nvSpPr>
        <p:spPr bwMode="auto">
          <a:xfrm>
            <a:off x="790575" y="2089150"/>
            <a:ext cx="8201025"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 Apply principle of sufficiency economy in agriculture, sustainable land development, good agriculture practices, organic farming, integrated farming and agricultural system enhance resilient to climate change in corporation with local wisdom</a:t>
            </a:r>
          </a:p>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 Support and promote learning and land management for land degradation neutrality</a:t>
            </a:r>
          </a:p>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 Formulate strategy and action plan to halt land degradation</a:t>
            </a:r>
          </a:p>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Increase efficiency of water management for agricultural areas </a:t>
            </a:r>
            <a:endParaRPr lang="th-TH" altLang="th-TH" sz="2400" dirty="0">
              <a:ea typeface="Calibri" panose="020F0502020204030204" pitchFamily="34" charset="0"/>
              <a:cs typeface="Cordia New" panose="020B0304020202020204" pitchFamily="34"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UNCCD</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 name="Rectangle 3"/>
          <p:cNvSpPr/>
          <p:nvPr/>
        </p:nvSpPr>
        <p:spPr>
          <a:xfrm>
            <a:off x="0" y="896938"/>
            <a:ext cx="9144000" cy="1630362"/>
          </a:xfrm>
          <a:prstGeom prst="rect">
            <a:avLst/>
          </a:prstGeom>
        </p:spPr>
        <p:txBody>
          <a:bodyPr>
            <a:spAutoFit/>
          </a:bodyPr>
          <a:lstStyle/>
          <a:p>
            <a:pPr eaLnBrk="1" fontAlgn="auto" hangingPunct="1">
              <a:spcBef>
                <a:spcPct val="20000"/>
              </a:spcBef>
              <a:spcAft>
                <a:spcPts val="0"/>
              </a:spcAft>
              <a:defRPr/>
            </a:pPr>
            <a:r>
              <a:rPr lang="en-US" b="1" u="sng" dirty="0">
                <a:latin typeface="Calibri" panose="020F0502020204030204" pitchFamily="34" charset="0"/>
                <a:ea typeface="Adobe Fan Heiti Std B" panose="020B0700000000000000" pitchFamily="34" charset="-128"/>
                <a:cs typeface="+mn-cs"/>
              </a:rPr>
              <a:t>Target 3:</a:t>
            </a:r>
            <a:r>
              <a:rPr lang="en-US" b="1" dirty="0">
                <a:latin typeface="Calibri" panose="020F0502020204030204" pitchFamily="34" charset="0"/>
                <a:ea typeface="Adobe Fan Heiti Std B" panose="020B0700000000000000" pitchFamily="34" charset="-128"/>
                <a:cs typeface="+mn-cs"/>
              </a:rPr>
              <a:t> </a:t>
            </a:r>
            <a:r>
              <a:rPr lang="en-US" sz="2400" dirty="0">
                <a:latin typeface="Calibri" panose="020F0502020204030204" pitchFamily="34" charset="0"/>
                <a:ea typeface="Adobe Fan Heiti Std B" panose="020B0700000000000000" pitchFamily="34" charset="-128"/>
                <a:cs typeface="+mn-cs"/>
              </a:rPr>
              <a:t>Reduce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soil carbon loss</a:t>
            </a:r>
            <a:r>
              <a:rPr lang="en-US" sz="2400" dirty="0">
                <a:latin typeface="Calibri" panose="020F0502020204030204" pitchFamily="34" charset="0"/>
                <a:ea typeface="Adobe Fan Heiti Std B" panose="020B0700000000000000" pitchFamily="34" charset="-128"/>
                <a:cs typeface="+mn-cs"/>
              </a:rPr>
              <a:t> and increase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soil carbon 		       sequestration</a:t>
            </a:r>
            <a:r>
              <a:rPr lang="en-US" sz="2400" dirty="0">
                <a:latin typeface="Calibri" panose="020F0502020204030204" pitchFamily="34" charset="0"/>
                <a:ea typeface="Adobe Fan Heiti Std B" panose="020B0700000000000000" pitchFamily="34" charset="-128"/>
                <a:cs typeface="+mn-cs"/>
              </a:rPr>
              <a:t> by soil and water conservation and 	  	       promote awareness raising and </a:t>
            </a:r>
            <a:r>
              <a:rPr lang="en-US" sz="2400" b="1" dirty="0">
                <a:effectLst>
                  <a:outerShdw blurRad="38100" dist="38100" dir="2700000" algn="tl">
                    <a:srgbClr val="000000">
                      <a:alpha val="43137"/>
                    </a:srgbClr>
                  </a:outerShdw>
                </a:effectLst>
                <a:latin typeface="Calibri" panose="020F0502020204030204" pitchFamily="34" charset="0"/>
                <a:ea typeface="Adobe Fan Heiti Std B" panose="020B0700000000000000" pitchFamily="34" charset="-128"/>
                <a:cs typeface="+mn-cs"/>
              </a:rPr>
              <a:t>community participation</a:t>
            </a:r>
            <a:r>
              <a:rPr lang="en-US" sz="2400" dirty="0">
                <a:latin typeface="Calibri" panose="020F0502020204030204" pitchFamily="34" charset="0"/>
                <a:ea typeface="Adobe Fan Heiti Std B" panose="020B0700000000000000" pitchFamily="34" charset="-128"/>
                <a:cs typeface="+mn-cs"/>
              </a:rPr>
              <a:t> in    	       land management </a:t>
            </a:r>
          </a:p>
        </p:txBody>
      </p:sp>
      <p:sp>
        <p:nvSpPr>
          <p:cNvPr id="37893" name="Rectangle 1"/>
          <p:cNvSpPr>
            <a:spLocks noChangeArrowheads="1"/>
          </p:cNvSpPr>
          <p:nvPr/>
        </p:nvSpPr>
        <p:spPr bwMode="auto">
          <a:xfrm>
            <a:off x="790575" y="2874963"/>
            <a:ext cx="8193088"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 Promote soil and water conservation measures by both mechanical and vegetative measures, appropriate soil improvement in agricultural areas in highland and lowland</a:t>
            </a:r>
          </a:p>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Promote campaigns to reduce stubble burning plant, control the forests burning and agricultural residues management</a:t>
            </a:r>
          </a:p>
          <a:p>
            <a:pPr eaLnBrk="1" hangingPunct="1">
              <a:lnSpc>
                <a:spcPct val="115000"/>
              </a:lnSpc>
            </a:pPr>
            <a:r>
              <a:rPr lang="en-US" altLang="th-TH" sz="2400" dirty="0">
                <a:latin typeface="Calibri" panose="020F0502020204030204" pitchFamily="34" charset="0"/>
                <a:ea typeface="Calibri" panose="020F0502020204030204" pitchFamily="34" charset="0"/>
                <a:cs typeface="Cordia New" panose="020B0304020202020204" pitchFamily="34" charset="-34"/>
              </a:rPr>
              <a:t>     - Develop land productivity and soil organic carbon database in national level by 2022</a:t>
            </a:r>
            <a:endParaRPr lang="th-TH" altLang="th-TH" sz="2400" dirty="0">
              <a:ea typeface="Calibri" panose="020F0502020204030204" pitchFamily="34" charset="0"/>
              <a:cs typeface="Cordia New" panose="020B0304020202020204" pitchFamily="34"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0" y="2565400"/>
            <a:ext cx="9144000" cy="1876425"/>
          </a:xfrm>
          <a:prstGeom prst="rect">
            <a:avLst/>
          </a:prstGeom>
          <a:noFill/>
        </p:spPr>
        <p:txBody>
          <a:bodyPr>
            <a:spAutoFit/>
          </a:bodyPr>
          <a:lstStyle/>
          <a:p>
            <a:pPr algn="ctr" eaLnBrk="1" hangingPunct="1">
              <a:defRPr/>
            </a:pPr>
            <a:r>
              <a:rPr lang="en-US" sz="44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DS-SLM </a:t>
            </a:r>
          </a:p>
          <a:p>
            <a:pPr algn="ctr" eaLnBrk="1" hangingPunct="1">
              <a:defRPr/>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(Decision Support for Sustainable Land Management)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Shape 888"/>
          <p:cNvGrpSpPr>
            <a:grpSpLocks/>
          </p:cNvGrpSpPr>
          <p:nvPr/>
        </p:nvGrpSpPr>
        <p:grpSpPr bwMode="auto">
          <a:xfrm>
            <a:off x="4341813" y="3700463"/>
            <a:ext cx="469900" cy="863600"/>
            <a:chOff x="4397375" y="4570779"/>
            <a:chExt cx="778013" cy="1239610"/>
          </a:xfrm>
        </p:grpSpPr>
        <p:sp>
          <p:nvSpPr>
            <p:cNvPr id="18" name="Shape 889"/>
            <p:cNvSpPr>
              <a:spLocks/>
            </p:cNvSpPr>
            <p:nvPr/>
          </p:nvSpPr>
          <p:spPr>
            <a:xfrm>
              <a:off x="4397375" y="4570779"/>
              <a:ext cx="778013" cy="478526"/>
            </a:xfrm>
            <a:prstGeom prst="snip2SameRect">
              <a:avLst>
                <a:gd name="adj1" fmla="val 16667"/>
                <a:gd name="adj2" fmla="val 0"/>
              </a:avLst>
            </a:prstGeom>
            <a:solidFill>
              <a:srgbClr val="A5A5A5"/>
            </a:solidFill>
            <a:ln>
              <a:noFill/>
            </a:ln>
            <a:effectLst>
              <a:outerShdw blurRad="40000" dist="23000" dir="5400000" rotWithShape="0">
                <a:srgbClr val="000000">
                  <a:alpha val="34901"/>
                </a:srgbClr>
              </a:outerShdw>
            </a:effectLst>
          </p:spPr>
          <p:txBody>
            <a:bodyPr spcFirstLastPara="1" lIns="91425" tIns="45700" rIns="91425" bIns="45700" anchor="ctr"/>
            <a:lstStyle/>
            <a:p>
              <a:pPr algn="ctr" eaLnBrk="1" hangingPunct="1">
                <a:spcBef>
                  <a:spcPts val="0"/>
                </a:spcBef>
                <a:spcAft>
                  <a:spcPts val="0"/>
                </a:spcAft>
                <a:defRPr/>
              </a:pPr>
              <a:endParaRPr sz="1800">
                <a:solidFill>
                  <a:srgbClr val="002060"/>
                </a:solidFill>
                <a:latin typeface="Calibri"/>
                <a:ea typeface="Calibri"/>
                <a:cs typeface="Calibri"/>
                <a:sym typeface="Calibri"/>
              </a:endParaRPr>
            </a:p>
          </p:txBody>
        </p:sp>
        <p:sp>
          <p:nvSpPr>
            <p:cNvPr id="19" name="Shape 890"/>
            <p:cNvSpPr>
              <a:spLocks/>
            </p:cNvSpPr>
            <p:nvPr/>
          </p:nvSpPr>
          <p:spPr>
            <a:xfrm>
              <a:off x="4586621" y="5015124"/>
              <a:ext cx="431061" cy="319017"/>
            </a:xfrm>
            <a:prstGeom prst="rect">
              <a:avLst/>
            </a:prstGeom>
            <a:solidFill>
              <a:srgbClr val="A5A5A5"/>
            </a:solidFill>
            <a:ln>
              <a:noFill/>
            </a:ln>
            <a:effectLst>
              <a:outerShdw blurRad="40000" dist="23000" dir="5400000" rotWithShape="0">
                <a:srgbClr val="000000">
                  <a:alpha val="34901"/>
                </a:srgbClr>
              </a:outerShdw>
            </a:effectLst>
          </p:spPr>
          <p:txBody>
            <a:bodyPr spcFirstLastPara="1" lIns="91425" tIns="45700" rIns="91425" bIns="45700" anchor="ctr"/>
            <a:lstStyle/>
            <a:p>
              <a:pPr algn="ctr" eaLnBrk="1" hangingPunct="1">
                <a:spcBef>
                  <a:spcPts val="0"/>
                </a:spcBef>
                <a:spcAft>
                  <a:spcPts val="0"/>
                </a:spcAft>
                <a:defRPr/>
              </a:pPr>
              <a:endParaRPr sz="1800">
                <a:solidFill>
                  <a:srgbClr val="002060"/>
                </a:solidFill>
                <a:latin typeface="Calibri"/>
                <a:ea typeface="Calibri"/>
                <a:cs typeface="Calibri"/>
                <a:sym typeface="Calibri"/>
              </a:endParaRPr>
            </a:p>
          </p:txBody>
        </p:sp>
        <p:cxnSp>
          <p:nvCxnSpPr>
            <p:cNvPr id="20" name="Shape 891"/>
            <p:cNvCxnSpPr>
              <a:stCxn id="19" idx="2"/>
            </p:cNvCxnSpPr>
            <p:nvPr/>
          </p:nvCxnSpPr>
          <p:spPr>
            <a:xfrm rot="-5400000" flipH="1">
              <a:off x="4750647" y="5385646"/>
              <a:ext cx="476248" cy="373236"/>
            </a:xfrm>
            <a:prstGeom prst="curvedConnector3">
              <a:avLst>
                <a:gd name="adj1" fmla="val 50000"/>
              </a:avLst>
            </a:prstGeom>
            <a:noFill/>
            <a:ln w="25400"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39939"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pic>
        <p:nvPicPr>
          <p:cNvPr id="39941" name="Shape 896" descr="analytics.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4365625"/>
            <a:ext cx="5127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Shape 897" descr="devices.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49101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Shape 898" descr="targeting.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5392738"/>
            <a:ext cx="5127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Shape 899" descr="pay-per-click.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6007100"/>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Shape 912"/>
          <p:cNvSpPr txBox="1">
            <a:spLocks/>
          </p:cNvSpPr>
          <p:nvPr/>
        </p:nvSpPr>
        <p:spPr bwMode="auto">
          <a:xfrm>
            <a:off x="1190625" y="4332288"/>
            <a:ext cx="538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Working I – Secretariat &amp; Administrative</a:t>
            </a:r>
            <a:endParaRPr lang="en-US" altLang="th-TH" sz="1800" b="1">
              <a:latin typeface="Calibri" panose="020F0502020204030204" pitchFamily="34" charset="0"/>
            </a:endParaRPr>
          </a:p>
        </p:txBody>
      </p:sp>
      <p:sp>
        <p:nvSpPr>
          <p:cNvPr id="39946" name="Shape 913"/>
          <p:cNvSpPr txBox="1">
            <a:spLocks/>
          </p:cNvSpPr>
          <p:nvPr/>
        </p:nvSpPr>
        <p:spPr bwMode="auto">
          <a:xfrm>
            <a:off x="1187450" y="4875213"/>
            <a:ext cx="492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Working II – Land Use Planning/LADA</a:t>
            </a:r>
          </a:p>
        </p:txBody>
      </p:sp>
      <p:sp>
        <p:nvSpPr>
          <p:cNvPr id="39947" name="Shape 914"/>
          <p:cNvSpPr txBox="1">
            <a:spLocks/>
          </p:cNvSpPr>
          <p:nvPr/>
        </p:nvSpPr>
        <p:spPr bwMode="auto">
          <a:xfrm>
            <a:off x="1187450" y="5935663"/>
            <a:ext cx="7364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Working IV – Policies, mainstreaming and Scaling-UP</a:t>
            </a:r>
          </a:p>
        </p:txBody>
      </p:sp>
      <p:sp>
        <p:nvSpPr>
          <p:cNvPr id="39948" name="Shape 915"/>
          <p:cNvSpPr txBox="1">
            <a:spLocks/>
          </p:cNvSpPr>
          <p:nvPr/>
        </p:nvSpPr>
        <p:spPr bwMode="auto">
          <a:xfrm>
            <a:off x="1187450" y="5405438"/>
            <a:ext cx="756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b="1">
                <a:latin typeface="Calibri" panose="020F0502020204030204" pitchFamily="34" charset="0"/>
              </a:rPr>
              <a:t>Working III – SLM Field </a:t>
            </a:r>
            <a:r>
              <a:rPr lang="es-ES" altLang="th-TH" sz="2400" b="1">
                <a:latin typeface="Calibri" panose="020F0502020204030204" pitchFamily="34" charset="0"/>
              </a:rPr>
              <a:t>and Secretariat function </a:t>
            </a:r>
            <a:r>
              <a:rPr lang="en-US" altLang="th-TH" sz="2400" b="1">
                <a:latin typeface="Calibri" panose="020F0502020204030204" pitchFamily="34" charset="0"/>
              </a:rPr>
              <a:t>Extension</a:t>
            </a:r>
          </a:p>
        </p:txBody>
      </p:sp>
      <p:sp>
        <p:nvSpPr>
          <p:cNvPr id="21" name="TextBox 20"/>
          <p:cNvSpPr txBox="1"/>
          <p:nvPr/>
        </p:nvSpPr>
        <p:spPr>
          <a:xfrm>
            <a:off x="2916238" y="795338"/>
            <a:ext cx="3906837" cy="523875"/>
          </a:xfrm>
          <a:prstGeom prst="rect">
            <a:avLst/>
          </a:prstGeom>
          <a:noFill/>
        </p:spPr>
        <p:txBody>
          <a:bodyPr>
            <a:spAutoFit/>
          </a:bodyPr>
          <a:lstStyle/>
          <a:p>
            <a:pPr eaLnBrk="1" hangingPunct="1">
              <a:defRPr/>
            </a:pPr>
            <a:r>
              <a:rPr lang="en-US" b="1" dirty="0">
                <a:effectLst>
                  <a:outerShdw blurRad="38100" dist="38100" dir="2700000" algn="tl">
                    <a:srgbClr val="000000">
                      <a:alpha val="43137"/>
                    </a:srgbClr>
                  </a:outerShdw>
                </a:effectLst>
                <a:latin typeface="Calibri" panose="020F0502020204030204" pitchFamily="34" charset="0"/>
                <a:cs typeface="+mn-cs"/>
              </a:rPr>
              <a:t>Structure of the projects</a:t>
            </a:r>
            <a:endParaRPr lang="th-TH" b="1" dirty="0">
              <a:effectLst>
                <a:outerShdw blurRad="38100" dist="38100" dir="2700000" algn="tl">
                  <a:srgbClr val="000000">
                    <a:alpha val="43137"/>
                  </a:srgbClr>
                </a:outerShdw>
              </a:effectLst>
              <a:latin typeface="Calibri" panose="020F0502020204030204" pitchFamily="34" charset="0"/>
              <a:cs typeface="+mn-cs"/>
            </a:endParaRPr>
          </a:p>
        </p:txBody>
      </p:sp>
      <p:sp>
        <p:nvSpPr>
          <p:cNvPr id="39950" name="Shape 892"/>
          <p:cNvSpPr>
            <a:spLocks/>
          </p:cNvSpPr>
          <p:nvPr/>
        </p:nvSpPr>
        <p:spPr bwMode="auto">
          <a:xfrm>
            <a:off x="3432175" y="1328738"/>
            <a:ext cx="3808413" cy="684212"/>
          </a:xfrm>
          <a:custGeom>
            <a:avLst/>
            <a:gdLst>
              <a:gd name="T0" fmla="*/ 1140880 w 3807927"/>
              <a:gd name="T1" fmla="*/ 0 h 633778"/>
              <a:gd name="T2" fmla="*/ 1144739 w 3807927"/>
              <a:gd name="T3" fmla="*/ 172 h 633778"/>
              <a:gd name="T4" fmla="*/ 1144739 w 3807927"/>
              <a:gd name="T5" fmla="*/ 0 h 633778"/>
              <a:gd name="T6" fmla="*/ 3808413 w 3807927"/>
              <a:gd name="T7" fmla="*/ 0 h 633778"/>
              <a:gd name="T8" fmla="*/ 3808413 w 3807927"/>
              <a:gd name="T9" fmla="*/ 684212 h 633778"/>
              <a:gd name="T10" fmla="*/ 0 w 3807927"/>
              <a:gd name="T11" fmla="*/ 684212 h 633778"/>
              <a:gd name="T12" fmla="*/ 88946 w 3807927"/>
              <a:gd name="T13" fmla="*/ 544891 h 633778"/>
              <a:gd name="T14" fmla="*/ 1140880 w 3807927"/>
              <a:gd name="T15" fmla="*/ 0 h 633778"/>
              <a:gd name="T16" fmla="*/ 0 60000 65536"/>
              <a:gd name="T17" fmla="*/ 0 60000 65536"/>
              <a:gd name="T18" fmla="*/ 0 60000 65536"/>
              <a:gd name="T19" fmla="*/ 0 60000 65536"/>
              <a:gd name="T20" fmla="*/ 0 60000 65536"/>
              <a:gd name="T21" fmla="*/ 0 60000 65536"/>
              <a:gd name="T22" fmla="*/ 0 60000 65536"/>
              <a:gd name="T23" fmla="*/ 0 60000 65536"/>
              <a:gd name="T24" fmla="*/ 0 w 3807927"/>
              <a:gd name="T25" fmla="*/ 0 h 633778"/>
              <a:gd name="T26" fmla="*/ 3807927 w 3807927"/>
              <a:gd name="T27" fmla="*/ 633778 h 6337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7927" h="633778" extrusionOk="0">
                <a:moveTo>
                  <a:pt x="1140734" y="0"/>
                </a:moveTo>
                <a:lnTo>
                  <a:pt x="1144592" y="159"/>
                </a:lnTo>
                <a:lnTo>
                  <a:pt x="1144592" y="0"/>
                </a:lnTo>
                <a:lnTo>
                  <a:pt x="3807927" y="0"/>
                </a:lnTo>
                <a:lnTo>
                  <a:pt x="3807927" y="633778"/>
                </a:lnTo>
                <a:lnTo>
                  <a:pt x="0" y="633778"/>
                </a:lnTo>
                <a:lnTo>
                  <a:pt x="88935" y="504727"/>
                </a:lnTo>
                <a:cubicBezTo>
                  <a:pt x="336021" y="196994"/>
                  <a:pt x="715372" y="0"/>
                  <a:pt x="1140734" y="0"/>
                </a:cubicBezTo>
                <a:close/>
              </a:path>
            </a:pathLst>
          </a:custGeom>
          <a:solidFill>
            <a:srgbClr val="538C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39951" name="Shape 893"/>
          <p:cNvSpPr>
            <a:spLocks/>
          </p:cNvSpPr>
          <p:nvPr/>
        </p:nvSpPr>
        <p:spPr bwMode="auto">
          <a:xfrm rot="10800000">
            <a:off x="1814513" y="3225800"/>
            <a:ext cx="3986212" cy="633413"/>
          </a:xfrm>
          <a:custGeom>
            <a:avLst/>
            <a:gdLst>
              <a:gd name="T0" fmla="*/ 3986212 w 3986667"/>
              <a:gd name="T1" fmla="*/ 633413 h 633778"/>
              <a:gd name="T2" fmla="*/ 0 w 3986667"/>
              <a:gd name="T3" fmla="*/ 633413 h 633778"/>
              <a:gd name="T4" fmla="*/ 88925 w 3986667"/>
              <a:gd name="T5" fmla="*/ 504436 h 633778"/>
              <a:gd name="T6" fmla="*/ 1140604 w 3986667"/>
              <a:gd name="T7" fmla="*/ 0 h 633778"/>
              <a:gd name="T8" fmla="*/ 1144462 w 3986667"/>
              <a:gd name="T9" fmla="*/ 159 h 633778"/>
              <a:gd name="T10" fmla="*/ 1144462 w 3986667"/>
              <a:gd name="T11" fmla="*/ 0 h 633778"/>
              <a:gd name="T12" fmla="*/ 3986212 w 3986667"/>
              <a:gd name="T13" fmla="*/ 0 h 633778"/>
              <a:gd name="T14" fmla="*/ 3986212 w 3986667"/>
              <a:gd name="T15" fmla="*/ 633413 h 633778"/>
              <a:gd name="T16" fmla="*/ 0 60000 65536"/>
              <a:gd name="T17" fmla="*/ 0 60000 65536"/>
              <a:gd name="T18" fmla="*/ 0 60000 65536"/>
              <a:gd name="T19" fmla="*/ 0 60000 65536"/>
              <a:gd name="T20" fmla="*/ 0 60000 65536"/>
              <a:gd name="T21" fmla="*/ 0 60000 65536"/>
              <a:gd name="T22" fmla="*/ 0 60000 65536"/>
              <a:gd name="T23" fmla="*/ 0 60000 65536"/>
              <a:gd name="T24" fmla="*/ 0 w 3986667"/>
              <a:gd name="T25" fmla="*/ 0 h 633778"/>
              <a:gd name="T26" fmla="*/ 3986667 w 3986667"/>
              <a:gd name="T27" fmla="*/ 633778 h 6337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86667" h="633778" extrusionOk="0">
                <a:moveTo>
                  <a:pt x="3986667" y="633778"/>
                </a:moveTo>
                <a:lnTo>
                  <a:pt x="0" y="633778"/>
                </a:lnTo>
                <a:lnTo>
                  <a:pt x="88935" y="504727"/>
                </a:lnTo>
                <a:cubicBezTo>
                  <a:pt x="336021" y="196994"/>
                  <a:pt x="715372" y="0"/>
                  <a:pt x="1140734" y="0"/>
                </a:cubicBezTo>
                <a:lnTo>
                  <a:pt x="1144592" y="159"/>
                </a:lnTo>
                <a:lnTo>
                  <a:pt x="1144592" y="0"/>
                </a:lnTo>
                <a:lnTo>
                  <a:pt x="3986667" y="0"/>
                </a:lnTo>
                <a:lnTo>
                  <a:pt x="3986667" y="633778"/>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39952" name="Shape 894"/>
          <p:cNvSpPr>
            <a:spLocks/>
          </p:cNvSpPr>
          <p:nvPr/>
        </p:nvSpPr>
        <p:spPr bwMode="auto">
          <a:xfrm>
            <a:off x="1697038" y="1993900"/>
            <a:ext cx="4176712" cy="1727200"/>
          </a:xfrm>
          <a:custGeom>
            <a:avLst/>
            <a:gdLst>
              <a:gd name="T0" fmla="*/ 2831901 w 4184894"/>
              <a:gd name="T1" fmla="*/ 1727199 h 2062530"/>
              <a:gd name="T2" fmla="*/ 2831941 w 4184894"/>
              <a:gd name="T3" fmla="*/ 1727199 h 2062530"/>
              <a:gd name="T4" fmla="*/ 2831921 w 4184894"/>
              <a:gd name="T5" fmla="*/ 1727200 h 2062530"/>
              <a:gd name="T6" fmla="*/ 2831901 w 4184894"/>
              <a:gd name="T7" fmla="*/ 1727199 h 2062530"/>
              <a:gd name="T8" fmla="*/ 1692313 w 4184894"/>
              <a:gd name="T9" fmla="*/ 0 h 2062530"/>
              <a:gd name="T10" fmla="*/ 3971528 w 4184894"/>
              <a:gd name="T11" fmla="*/ 0 h 2062530"/>
              <a:gd name="T12" fmla="*/ 4015041 w 4184894"/>
              <a:gd name="T13" fmla="*/ 60098 h 2062530"/>
              <a:gd name="T14" fmla="*/ 4166628 w 4184894"/>
              <a:gd name="T15" fmla="*/ 454443 h 2062530"/>
              <a:gd name="T16" fmla="*/ 4176712 w 4184894"/>
              <a:gd name="T17" fmla="*/ 588563 h 2062530"/>
              <a:gd name="T18" fmla="*/ 891646 w 4184894"/>
              <a:gd name="T19" fmla="*/ 588563 h 2062530"/>
              <a:gd name="T20" fmla="*/ 891646 w 4184894"/>
              <a:gd name="T21" fmla="*/ 588563 h 2062530"/>
              <a:gd name="T22" fmla="*/ 887807 w 4184894"/>
              <a:gd name="T23" fmla="*/ 588563 h 2062530"/>
              <a:gd name="T24" fmla="*/ 887796 w 4184894"/>
              <a:gd name="T25" fmla="*/ 588563 h 2062530"/>
              <a:gd name="T26" fmla="*/ 887780 w 4184894"/>
              <a:gd name="T27" fmla="*/ 588563 h 2062530"/>
              <a:gd name="T28" fmla="*/ 0 w 4184894"/>
              <a:gd name="T29" fmla="*/ 588563 h 2062530"/>
              <a:gd name="T30" fmla="*/ 0 w 4184894"/>
              <a:gd name="T31" fmla="*/ 1 h 2062530"/>
              <a:gd name="T32" fmla="*/ 1692312 w 4184894"/>
              <a:gd name="T33" fmla="*/ 1 h 2062530"/>
              <a:gd name="T34" fmla="*/ 1692313 w 4184894"/>
              <a:gd name="T35" fmla="*/ 0 h 20625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84894"/>
              <a:gd name="T55" fmla="*/ 0 h 2062530"/>
              <a:gd name="T56" fmla="*/ 4184894 w 4184894"/>
              <a:gd name="T57" fmla="*/ 2062530 h 20625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84894" h="2062530" extrusionOk="0">
                <a:moveTo>
                  <a:pt x="2837449" y="2062529"/>
                </a:moveTo>
                <a:lnTo>
                  <a:pt x="2837488" y="2062529"/>
                </a:lnTo>
                <a:lnTo>
                  <a:pt x="2837468" y="2062530"/>
                </a:lnTo>
                <a:lnTo>
                  <a:pt x="2837449" y="2062529"/>
                </a:lnTo>
                <a:close/>
                <a:moveTo>
                  <a:pt x="1695628" y="0"/>
                </a:moveTo>
                <a:lnTo>
                  <a:pt x="3979309" y="0"/>
                </a:lnTo>
                <a:lnTo>
                  <a:pt x="4022907" y="71766"/>
                </a:lnTo>
                <a:cubicBezTo>
                  <a:pt x="4100735" y="215034"/>
                  <a:pt x="4153349" y="373988"/>
                  <a:pt x="4174791" y="542671"/>
                </a:cubicBezTo>
                <a:lnTo>
                  <a:pt x="4184894" y="702830"/>
                </a:lnTo>
                <a:lnTo>
                  <a:pt x="893393" y="702830"/>
                </a:lnTo>
                <a:lnTo>
                  <a:pt x="893393" y="702831"/>
                </a:lnTo>
                <a:lnTo>
                  <a:pt x="889546" y="702831"/>
                </a:lnTo>
                <a:lnTo>
                  <a:pt x="889535" y="702830"/>
                </a:lnTo>
                <a:lnTo>
                  <a:pt x="889519" y="702831"/>
                </a:lnTo>
                <a:lnTo>
                  <a:pt x="0" y="702831"/>
                </a:lnTo>
                <a:lnTo>
                  <a:pt x="0" y="1"/>
                </a:lnTo>
                <a:lnTo>
                  <a:pt x="1695627" y="1"/>
                </a:lnTo>
                <a:lnTo>
                  <a:pt x="1695628"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39953" name="Shape 895"/>
          <p:cNvSpPr>
            <a:spLocks/>
          </p:cNvSpPr>
          <p:nvPr/>
        </p:nvSpPr>
        <p:spPr bwMode="auto">
          <a:xfrm>
            <a:off x="3432175" y="2578100"/>
            <a:ext cx="4046538" cy="652463"/>
          </a:xfrm>
          <a:custGeom>
            <a:avLst/>
            <a:gdLst>
              <a:gd name="T0" fmla="*/ 1496382 w 4046721"/>
              <a:gd name="T1" fmla="*/ 0 h 717093"/>
              <a:gd name="T2" fmla="*/ 1496393 w 4046721"/>
              <a:gd name="T3" fmla="*/ 3 h 717093"/>
              <a:gd name="T4" fmla="*/ 1500240 w 4046721"/>
              <a:gd name="T5" fmla="*/ 3 h 717093"/>
              <a:gd name="T6" fmla="*/ 1500240 w 4046721"/>
              <a:gd name="T7" fmla="*/ 0 h 717093"/>
              <a:gd name="T8" fmla="*/ 2696049 w 4046721"/>
              <a:gd name="T9" fmla="*/ 0 h 717093"/>
              <a:gd name="T10" fmla="*/ 2696187 w 4046721"/>
              <a:gd name="T11" fmla="*/ 2472 h 717093"/>
              <a:gd name="T12" fmla="*/ 4046538 w 4046721"/>
              <a:gd name="T13" fmla="*/ 2472 h 717093"/>
              <a:gd name="T14" fmla="*/ 4046538 w 4046721"/>
              <a:gd name="T15" fmla="*/ 652463 h 717093"/>
              <a:gd name="T16" fmla="*/ 3871674 w 4046721"/>
              <a:gd name="T17" fmla="*/ 652463 h 717093"/>
              <a:gd name="T18" fmla="*/ 3871674 w 4046721"/>
              <a:gd name="T19" fmla="*/ 652462 h 717093"/>
              <a:gd name="T20" fmla="*/ 1588096 w 4046721"/>
              <a:gd name="T21" fmla="*/ 652462 h 717093"/>
              <a:gd name="T22" fmla="*/ 1588095 w 4046721"/>
              <a:gd name="T23" fmla="*/ 652463 h 717093"/>
              <a:gd name="T24" fmla="*/ 206305 w 4046721"/>
              <a:gd name="T25" fmla="*/ 652463 h 717093"/>
              <a:gd name="T26" fmla="*/ 162708 w 4046721"/>
              <a:gd name="T27" fmla="*/ 587165 h 717093"/>
              <a:gd name="T28" fmla="*/ 0 w 4046721"/>
              <a:gd name="T29" fmla="*/ 2472 h 717093"/>
              <a:gd name="T30" fmla="*/ 137 w 4046721"/>
              <a:gd name="T31" fmla="*/ 3 h 717093"/>
              <a:gd name="T32" fmla="*/ 1496366 w 4046721"/>
              <a:gd name="T33" fmla="*/ 3 h 717093"/>
              <a:gd name="T34" fmla="*/ 1496382 w 4046721"/>
              <a:gd name="T35" fmla="*/ 0 h 7170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46721"/>
              <a:gd name="T55" fmla="*/ 0 h 717093"/>
              <a:gd name="T56" fmla="*/ 4046721 w 4046721"/>
              <a:gd name="T57" fmla="*/ 717093 h 7170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46721" h="717093" extrusionOk="0">
                <a:moveTo>
                  <a:pt x="1496449" y="0"/>
                </a:moveTo>
                <a:lnTo>
                  <a:pt x="1496460" y="3"/>
                </a:lnTo>
                <a:lnTo>
                  <a:pt x="1500307" y="3"/>
                </a:lnTo>
                <a:lnTo>
                  <a:pt x="1500307" y="0"/>
                </a:lnTo>
                <a:lnTo>
                  <a:pt x="2696171" y="0"/>
                </a:lnTo>
                <a:lnTo>
                  <a:pt x="2696308" y="2717"/>
                </a:lnTo>
                <a:lnTo>
                  <a:pt x="4046721" y="2717"/>
                </a:lnTo>
                <a:lnTo>
                  <a:pt x="4046721" y="717093"/>
                </a:lnTo>
                <a:lnTo>
                  <a:pt x="3871849" y="717093"/>
                </a:lnTo>
                <a:lnTo>
                  <a:pt x="3871848" y="717092"/>
                </a:lnTo>
                <a:lnTo>
                  <a:pt x="1588167" y="717092"/>
                </a:lnTo>
                <a:lnTo>
                  <a:pt x="1588166" y="717093"/>
                </a:lnTo>
                <a:lnTo>
                  <a:pt x="206314" y="717093"/>
                </a:lnTo>
                <a:lnTo>
                  <a:pt x="162715" y="645327"/>
                </a:lnTo>
                <a:cubicBezTo>
                  <a:pt x="58944" y="454303"/>
                  <a:pt x="0" y="235394"/>
                  <a:pt x="0" y="2717"/>
                </a:cubicBezTo>
                <a:lnTo>
                  <a:pt x="137" y="3"/>
                </a:lnTo>
                <a:lnTo>
                  <a:pt x="1496433" y="3"/>
                </a:lnTo>
                <a:lnTo>
                  <a:pt x="1496449" y="0"/>
                </a:lnTo>
                <a:close/>
              </a:path>
            </a:pathLst>
          </a:custGeom>
          <a:solidFill>
            <a:srgbClr val="FB6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pic>
        <p:nvPicPr>
          <p:cNvPr id="39954" name="Shape 896" descr="analytics.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1409700"/>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Shape 897" descr="devices.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400" y="2141538"/>
            <a:ext cx="4667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Shape 898" descr="targeting.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75" y="2633663"/>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Shape 899" descr="pay-per-click.pn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3309938"/>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8" name="Shape 912"/>
          <p:cNvSpPr txBox="1">
            <a:spLocks/>
          </p:cNvSpPr>
          <p:nvPr/>
        </p:nvSpPr>
        <p:spPr bwMode="auto">
          <a:xfrm>
            <a:off x="5403850" y="1476375"/>
            <a:ext cx="116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1800" b="1">
                <a:latin typeface="Calibri" panose="020F0502020204030204" pitchFamily="34" charset="0"/>
              </a:rPr>
              <a:t>Working I</a:t>
            </a:r>
            <a:endParaRPr lang="th-TH" altLang="th-TH" sz="1800">
              <a:solidFill>
                <a:srgbClr val="FFFFFF"/>
              </a:solidFill>
              <a:latin typeface="Calibri" panose="020F0502020204030204" pitchFamily="34" charset="0"/>
              <a:sym typeface="Calibri" panose="020F0502020204030204" pitchFamily="34" charset="0"/>
            </a:endParaRPr>
          </a:p>
        </p:txBody>
      </p:sp>
      <p:sp>
        <p:nvSpPr>
          <p:cNvPr id="39959" name="Shape 913"/>
          <p:cNvSpPr txBox="1">
            <a:spLocks/>
          </p:cNvSpPr>
          <p:nvPr/>
        </p:nvSpPr>
        <p:spPr bwMode="auto">
          <a:xfrm>
            <a:off x="2335213" y="2097088"/>
            <a:ext cx="162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1800" b="1">
                <a:latin typeface="Calibri" panose="020F0502020204030204" pitchFamily="34" charset="0"/>
              </a:rPr>
              <a:t>Working II</a:t>
            </a:r>
            <a:endParaRPr lang="th-TH" altLang="th-TH" sz="1800">
              <a:solidFill>
                <a:srgbClr val="FFFFFF"/>
              </a:solidFill>
              <a:latin typeface="Calibri" panose="020F0502020204030204" pitchFamily="34" charset="0"/>
              <a:sym typeface="Calibri" panose="020F0502020204030204" pitchFamily="34" charset="0"/>
            </a:endParaRPr>
          </a:p>
        </p:txBody>
      </p:sp>
      <p:sp>
        <p:nvSpPr>
          <p:cNvPr id="39960" name="Shape 914"/>
          <p:cNvSpPr txBox="1">
            <a:spLocks/>
          </p:cNvSpPr>
          <p:nvPr/>
        </p:nvSpPr>
        <p:spPr bwMode="auto">
          <a:xfrm>
            <a:off x="2409825" y="3341688"/>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1800" b="1">
                <a:latin typeface="Calibri" panose="020F0502020204030204" pitchFamily="34" charset="0"/>
              </a:rPr>
              <a:t>Working IV</a:t>
            </a:r>
            <a:endParaRPr lang="th-TH" altLang="th-TH" sz="1800">
              <a:solidFill>
                <a:srgbClr val="FFFFFF"/>
              </a:solidFill>
              <a:latin typeface="Calibri" panose="020F0502020204030204" pitchFamily="34" charset="0"/>
              <a:sym typeface="Calibri" panose="020F0502020204030204" pitchFamily="34" charset="0"/>
            </a:endParaRPr>
          </a:p>
        </p:txBody>
      </p:sp>
      <p:sp>
        <p:nvSpPr>
          <p:cNvPr id="39961" name="Shape 915"/>
          <p:cNvSpPr txBox="1">
            <a:spLocks/>
          </p:cNvSpPr>
          <p:nvPr/>
        </p:nvSpPr>
        <p:spPr bwMode="auto">
          <a:xfrm>
            <a:off x="5613400" y="2714625"/>
            <a:ext cx="129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1800" b="1">
                <a:latin typeface="Calibri" panose="020F0502020204030204" pitchFamily="34" charset="0"/>
              </a:rPr>
              <a:t>Working III</a:t>
            </a:r>
            <a:endParaRPr lang="th-TH" altLang="th-TH" sz="1800">
              <a:solidFill>
                <a:srgbClr val="FFFFFF"/>
              </a:solidFill>
              <a:latin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0964" name="Shape 912"/>
          <p:cNvSpPr txBox="1">
            <a:spLocks/>
          </p:cNvSpPr>
          <p:nvPr/>
        </p:nvSpPr>
        <p:spPr bwMode="auto">
          <a:xfrm>
            <a:off x="179388" y="711200"/>
            <a:ext cx="633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Working I – Secretariat &amp; Administrative</a:t>
            </a:r>
            <a:endParaRPr lang="en-US" altLang="th-TH" sz="2000" b="1">
              <a:latin typeface="Calibri" panose="020F0502020204030204" pitchFamily="34" charset="0"/>
            </a:endParaRPr>
          </a:p>
        </p:txBody>
      </p:sp>
      <p:sp>
        <p:nvSpPr>
          <p:cNvPr id="40965" name="Rectangle 1"/>
          <p:cNvSpPr>
            <a:spLocks noChangeArrowheads="1"/>
          </p:cNvSpPr>
          <p:nvPr/>
        </p:nvSpPr>
        <p:spPr bwMode="auto">
          <a:xfrm>
            <a:off x="411163" y="1414463"/>
            <a:ext cx="8713787"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buFontTx/>
              <a:buChar char="•"/>
            </a:pPr>
            <a:r>
              <a:rPr lang="es-ES" altLang="th-TH" sz="2400">
                <a:latin typeface="Calibri" panose="020F0502020204030204" pitchFamily="34" charset="0"/>
              </a:rPr>
              <a:t>Operate </a:t>
            </a:r>
            <a:r>
              <a:rPr lang="es-ES" altLang="th-TH" sz="2400" b="1">
                <a:latin typeface="Calibri" panose="020F0502020204030204" pitchFamily="34" charset="0"/>
              </a:rPr>
              <a:t>Strategy</a:t>
            </a:r>
            <a:r>
              <a:rPr lang="es-ES" altLang="th-TH" sz="2400">
                <a:latin typeface="Calibri" panose="020F0502020204030204" pitchFamily="34" charset="0"/>
              </a:rPr>
              <a:t> and </a:t>
            </a:r>
            <a:r>
              <a:rPr lang="es-ES" altLang="th-TH" sz="2400" b="1">
                <a:latin typeface="Calibri" panose="020F0502020204030204" pitchFamily="34" charset="0"/>
              </a:rPr>
              <a:t>Workplan</a:t>
            </a:r>
          </a:p>
          <a:p>
            <a:pPr eaLnBrk="1" hangingPunct="1">
              <a:spcAft>
                <a:spcPts val="600"/>
              </a:spcAft>
              <a:buFontTx/>
              <a:buChar char="•"/>
            </a:pPr>
            <a:r>
              <a:rPr lang="es-ES" altLang="th-TH" sz="2400">
                <a:latin typeface="Calibri" panose="020F0502020204030204" pitchFamily="34" charset="0"/>
              </a:rPr>
              <a:t>Establish </a:t>
            </a:r>
            <a:r>
              <a:rPr lang="es-ES" altLang="th-TH" sz="2400" b="1">
                <a:latin typeface="Calibri" panose="020F0502020204030204" pitchFamily="34" charset="0"/>
              </a:rPr>
              <a:t>project NPCU</a:t>
            </a:r>
            <a:r>
              <a:rPr lang="es-ES" altLang="th-TH" sz="2400">
                <a:latin typeface="Calibri" panose="020F0502020204030204" pitchFamily="34" charset="0"/>
              </a:rPr>
              <a:t> and </a:t>
            </a:r>
            <a:r>
              <a:rPr lang="es-ES" altLang="th-TH" sz="2400" b="1">
                <a:latin typeface="Calibri" panose="020F0502020204030204" pitchFamily="34" charset="0"/>
              </a:rPr>
              <a:t>Working Groups and Secretariat</a:t>
            </a:r>
            <a:r>
              <a:rPr lang="es-ES" altLang="th-TH" sz="2400">
                <a:latin typeface="Calibri" panose="020F0502020204030204" pitchFamily="34" charset="0"/>
              </a:rPr>
              <a:t> function</a:t>
            </a:r>
          </a:p>
          <a:p>
            <a:pPr eaLnBrk="1" hangingPunct="1">
              <a:spcAft>
                <a:spcPts val="600"/>
              </a:spcAft>
              <a:buFontTx/>
              <a:buChar char="•"/>
            </a:pPr>
            <a:r>
              <a:rPr lang="es-ES" altLang="th-TH" sz="2400">
                <a:latin typeface="Calibri" panose="020F0502020204030204" pitchFamily="34" charset="0"/>
              </a:rPr>
              <a:t>Staff, experts and consultants </a:t>
            </a:r>
            <a:r>
              <a:rPr lang="es-ES" altLang="th-TH" sz="2400" b="1">
                <a:latin typeface="Calibri" panose="020F0502020204030204" pitchFamily="34" charset="0"/>
              </a:rPr>
              <a:t>recruitment</a:t>
            </a:r>
          </a:p>
          <a:p>
            <a:pPr eaLnBrk="1" hangingPunct="1">
              <a:spcAft>
                <a:spcPts val="600"/>
              </a:spcAft>
              <a:buFontTx/>
              <a:buChar char="•"/>
            </a:pPr>
            <a:r>
              <a:rPr lang="es-ES" altLang="th-TH" sz="2400" b="1">
                <a:latin typeface="Calibri" panose="020F0502020204030204" pitchFamily="34" charset="0"/>
              </a:rPr>
              <a:t>Organize meetings</a:t>
            </a:r>
            <a:r>
              <a:rPr lang="es-ES" altLang="th-TH" sz="2400">
                <a:latin typeface="Calibri" panose="020F0502020204030204" pitchFamily="34" charset="0"/>
              </a:rPr>
              <a:t>, </a:t>
            </a:r>
            <a:r>
              <a:rPr lang="es-ES" altLang="th-TH" sz="2400" b="1">
                <a:latin typeface="Calibri" panose="020F0502020204030204" pitchFamily="34" charset="0"/>
              </a:rPr>
              <a:t>workshops</a:t>
            </a:r>
            <a:r>
              <a:rPr lang="es-ES" altLang="th-TH" sz="2400">
                <a:latin typeface="Calibri" panose="020F0502020204030204" pitchFamily="34" charset="0"/>
              </a:rPr>
              <a:t> and </a:t>
            </a:r>
            <a:r>
              <a:rPr lang="es-ES" altLang="th-TH" sz="2400" b="1">
                <a:latin typeface="Calibri" panose="020F0502020204030204" pitchFamily="34" charset="0"/>
              </a:rPr>
              <a:t>consultations</a:t>
            </a:r>
            <a:r>
              <a:rPr lang="es-ES" altLang="th-TH" sz="2400">
                <a:latin typeface="Calibri" panose="020F0502020204030204" pitchFamily="34" charset="0"/>
              </a:rPr>
              <a:t> at national and regional levels (</a:t>
            </a:r>
            <a:r>
              <a:rPr lang="es-ES" altLang="th-TH" sz="2400" b="1">
                <a:latin typeface="Calibri" panose="020F0502020204030204" pitchFamily="34" charset="0"/>
              </a:rPr>
              <a:t>4 regions</a:t>
            </a:r>
            <a:r>
              <a:rPr lang="es-ES" altLang="th-TH" sz="2400">
                <a:latin typeface="Calibri" panose="020F0502020204030204" pitchFamily="34" charset="0"/>
              </a:rPr>
              <a:t>)</a:t>
            </a:r>
          </a:p>
          <a:p>
            <a:pPr eaLnBrk="1" hangingPunct="1">
              <a:spcAft>
                <a:spcPts val="600"/>
              </a:spcAft>
              <a:buFontTx/>
              <a:buChar char="•"/>
            </a:pPr>
            <a:r>
              <a:rPr lang="es-ES" altLang="th-TH" sz="2400">
                <a:latin typeface="Calibri" panose="020F0502020204030204" pitchFamily="34" charset="0"/>
              </a:rPr>
              <a:t>Report </a:t>
            </a:r>
            <a:r>
              <a:rPr lang="es-ES" altLang="th-TH" sz="2400" b="1">
                <a:latin typeface="Calibri" panose="020F0502020204030204" pitchFamily="34" charset="0"/>
              </a:rPr>
              <a:t>project monitoring</a:t>
            </a:r>
            <a:r>
              <a:rPr lang="es-ES" altLang="th-TH" sz="2400">
                <a:latin typeface="Calibri" panose="020F0502020204030204" pitchFamily="34" charset="0"/>
              </a:rPr>
              <a:t> and progress</a:t>
            </a:r>
          </a:p>
          <a:p>
            <a:pPr eaLnBrk="1" hangingPunct="1">
              <a:spcAft>
                <a:spcPts val="600"/>
              </a:spcAft>
              <a:buFontTx/>
              <a:buChar char="•"/>
            </a:pPr>
            <a:r>
              <a:rPr lang="es-ES" altLang="th-TH" sz="2400">
                <a:latin typeface="Calibri" panose="020F0502020204030204" pitchFamily="34" charset="0"/>
              </a:rPr>
              <a:t>Establish manual on </a:t>
            </a:r>
            <a:r>
              <a:rPr lang="es-ES" altLang="th-TH" sz="2400" b="1">
                <a:latin typeface="Calibri" panose="020F0502020204030204" pitchFamily="34" charset="0"/>
              </a:rPr>
              <a:t>Operational Strategy</a:t>
            </a:r>
            <a:r>
              <a:rPr lang="es-ES" altLang="th-TH" sz="2400">
                <a:latin typeface="Calibri" panose="020F0502020204030204" pitchFamily="34" charset="0"/>
              </a:rPr>
              <a:t> </a:t>
            </a:r>
          </a:p>
          <a:p>
            <a:pPr eaLnBrk="1" hangingPunct="1">
              <a:spcAft>
                <a:spcPts val="600"/>
              </a:spcAft>
              <a:buFontTx/>
              <a:buChar char="•"/>
            </a:pPr>
            <a:r>
              <a:rPr lang="es-ES" altLang="th-TH" sz="2400">
                <a:latin typeface="Calibri" panose="020F0502020204030204" pitchFamily="34" charset="0"/>
              </a:rPr>
              <a:t>Develop </a:t>
            </a:r>
            <a:r>
              <a:rPr lang="es-ES" altLang="th-TH" sz="2400" b="1">
                <a:latin typeface="Calibri" panose="020F0502020204030204" pitchFamily="34" charset="0"/>
              </a:rPr>
              <a:t>Communication Strategy</a:t>
            </a:r>
            <a:r>
              <a:rPr lang="es-ES" altLang="th-TH" sz="2400">
                <a:latin typeface="Calibri" panose="020F0502020204030204" pitchFamily="34" charset="0"/>
              </a:rPr>
              <a:t> </a:t>
            </a:r>
            <a:r>
              <a:rPr lang="es-ES" altLang="th-TH" sz="2400" b="1">
                <a:latin typeface="Calibri" panose="020F0502020204030204" pitchFamily="34" charset="0"/>
              </a:rPr>
              <a:t>and Secretariat</a:t>
            </a:r>
            <a:r>
              <a:rPr lang="es-ES" altLang="th-TH" sz="2400">
                <a:latin typeface="Calibri" panose="020F0502020204030204" pitchFamily="34" charset="0"/>
              </a:rPr>
              <a:t> function </a:t>
            </a:r>
          </a:p>
          <a:p>
            <a:pPr eaLnBrk="1" hangingPunct="1">
              <a:spcAft>
                <a:spcPts val="600"/>
              </a:spcAft>
              <a:buFontTx/>
              <a:buChar char="•"/>
            </a:pPr>
            <a:r>
              <a:rPr lang="es-ES" altLang="th-TH" sz="2400">
                <a:latin typeface="Calibri" panose="020F0502020204030204" pitchFamily="34" charset="0"/>
              </a:rPr>
              <a:t>Organize</a:t>
            </a:r>
            <a:r>
              <a:rPr lang="es-ES" altLang="th-TH" sz="2400" b="1">
                <a:latin typeface="Calibri" panose="020F0502020204030204" pitchFamily="34" charset="0"/>
              </a:rPr>
              <a:t> awareness</a:t>
            </a:r>
            <a:r>
              <a:rPr lang="es-ES" altLang="th-TH" sz="2400">
                <a:latin typeface="Calibri" panose="020F0502020204030204" pitchFamily="34" charset="0"/>
              </a:rPr>
              <a:t> raising initiatives, and </a:t>
            </a:r>
            <a:r>
              <a:rPr lang="es-ES" altLang="th-TH" sz="2400" b="1">
                <a:latin typeface="Calibri" panose="020F0502020204030204" pitchFamily="34" charset="0"/>
              </a:rPr>
              <a:t>develop materials</a:t>
            </a:r>
          </a:p>
          <a:p>
            <a:pPr eaLnBrk="1" hangingPunct="1">
              <a:spcAft>
                <a:spcPts val="600"/>
              </a:spcAft>
              <a:buFontTx/>
              <a:buChar char="•"/>
            </a:pPr>
            <a:r>
              <a:rPr lang="es-ES" altLang="th-TH" sz="2400">
                <a:latin typeface="Calibri" panose="020F0502020204030204" pitchFamily="34" charset="0"/>
              </a:rPr>
              <a:t>Develop </a:t>
            </a:r>
            <a:r>
              <a:rPr lang="es-ES" altLang="th-TH" sz="2400" b="1">
                <a:latin typeface="Calibri" panose="020F0502020204030204" pitchFamily="34" charset="0"/>
              </a:rPr>
              <a:t>web portal, website,</a:t>
            </a:r>
            <a:r>
              <a:rPr lang="th-TH" altLang="th-TH" sz="2400" b="1">
                <a:latin typeface="Calibri" panose="020F0502020204030204" pitchFamily="34" charset="0"/>
              </a:rPr>
              <a:t> </a:t>
            </a:r>
            <a:r>
              <a:rPr lang="en-US" altLang="th-TH" sz="2400" b="1">
                <a:latin typeface="Calibri" panose="020F0502020204030204" pitchFamily="34" charset="0"/>
              </a:rPr>
              <a:t>and </a:t>
            </a:r>
            <a:r>
              <a:rPr lang="es-ES" altLang="th-TH" sz="2400" b="1">
                <a:latin typeface="Calibri" panose="020F0502020204030204" pitchFamily="34" charset="0"/>
              </a:rPr>
              <a:t>webpage</a:t>
            </a:r>
          </a:p>
          <a:p>
            <a:pPr eaLnBrk="1" hangingPunct="1">
              <a:spcAft>
                <a:spcPts val="600"/>
              </a:spcAft>
              <a:buFontTx/>
              <a:buChar char="•"/>
            </a:pPr>
            <a:endParaRPr lang="es-ES" altLang="th-TH" sz="2400">
              <a:latin typeface="Calibri" panose="020F0502020204030204" pitchFamily="34" charset="0"/>
            </a:endParaRPr>
          </a:p>
          <a:p>
            <a:pPr eaLnBrk="1" hangingPunct="1">
              <a:spcAft>
                <a:spcPts val="600"/>
              </a:spcAft>
              <a:buFontTx/>
              <a:buChar char="•"/>
            </a:pPr>
            <a:endParaRPr lang="es-ES" altLang="th-TH" sz="2400" b="1">
              <a:latin typeface="Calibri" panose="020F0502020204030204" pitchFamily="34" charset="0"/>
            </a:endParaRPr>
          </a:p>
          <a:p>
            <a:pPr eaLnBrk="1" hangingPunct="1">
              <a:spcAft>
                <a:spcPts val="600"/>
              </a:spcAft>
              <a:buFontTx/>
              <a:buChar char="•"/>
            </a:pPr>
            <a:endParaRPr lang="es-ES" altLang="th-TH" sz="24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1988" name="Shape 913"/>
          <p:cNvSpPr txBox="1">
            <a:spLocks/>
          </p:cNvSpPr>
          <p:nvPr/>
        </p:nvSpPr>
        <p:spPr bwMode="auto">
          <a:xfrm>
            <a:off x="179388" y="711200"/>
            <a:ext cx="597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Working II – Land Use Planning/LADA</a:t>
            </a:r>
          </a:p>
        </p:txBody>
      </p:sp>
      <p:sp>
        <p:nvSpPr>
          <p:cNvPr id="41989" name="Rectangle 1"/>
          <p:cNvSpPr>
            <a:spLocks noChangeArrowheads="1"/>
          </p:cNvSpPr>
          <p:nvPr/>
        </p:nvSpPr>
        <p:spPr bwMode="auto">
          <a:xfrm>
            <a:off x="395288" y="1257300"/>
            <a:ext cx="864076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00B050"/>
                </a:solidFill>
                <a:latin typeface="Calibri" panose="020F0502020204030204" pitchFamily="34" charset="0"/>
              </a:rPr>
              <a:t>Activities</a:t>
            </a:r>
          </a:p>
          <a:p>
            <a:pPr eaLnBrk="1" hangingPunct="1">
              <a:spcAft>
                <a:spcPts val="600"/>
              </a:spcAft>
              <a:buFontTx/>
              <a:buChar char="-"/>
            </a:pPr>
            <a:r>
              <a:rPr lang="es-ES" altLang="th-TH" sz="1800">
                <a:latin typeface="Calibri" panose="020F0502020204030204" pitchFamily="34" charset="0"/>
              </a:rPr>
              <a:t>Collect datasets and </a:t>
            </a:r>
            <a:r>
              <a:rPr lang="es-ES" altLang="th-TH" sz="1800" b="1">
                <a:latin typeface="Calibri" panose="020F0502020204030204" pitchFamily="34" charset="0"/>
              </a:rPr>
              <a:t>information</a:t>
            </a:r>
            <a:r>
              <a:rPr lang="es-ES" altLang="th-TH" sz="1800">
                <a:latin typeface="Calibri" panose="020F0502020204030204" pitchFamily="34" charset="0"/>
              </a:rPr>
              <a:t> from </a:t>
            </a:r>
            <a:r>
              <a:rPr lang="es-ES" altLang="th-TH" sz="1800" b="1">
                <a:latin typeface="Calibri" panose="020F0502020204030204" pitchFamily="34" charset="0"/>
              </a:rPr>
              <a:t>LDD</a:t>
            </a:r>
          </a:p>
          <a:p>
            <a:pPr eaLnBrk="1" hangingPunct="1">
              <a:spcAft>
                <a:spcPts val="600"/>
              </a:spcAft>
              <a:buFontTx/>
              <a:buChar char="-"/>
            </a:pPr>
            <a:r>
              <a:rPr lang="es-ES" altLang="th-TH" sz="1800">
                <a:latin typeface="Calibri" panose="020F0502020204030204" pitchFamily="34" charset="0"/>
              </a:rPr>
              <a:t>Collect data from </a:t>
            </a:r>
            <a:r>
              <a:rPr lang="es-ES" altLang="th-TH" sz="1800" b="1">
                <a:latin typeface="Calibri" panose="020F0502020204030204" pitchFamily="34" charset="0"/>
              </a:rPr>
              <a:t>relevant departments and ministries</a:t>
            </a:r>
          </a:p>
          <a:p>
            <a:pPr eaLnBrk="1" hangingPunct="1">
              <a:spcAft>
                <a:spcPts val="600"/>
              </a:spcAft>
              <a:buFontTx/>
              <a:buChar char="-"/>
            </a:pPr>
            <a:r>
              <a:rPr lang="es-ES" altLang="th-TH" sz="1800">
                <a:latin typeface="Calibri" panose="020F0502020204030204" pitchFamily="34" charset="0"/>
              </a:rPr>
              <a:t>Translated </a:t>
            </a:r>
            <a:r>
              <a:rPr lang="es-ES" altLang="th-TH" sz="1800" b="1">
                <a:latin typeface="Calibri" panose="020F0502020204030204" pitchFamily="34" charset="0"/>
              </a:rPr>
              <a:t>data sets</a:t>
            </a:r>
            <a:r>
              <a:rPr lang="es-ES" altLang="th-TH" sz="1800">
                <a:latin typeface="Calibri" panose="020F0502020204030204" pitchFamily="34" charset="0"/>
              </a:rPr>
              <a:t> into </a:t>
            </a:r>
            <a:r>
              <a:rPr lang="es-ES" altLang="th-TH" sz="1800" b="1">
                <a:latin typeface="Calibri" panose="020F0502020204030204" pitchFamily="34" charset="0"/>
              </a:rPr>
              <a:t>English</a:t>
            </a:r>
          </a:p>
          <a:p>
            <a:pPr eaLnBrk="1" hangingPunct="1">
              <a:spcAft>
                <a:spcPts val="600"/>
              </a:spcAft>
              <a:buFontTx/>
              <a:buChar char="-"/>
            </a:pPr>
            <a:r>
              <a:rPr lang="es-ES" altLang="th-TH" sz="1800">
                <a:latin typeface="Calibri" panose="020F0502020204030204" pitchFamily="34" charset="0"/>
              </a:rPr>
              <a:t>Organize </a:t>
            </a:r>
            <a:r>
              <a:rPr lang="es-ES" altLang="th-TH" sz="1800" b="1">
                <a:latin typeface="Calibri" panose="020F0502020204030204" pitchFamily="34" charset="0"/>
              </a:rPr>
              <a:t>training of trainers</a:t>
            </a:r>
            <a:r>
              <a:rPr lang="es-ES" altLang="th-TH" sz="1800">
                <a:latin typeface="Calibri" panose="020F0502020204030204" pitchFamily="34" charset="0"/>
              </a:rPr>
              <a:t> on </a:t>
            </a:r>
            <a:r>
              <a:rPr lang="es-ES" altLang="th-TH" sz="1800" b="1">
                <a:latin typeface="Calibri" panose="020F0502020204030204" pitchFamily="34" charset="0"/>
              </a:rPr>
              <a:t>LADA/LUS</a:t>
            </a:r>
          </a:p>
          <a:p>
            <a:pPr eaLnBrk="1" hangingPunct="1">
              <a:spcAft>
                <a:spcPts val="600"/>
              </a:spcAft>
              <a:buFontTx/>
              <a:buChar char="-"/>
            </a:pPr>
            <a:r>
              <a:rPr lang="es-ES" altLang="th-TH" sz="1800">
                <a:latin typeface="Calibri" panose="020F0502020204030204" pitchFamily="34" charset="0"/>
              </a:rPr>
              <a:t>Organize </a:t>
            </a:r>
            <a:r>
              <a:rPr lang="es-ES" altLang="th-TH" sz="1800" b="1">
                <a:latin typeface="Calibri" panose="020F0502020204030204" pitchFamily="34" charset="0"/>
              </a:rPr>
              <a:t>Participatory Assessment Workshops</a:t>
            </a:r>
            <a:r>
              <a:rPr lang="es-ES" altLang="th-TH" sz="1800">
                <a:latin typeface="Calibri" panose="020F0502020204030204" pitchFamily="34" charset="0"/>
              </a:rPr>
              <a:t> </a:t>
            </a:r>
            <a:r>
              <a:rPr lang="es-ES" altLang="th-TH" sz="1800" b="1">
                <a:latin typeface="Calibri" panose="020F0502020204030204" pitchFamily="34" charset="0"/>
              </a:rPr>
              <a:t>and</a:t>
            </a:r>
            <a:r>
              <a:rPr lang="es-ES" altLang="th-TH" sz="1800">
                <a:latin typeface="Calibri" panose="020F0502020204030204" pitchFamily="34" charset="0"/>
              </a:rPr>
              <a:t> </a:t>
            </a:r>
            <a:r>
              <a:rPr lang="es-ES" altLang="th-TH" sz="1800" b="1">
                <a:latin typeface="Calibri" panose="020F0502020204030204" pitchFamily="34" charset="0"/>
              </a:rPr>
              <a:t>Stakeholders workshops</a:t>
            </a:r>
            <a:r>
              <a:rPr lang="es-ES" altLang="th-TH" sz="1800">
                <a:latin typeface="Calibri" panose="020F0502020204030204" pitchFamily="34" charset="0"/>
              </a:rPr>
              <a:t> in 4 regions</a:t>
            </a:r>
          </a:p>
          <a:p>
            <a:pPr eaLnBrk="1" hangingPunct="1">
              <a:spcAft>
                <a:spcPts val="600"/>
              </a:spcAft>
              <a:buFontTx/>
              <a:buChar char="-"/>
            </a:pPr>
            <a:r>
              <a:rPr lang="en-US" altLang="th-TH" sz="1800">
                <a:latin typeface="Calibri" panose="020F0502020204030204" pitchFamily="34" charset="0"/>
              </a:rPr>
              <a:t>Translate </a:t>
            </a:r>
            <a:r>
              <a:rPr lang="es-ES" altLang="th-TH" sz="1800" b="1">
                <a:latin typeface="Calibri" panose="020F0502020204030204" pitchFamily="34" charset="0"/>
              </a:rPr>
              <a:t>Training modules</a:t>
            </a:r>
            <a:r>
              <a:rPr lang="es-ES" altLang="th-TH" sz="1800">
                <a:latin typeface="Calibri" panose="020F0502020204030204" pitchFamily="34" charset="0"/>
              </a:rPr>
              <a:t> in </a:t>
            </a:r>
            <a:r>
              <a:rPr lang="es-ES" altLang="th-TH" sz="1800" b="1">
                <a:latin typeface="Calibri" panose="020F0502020204030204" pitchFamily="34" charset="0"/>
              </a:rPr>
              <a:t>Thai</a:t>
            </a:r>
          </a:p>
          <a:p>
            <a:pPr eaLnBrk="1" hangingPunct="1">
              <a:spcAft>
                <a:spcPts val="600"/>
              </a:spcAft>
              <a:buFontTx/>
              <a:buChar char="-"/>
            </a:pPr>
            <a:r>
              <a:rPr lang="es-ES" altLang="th-TH" sz="1800">
                <a:latin typeface="Calibri" panose="020F0502020204030204" pitchFamily="34" charset="0"/>
              </a:rPr>
              <a:t>Invite </a:t>
            </a:r>
            <a:r>
              <a:rPr lang="es-ES" altLang="th-TH" sz="1800" b="1">
                <a:latin typeface="Calibri" panose="020F0502020204030204" pitchFamily="34" charset="0"/>
              </a:rPr>
              <a:t>other partners</a:t>
            </a:r>
            <a:r>
              <a:rPr lang="es-ES" altLang="th-TH" sz="1800">
                <a:latin typeface="Calibri" panose="020F0502020204030204" pitchFamily="34" charset="0"/>
              </a:rPr>
              <a:t> from </a:t>
            </a:r>
            <a:r>
              <a:rPr lang="es-ES" altLang="th-TH" sz="1800" b="1">
                <a:latin typeface="Calibri" panose="020F0502020204030204" pitchFamily="34" charset="0"/>
              </a:rPr>
              <a:t>Asia </a:t>
            </a:r>
          </a:p>
          <a:p>
            <a:pPr eaLnBrk="1" hangingPunct="1">
              <a:spcAft>
                <a:spcPts val="600"/>
              </a:spcAft>
              <a:buFontTx/>
              <a:buChar char="-"/>
            </a:pPr>
            <a:r>
              <a:rPr lang="en-US" altLang="th-TH" sz="1800" b="1">
                <a:latin typeface="Calibri" panose="020F0502020204030204" pitchFamily="34" charset="0"/>
              </a:rPr>
              <a:t> </a:t>
            </a:r>
            <a:r>
              <a:rPr lang="en-US" altLang="th-TH" sz="1800">
                <a:latin typeface="Calibri" panose="020F0502020204030204" pitchFamily="34" charset="0"/>
              </a:rPr>
              <a:t>D</a:t>
            </a:r>
            <a:r>
              <a:rPr lang="es-ES" altLang="th-TH" sz="1800">
                <a:latin typeface="Calibri" panose="020F0502020204030204" pitchFamily="34" charset="0"/>
              </a:rPr>
              <a:t>evelop </a:t>
            </a:r>
            <a:r>
              <a:rPr lang="es-ES" altLang="th-TH" sz="1800" b="1">
                <a:latin typeface="Calibri" panose="020F0502020204030204" pitchFamily="34" charset="0"/>
              </a:rPr>
              <a:t>Land Use System</a:t>
            </a:r>
          </a:p>
          <a:p>
            <a:pPr eaLnBrk="1" hangingPunct="1">
              <a:spcAft>
                <a:spcPts val="600"/>
              </a:spcAft>
              <a:buFontTx/>
              <a:buChar char="-"/>
            </a:pPr>
            <a:endParaRPr lang="es-ES" altLang="th-TH" sz="1800" b="1">
              <a:latin typeface="Calibri" panose="020F0502020204030204" pitchFamily="34" charset="0"/>
            </a:endParaRPr>
          </a:p>
        </p:txBody>
      </p:sp>
      <p:sp>
        <p:nvSpPr>
          <p:cNvPr id="41990" name="Rectangle 4"/>
          <p:cNvSpPr>
            <a:spLocks noChangeArrowheads="1"/>
          </p:cNvSpPr>
          <p:nvPr/>
        </p:nvSpPr>
        <p:spPr bwMode="auto">
          <a:xfrm>
            <a:off x="395288" y="4772025"/>
            <a:ext cx="864076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FF0000"/>
                </a:solidFill>
                <a:latin typeface="Calibri" panose="020F0502020204030204" pitchFamily="34" charset="0"/>
              </a:rPr>
              <a:t>Output</a:t>
            </a:r>
          </a:p>
          <a:p>
            <a:pPr eaLnBrk="1" hangingPunct="1">
              <a:spcAft>
                <a:spcPts val="600"/>
              </a:spcAft>
              <a:buFontTx/>
              <a:buChar char="-"/>
            </a:pPr>
            <a:r>
              <a:rPr lang="es-ES" altLang="th-TH" sz="1800">
                <a:latin typeface="Calibri" panose="020F0502020204030204" pitchFamily="34" charset="0"/>
              </a:rPr>
              <a:t>List of </a:t>
            </a:r>
            <a:r>
              <a:rPr lang="es-ES" altLang="th-TH" sz="1800" b="1">
                <a:latin typeface="Calibri" panose="020F0502020204030204" pitchFamily="34" charset="0"/>
              </a:rPr>
              <a:t>participants</a:t>
            </a:r>
            <a:r>
              <a:rPr lang="es-ES" altLang="th-TH" sz="1800">
                <a:latin typeface="Calibri" panose="020F0502020204030204" pitchFamily="34" charset="0"/>
              </a:rPr>
              <a:t> from Training (</a:t>
            </a:r>
            <a:r>
              <a:rPr lang="es-ES" altLang="th-TH" sz="1800" b="1">
                <a:latin typeface="Calibri" panose="020F0502020204030204" pitchFamily="34" charset="0"/>
              </a:rPr>
              <a:t>70% men and 30%women</a:t>
            </a:r>
            <a:r>
              <a:rPr lang="es-ES" altLang="th-TH" sz="1800">
                <a:latin typeface="Calibri" panose="020F0502020204030204" pitchFamily="34" charset="0"/>
              </a:rPr>
              <a:t>)</a:t>
            </a:r>
          </a:p>
          <a:p>
            <a:pPr eaLnBrk="1" hangingPunct="1">
              <a:spcAft>
                <a:spcPts val="600"/>
              </a:spcAft>
              <a:buFontTx/>
              <a:buChar char="-"/>
            </a:pPr>
            <a:r>
              <a:rPr lang="es-ES" altLang="th-TH" sz="1800">
                <a:latin typeface="Calibri" panose="020F0502020204030204" pitchFamily="34" charset="0"/>
              </a:rPr>
              <a:t>Database and inventory of </a:t>
            </a:r>
            <a:r>
              <a:rPr lang="es-ES" altLang="th-TH" sz="1800" b="1">
                <a:latin typeface="Calibri" panose="020F0502020204030204" pitchFamily="34" charset="0"/>
              </a:rPr>
              <a:t>existing data and tools</a:t>
            </a:r>
          </a:p>
          <a:p>
            <a:pPr eaLnBrk="1" hangingPunct="1">
              <a:spcAft>
                <a:spcPts val="600"/>
              </a:spcAft>
              <a:buFontTx/>
              <a:buChar char="-"/>
            </a:pPr>
            <a:r>
              <a:rPr lang="es-ES" altLang="th-TH" sz="1800" b="1">
                <a:latin typeface="Calibri" panose="020F0502020204030204" pitchFamily="34" charset="0"/>
              </a:rPr>
              <a:t>Trained Technician and stakeholders</a:t>
            </a:r>
            <a:r>
              <a:rPr lang="es-ES" altLang="th-TH" sz="1800">
                <a:latin typeface="Calibri" panose="020F0502020204030204" pitchFamily="34" charset="0"/>
              </a:rPr>
              <a:t> (</a:t>
            </a:r>
            <a:r>
              <a:rPr lang="es-ES" altLang="th-TH" sz="1800" b="1">
                <a:latin typeface="Calibri" panose="020F0502020204030204" pitchFamily="34" charset="0"/>
              </a:rPr>
              <a:t>70% men and 30%women</a:t>
            </a:r>
            <a:r>
              <a:rPr lang="es-ES" altLang="th-TH" sz="1800">
                <a:latin typeface="Calibri" panose="020F0502020204030204" pitchFamily="34" charset="0"/>
              </a:rPr>
              <a:t>)</a:t>
            </a:r>
            <a:endParaRPr lang="es-ES" altLang="th-TH" sz="1800" b="1">
              <a:latin typeface="Calibri" panose="020F0502020204030204" pitchFamily="34" charset="0"/>
            </a:endParaRPr>
          </a:p>
          <a:p>
            <a:pPr eaLnBrk="1" hangingPunct="1">
              <a:spcAft>
                <a:spcPts val="600"/>
              </a:spcAft>
              <a:buFontTx/>
              <a:buChar char="-"/>
            </a:pPr>
            <a:endParaRPr lang="es-ES" altLang="th-TH" sz="18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3012" name="Shape 915"/>
          <p:cNvSpPr txBox="1">
            <a:spLocks/>
          </p:cNvSpPr>
          <p:nvPr/>
        </p:nvSpPr>
        <p:spPr bwMode="auto">
          <a:xfrm>
            <a:off x="179388" y="711200"/>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Working III – SLM Field </a:t>
            </a:r>
            <a:r>
              <a:rPr lang="es-ES" altLang="th-TH" b="1">
                <a:latin typeface="Calibri" panose="020F0502020204030204" pitchFamily="34" charset="0"/>
              </a:rPr>
              <a:t>and Secretariat function </a:t>
            </a:r>
            <a:r>
              <a:rPr lang="en-US" altLang="th-TH" b="1">
                <a:latin typeface="Calibri" panose="020F0502020204030204" pitchFamily="34" charset="0"/>
              </a:rPr>
              <a:t>Extension</a:t>
            </a:r>
          </a:p>
        </p:txBody>
      </p:sp>
      <p:sp>
        <p:nvSpPr>
          <p:cNvPr id="43013" name="Rectangle 1"/>
          <p:cNvSpPr>
            <a:spLocks noChangeArrowheads="1"/>
          </p:cNvSpPr>
          <p:nvPr/>
        </p:nvSpPr>
        <p:spPr bwMode="auto">
          <a:xfrm>
            <a:off x="179388" y="1301750"/>
            <a:ext cx="87137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00B050"/>
                </a:solidFill>
                <a:latin typeface="Calibri" panose="020F0502020204030204" pitchFamily="34" charset="0"/>
              </a:rPr>
              <a:t>Activities</a:t>
            </a:r>
            <a:endParaRPr lang="th-TH" altLang="th-TH" sz="1800">
              <a:latin typeface="Calibri" panose="020F0502020204030204" pitchFamily="34" charset="0"/>
            </a:endParaRPr>
          </a:p>
          <a:p>
            <a:pPr eaLnBrk="1" hangingPunct="1">
              <a:spcAft>
                <a:spcPts val="600"/>
              </a:spcAft>
            </a:pPr>
            <a:r>
              <a:rPr lang="es-ES" altLang="th-TH" sz="1800">
                <a:latin typeface="Calibri" panose="020F0502020204030204" pitchFamily="34" charset="0"/>
              </a:rPr>
              <a:t>-</a:t>
            </a:r>
            <a:r>
              <a:rPr lang="th-TH" altLang="th-TH" sz="1800">
                <a:latin typeface="Calibri" panose="020F0502020204030204" pitchFamily="34" charset="0"/>
              </a:rPr>
              <a:t> </a:t>
            </a:r>
            <a:r>
              <a:rPr lang="es-ES" altLang="th-TH" sz="1800">
                <a:latin typeface="Calibri" panose="020F0502020204030204" pitchFamily="34" charset="0"/>
              </a:rPr>
              <a:t>Organize </a:t>
            </a:r>
            <a:r>
              <a:rPr lang="es-ES" altLang="th-TH" sz="1800" b="1">
                <a:latin typeface="Calibri" panose="020F0502020204030204" pitchFamily="34" charset="0"/>
              </a:rPr>
              <a:t>Participatory stakeholders workshops</a:t>
            </a:r>
            <a:r>
              <a:rPr lang="es-ES" altLang="th-TH" sz="1800">
                <a:latin typeface="Calibri" panose="020F0502020204030204" pitchFamily="34" charset="0"/>
              </a:rPr>
              <a:t> in 4 regions (including demonstration and scaling up linkages at landscape level)</a:t>
            </a:r>
          </a:p>
          <a:p>
            <a:pPr eaLnBrk="1" hangingPunct="1">
              <a:spcAft>
                <a:spcPts val="600"/>
              </a:spcAft>
            </a:pPr>
            <a:r>
              <a:rPr lang="es-ES" altLang="th-TH" sz="1800">
                <a:latin typeface="Calibri" panose="020F0502020204030204" pitchFamily="34" charset="0"/>
              </a:rPr>
              <a:t>- </a:t>
            </a:r>
            <a:r>
              <a:rPr lang="es-ES" altLang="th-TH" sz="1800" b="1">
                <a:latin typeface="Calibri" panose="020F0502020204030204" pitchFamily="34" charset="0"/>
              </a:rPr>
              <a:t>Training modules </a:t>
            </a:r>
            <a:r>
              <a:rPr lang="es-ES" altLang="th-TH" sz="1800">
                <a:latin typeface="Calibri" panose="020F0502020204030204" pitchFamily="34" charset="0"/>
              </a:rPr>
              <a:t>in English and</a:t>
            </a:r>
            <a:r>
              <a:rPr lang="es-ES" altLang="th-TH" sz="1800" b="1">
                <a:latin typeface="Calibri" panose="020F0502020204030204" pitchFamily="34" charset="0"/>
              </a:rPr>
              <a:t> </a:t>
            </a:r>
            <a:r>
              <a:rPr lang="es-ES" altLang="th-TH" sz="1800">
                <a:latin typeface="Calibri" panose="020F0502020204030204" pitchFamily="34" charset="0"/>
              </a:rPr>
              <a:t>Thai</a:t>
            </a:r>
          </a:p>
          <a:p>
            <a:pPr eaLnBrk="1" hangingPunct="1">
              <a:spcAft>
                <a:spcPts val="600"/>
              </a:spcAft>
            </a:pPr>
            <a:r>
              <a:rPr lang="es-ES" altLang="th-TH" sz="1800">
                <a:latin typeface="Calibri" panose="020F0502020204030204" pitchFamily="34" charset="0"/>
              </a:rPr>
              <a:t>- </a:t>
            </a:r>
            <a:r>
              <a:rPr lang="es-ES" altLang="th-TH" sz="1800" b="1">
                <a:latin typeface="Calibri" panose="020F0502020204030204" pitchFamily="34" charset="0"/>
              </a:rPr>
              <a:t>Data collection</a:t>
            </a:r>
            <a:r>
              <a:rPr lang="es-ES" altLang="th-TH" sz="1800">
                <a:latin typeface="Calibri" panose="020F0502020204030204" pitchFamily="34" charset="0"/>
              </a:rPr>
              <a:t> from </a:t>
            </a:r>
            <a:r>
              <a:rPr lang="es-ES" altLang="th-TH" sz="1800" b="1">
                <a:latin typeface="Calibri" panose="020F0502020204030204" pitchFamily="34" charset="0"/>
              </a:rPr>
              <a:t>relevant departments and ministries </a:t>
            </a:r>
          </a:p>
          <a:p>
            <a:pPr eaLnBrk="1" hangingPunct="1">
              <a:spcAft>
                <a:spcPts val="600"/>
              </a:spcAft>
            </a:pPr>
            <a:r>
              <a:rPr lang="es-ES" altLang="th-TH" sz="1800">
                <a:latin typeface="Calibri" panose="020F0502020204030204" pitchFamily="34" charset="0"/>
              </a:rPr>
              <a:t>- Translated documents (</a:t>
            </a:r>
            <a:r>
              <a:rPr lang="es-ES" altLang="th-TH" sz="1800" b="1">
                <a:latin typeface="Calibri" panose="020F0502020204030204" pitchFamily="34" charset="0"/>
              </a:rPr>
              <a:t>QA&amp;QT into Thai and English</a:t>
            </a:r>
            <a:r>
              <a:rPr lang="es-ES" altLang="th-TH" sz="1800">
                <a:latin typeface="Calibri" panose="020F0502020204030204" pitchFamily="34" charset="0"/>
              </a:rPr>
              <a:t>)</a:t>
            </a:r>
          </a:p>
          <a:p>
            <a:pPr eaLnBrk="1" hangingPunct="1">
              <a:spcAft>
                <a:spcPts val="600"/>
              </a:spcAft>
            </a:pPr>
            <a:r>
              <a:rPr lang="es-ES" altLang="th-TH" sz="1800">
                <a:latin typeface="Calibri" panose="020F0502020204030204" pitchFamily="34" charset="0"/>
              </a:rPr>
              <a:t>- Organize </a:t>
            </a:r>
            <a:r>
              <a:rPr lang="es-ES" altLang="th-TH" sz="1800" b="1">
                <a:latin typeface="Calibri" panose="020F0502020204030204" pitchFamily="34" charset="0"/>
              </a:rPr>
              <a:t>training</a:t>
            </a:r>
            <a:r>
              <a:rPr lang="es-ES" altLang="th-TH" sz="1800">
                <a:latin typeface="Calibri" panose="020F0502020204030204" pitchFamily="34" charset="0"/>
              </a:rPr>
              <a:t> of trainers on </a:t>
            </a:r>
            <a:r>
              <a:rPr lang="es-ES" altLang="th-TH" sz="1800" b="1">
                <a:latin typeface="Calibri" panose="020F0502020204030204" pitchFamily="34" charset="0"/>
              </a:rPr>
              <a:t>QA&amp;QT by WOCAT</a:t>
            </a:r>
          </a:p>
        </p:txBody>
      </p:sp>
      <p:sp>
        <p:nvSpPr>
          <p:cNvPr id="43014" name="Rectangle 4"/>
          <p:cNvSpPr>
            <a:spLocks noChangeArrowheads="1"/>
          </p:cNvSpPr>
          <p:nvPr/>
        </p:nvSpPr>
        <p:spPr bwMode="auto">
          <a:xfrm>
            <a:off x="179388" y="3938588"/>
            <a:ext cx="87137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FF0000"/>
                </a:solidFill>
                <a:latin typeface="Calibri" panose="020F0502020204030204" pitchFamily="34" charset="0"/>
              </a:rPr>
              <a:t>Output</a:t>
            </a:r>
            <a:endParaRPr lang="th-TH" altLang="th-TH" sz="1800">
              <a:latin typeface="Calibri" panose="020F0502020204030204" pitchFamily="34" charset="0"/>
            </a:endParaRPr>
          </a:p>
          <a:p>
            <a:pPr eaLnBrk="1" hangingPunct="1">
              <a:spcAft>
                <a:spcPts val="600"/>
              </a:spcAft>
            </a:pPr>
            <a:r>
              <a:rPr lang="th-TH" altLang="th-TH" sz="1800" b="1">
                <a:latin typeface="Calibri" panose="020F0502020204030204" pitchFamily="34" charset="0"/>
              </a:rPr>
              <a:t>- </a:t>
            </a:r>
            <a:r>
              <a:rPr lang="es-ES" altLang="th-TH" sz="1800" b="1">
                <a:latin typeface="Calibri" panose="020F0502020204030204" pitchFamily="34" charset="0"/>
              </a:rPr>
              <a:t>Database</a:t>
            </a:r>
            <a:r>
              <a:rPr lang="es-ES" altLang="th-TH" sz="1800">
                <a:latin typeface="Calibri" panose="020F0502020204030204" pitchFamily="34" charset="0"/>
              </a:rPr>
              <a:t> of demonstration sites</a:t>
            </a:r>
            <a:endParaRPr lang="th-TH" altLang="th-TH" sz="1800">
              <a:latin typeface="Calibri" panose="020F0502020204030204" pitchFamily="34" charset="0"/>
            </a:endParaRPr>
          </a:p>
          <a:p>
            <a:pPr eaLnBrk="1" hangingPunct="1">
              <a:spcAft>
                <a:spcPts val="600"/>
              </a:spcAft>
            </a:pPr>
            <a:r>
              <a:rPr lang="es-ES" altLang="th-TH" sz="1800">
                <a:latin typeface="Calibri" panose="020F0502020204030204" pitchFamily="34" charset="0"/>
              </a:rPr>
              <a:t>- Database &amp; inventory of </a:t>
            </a:r>
            <a:r>
              <a:rPr lang="es-ES" altLang="th-TH" sz="1800" b="1">
                <a:latin typeface="Calibri" panose="020F0502020204030204" pitchFamily="34" charset="0"/>
              </a:rPr>
              <a:t>existing data and tools</a:t>
            </a:r>
            <a:endParaRPr lang="th-TH" altLang="th-TH" sz="1800">
              <a:latin typeface="Calibri" panose="020F0502020204030204" pitchFamily="34" charset="0"/>
            </a:endParaRPr>
          </a:p>
          <a:p>
            <a:pPr eaLnBrk="1" hangingPunct="1">
              <a:spcAft>
                <a:spcPts val="600"/>
              </a:spcAft>
            </a:pPr>
            <a:r>
              <a:rPr lang="es-ES" altLang="th-TH" sz="1800">
                <a:latin typeface="Calibri" panose="020F0502020204030204" pitchFamily="34" charset="0"/>
              </a:rPr>
              <a:t>- List of </a:t>
            </a:r>
            <a:r>
              <a:rPr lang="es-ES" altLang="th-TH" sz="1800" b="1">
                <a:latin typeface="Calibri" panose="020F0502020204030204" pitchFamily="34" charset="0"/>
              </a:rPr>
              <a:t>participants</a:t>
            </a:r>
            <a:r>
              <a:rPr lang="es-ES" altLang="th-TH" sz="1800">
                <a:latin typeface="Calibri" panose="020F0502020204030204" pitchFamily="34" charset="0"/>
              </a:rPr>
              <a:t> from Training (60/30 men/women); Invite </a:t>
            </a:r>
            <a:r>
              <a:rPr lang="es-ES" altLang="th-TH" sz="1800" b="1">
                <a:latin typeface="Calibri" panose="020F0502020204030204" pitchFamily="34" charset="0"/>
              </a:rPr>
              <a:t>other partners</a:t>
            </a:r>
            <a:r>
              <a:rPr lang="es-ES" altLang="th-TH" sz="1800">
                <a:latin typeface="Calibri" panose="020F0502020204030204" pitchFamily="34" charset="0"/>
              </a:rPr>
              <a:t> from Asia</a:t>
            </a:r>
          </a:p>
          <a:p>
            <a:pPr eaLnBrk="1" hangingPunct="1">
              <a:spcAft>
                <a:spcPts val="600"/>
              </a:spcAft>
            </a:pPr>
            <a:r>
              <a:rPr lang="es-ES" altLang="th-TH" sz="1800">
                <a:latin typeface="Calibri" panose="020F0502020204030204" pitchFamily="34" charset="0"/>
              </a:rPr>
              <a:t>- </a:t>
            </a:r>
            <a:r>
              <a:rPr lang="es-ES" altLang="th-TH" sz="1800" b="1">
                <a:latin typeface="Calibri" panose="020F0502020204030204" pitchFamily="34" charset="0"/>
              </a:rPr>
              <a:t>APP</a:t>
            </a:r>
            <a:r>
              <a:rPr lang="es-ES" altLang="th-TH" sz="1800">
                <a:latin typeface="Calibri" panose="020F0502020204030204" pitchFamily="34" charset="0"/>
              </a:rPr>
              <a:t> of QA&amp; QT</a:t>
            </a:r>
          </a:p>
          <a:p>
            <a:pPr eaLnBrk="1" hangingPunct="1">
              <a:spcAft>
                <a:spcPts val="600"/>
              </a:spcAft>
            </a:pPr>
            <a:r>
              <a:rPr lang="es-ES" altLang="th-TH" sz="1800">
                <a:latin typeface="Calibri" panose="020F0502020204030204" pitchFamily="34" charset="0"/>
              </a:rPr>
              <a:t>- Document at least </a:t>
            </a:r>
            <a:r>
              <a:rPr lang="es-ES" altLang="th-TH" sz="1800" b="1">
                <a:latin typeface="Calibri" panose="020F0502020204030204" pitchFamily="34" charset="0"/>
              </a:rPr>
              <a:t>10 SLM good practices</a:t>
            </a:r>
            <a:r>
              <a:rPr lang="es-ES" altLang="th-TH" sz="1800">
                <a:latin typeface="Calibri" panose="020F0502020204030204" pitchFamily="34" charset="0"/>
              </a:rPr>
              <a:t> per region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44036" name="Shape 914"/>
          <p:cNvSpPr txBox="1">
            <a:spLocks/>
          </p:cNvSpPr>
          <p:nvPr/>
        </p:nvSpPr>
        <p:spPr bwMode="auto">
          <a:xfrm>
            <a:off x="179388" y="711200"/>
            <a:ext cx="820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Working IV – Policies, mainstreaming and Scaling-UP</a:t>
            </a:r>
          </a:p>
        </p:txBody>
      </p:sp>
      <p:sp>
        <p:nvSpPr>
          <p:cNvPr id="44037" name="Rectangle 1"/>
          <p:cNvSpPr>
            <a:spLocks noChangeArrowheads="1"/>
          </p:cNvSpPr>
          <p:nvPr/>
        </p:nvSpPr>
        <p:spPr bwMode="auto">
          <a:xfrm>
            <a:off x="173038" y="1414463"/>
            <a:ext cx="87915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00B050"/>
                </a:solidFill>
                <a:latin typeface="Calibri" panose="020F0502020204030204" pitchFamily="34" charset="0"/>
              </a:rPr>
              <a:t>Activities</a:t>
            </a:r>
          </a:p>
          <a:p>
            <a:pPr eaLnBrk="1" hangingPunct="1">
              <a:spcAft>
                <a:spcPts val="600"/>
              </a:spcAft>
            </a:pPr>
            <a:r>
              <a:rPr lang="es-ES" altLang="th-TH" sz="1800">
                <a:latin typeface="Calibri" panose="020F0502020204030204" pitchFamily="34" charset="0"/>
              </a:rPr>
              <a:t>- Establish </a:t>
            </a:r>
            <a:r>
              <a:rPr lang="es-ES" altLang="th-TH" sz="1800" b="1">
                <a:latin typeface="Calibri" panose="020F0502020204030204" pitchFamily="34" charset="0"/>
              </a:rPr>
              <a:t>inter-sectoral partnership mechanisms</a:t>
            </a:r>
            <a:r>
              <a:rPr lang="es-ES" altLang="th-TH" sz="1800">
                <a:latin typeface="Calibri" panose="020F0502020204030204" pitchFamily="34" charset="0"/>
              </a:rPr>
              <a:t> on SLM</a:t>
            </a:r>
            <a:endParaRPr lang="es-ES" altLang="th-TH" sz="1800" b="1">
              <a:latin typeface="Calibri" panose="020F0502020204030204" pitchFamily="34" charset="0"/>
            </a:endParaRPr>
          </a:p>
          <a:p>
            <a:pPr eaLnBrk="1" hangingPunct="1">
              <a:spcAft>
                <a:spcPts val="600"/>
              </a:spcAft>
              <a:buFontTx/>
              <a:buChar char="-"/>
            </a:pPr>
            <a:r>
              <a:rPr lang="es-ES" altLang="th-TH" sz="1800">
                <a:latin typeface="Calibri" panose="020F0502020204030204" pitchFamily="34" charset="0"/>
              </a:rPr>
              <a:t>Organize </a:t>
            </a:r>
            <a:r>
              <a:rPr lang="es-ES" altLang="th-TH" sz="1800" b="1">
                <a:latin typeface="Calibri" panose="020F0502020204030204" pitchFamily="34" charset="0"/>
              </a:rPr>
              <a:t>local participatory SLM strategic planning, indicators, ecosystem services, incentives, financing, LDN, LUP, scaling out</a:t>
            </a:r>
            <a:r>
              <a:rPr lang="es-ES" altLang="th-TH" sz="1800">
                <a:latin typeface="Calibri" panose="020F0502020204030204" pitchFamily="34" charset="0"/>
              </a:rPr>
              <a:t>, etc.  at </a:t>
            </a:r>
            <a:r>
              <a:rPr lang="es-ES" altLang="th-TH" sz="1800" b="1">
                <a:latin typeface="Calibri" panose="020F0502020204030204" pitchFamily="34" charset="0"/>
              </a:rPr>
              <a:t>landscape level workshops and trainings</a:t>
            </a:r>
            <a:endParaRPr lang="es-ES" altLang="th-TH" sz="1800">
              <a:latin typeface="Calibri" panose="020F0502020204030204" pitchFamily="34" charset="0"/>
            </a:endParaRPr>
          </a:p>
          <a:p>
            <a:pPr eaLnBrk="1" hangingPunct="1">
              <a:spcAft>
                <a:spcPts val="600"/>
              </a:spcAft>
              <a:buFontTx/>
              <a:buChar char="-"/>
            </a:pPr>
            <a:r>
              <a:rPr lang="es-ES" altLang="th-TH" sz="1800">
                <a:latin typeface="Calibri" panose="020F0502020204030204" pitchFamily="34" charset="0"/>
              </a:rPr>
              <a:t>Organize </a:t>
            </a:r>
            <a:r>
              <a:rPr lang="es-ES" altLang="th-TH" sz="1800" b="1">
                <a:latin typeface="Calibri" panose="020F0502020204030204" pitchFamily="34" charset="0"/>
              </a:rPr>
              <a:t>national workshop on scaling up SLM</a:t>
            </a:r>
          </a:p>
        </p:txBody>
      </p:sp>
      <p:sp>
        <p:nvSpPr>
          <p:cNvPr id="44038" name="Rectangle 3"/>
          <p:cNvSpPr>
            <a:spLocks noChangeArrowheads="1"/>
          </p:cNvSpPr>
          <p:nvPr/>
        </p:nvSpPr>
        <p:spPr bwMode="auto">
          <a:xfrm>
            <a:off x="187325" y="3732213"/>
            <a:ext cx="8642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ES" altLang="th-TH" sz="1800" b="1">
                <a:solidFill>
                  <a:srgbClr val="FF0000"/>
                </a:solidFill>
                <a:latin typeface="Calibri" panose="020F0502020204030204" pitchFamily="34" charset="0"/>
              </a:rPr>
              <a:t>Output</a:t>
            </a:r>
            <a:endParaRPr lang="es-ES" altLang="th-TH" sz="1800">
              <a:latin typeface="Calibri" panose="020F0502020204030204" pitchFamily="34" charset="0"/>
            </a:endParaRPr>
          </a:p>
          <a:p>
            <a:pPr eaLnBrk="1" hangingPunct="1">
              <a:spcAft>
                <a:spcPts val="600"/>
              </a:spcAft>
              <a:buFontTx/>
              <a:buChar char="-"/>
            </a:pPr>
            <a:r>
              <a:rPr lang="es-ES" altLang="th-TH" sz="1800" b="1">
                <a:latin typeface="Calibri" panose="020F0502020204030204" pitchFamily="34" charset="0"/>
              </a:rPr>
              <a:t>Strategy Pape</a:t>
            </a:r>
            <a:r>
              <a:rPr lang="es-ES" altLang="th-TH" sz="1800">
                <a:latin typeface="Calibri" panose="020F0502020204030204" pitchFamily="34" charset="0"/>
              </a:rPr>
              <a:t>r on Enabling SLM mainstreaming at </a:t>
            </a:r>
            <a:r>
              <a:rPr lang="es-ES" altLang="th-TH" sz="1800" b="1">
                <a:latin typeface="Calibri" panose="020F0502020204030204" pitchFamily="34" charset="0"/>
              </a:rPr>
              <a:t>national and regional levels, SWOT, SLM adoption</a:t>
            </a:r>
          </a:p>
          <a:p>
            <a:pPr eaLnBrk="1" hangingPunct="1">
              <a:spcAft>
                <a:spcPts val="600"/>
              </a:spcAft>
              <a:buFontTx/>
              <a:buChar char="-"/>
            </a:pPr>
            <a:r>
              <a:rPr lang="es-ES" altLang="th-TH" sz="1800">
                <a:latin typeface="Calibri" panose="020F0502020204030204" pitchFamily="34" charset="0"/>
              </a:rPr>
              <a:t>Input to </a:t>
            </a:r>
            <a:r>
              <a:rPr lang="es-ES" altLang="th-TH" sz="1800" b="1">
                <a:latin typeface="Calibri" panose="020F0502020204030204" pitchFamily="34" charset="0"/>
              </a:rPr>
              <a:t>CCD Strategy</a:t>
            </a:r>
          </a:p>
          <a:p>
            <a:pPr eaLnBrk="1" hangingPunct="1">
              <a:spcAft>
                <a:spcPts val="600"/>
              </a:spcAft>
              <a:buFontTx/>
              <a:buChar char="-"/>
            </a:pPr>
            <a:r>
              <a:rPr lang="es-ES" altLang="th-TH" sz="1800" b="1">
                <a:latin typeface="Calibri" panose="020F0502020204030204" pitchFamily="34" charset="0"/>
              </a:rPr>
              <a:t>Consultant’s report</a:t>
            </a:r>
            <a:r>
              <a:rPr lang="es-ES" altLang="th-TH" sz="1800">
                <a:latin typeface="Calibri" panose="020F0502020204030204" pitchFamily="34" charset="0"/>
              </a:rPr>
              <a:t> and </a:t>
            </a:r>
            <a:r>
              <a:rPr lang="es-ES" altLang="th-TH" sz="1800" b="1">
                <a:latin typeface="Calibri" panose="020F0502020204030204" pitchFamily="34" charset="0"/>
              </a:rPr>
              <a:t>Review of existing policies and institutions</a:t>
            </a:r>
          </a:p>
          <a:p>
            <a:pPr eaLnBrk="1" hangingPunct="1">
              <a:spcAft>
                <a:spcPts val="600"/>
              </a:spcAft>
              <a:buFontTx/>
              <a:buChar char="-"/>
            </a:pPr>
            <a:r>
              <a:rPr lang="es-ES" altLang="th-TH" sz="1800">
                <a:latin typeface="Calibri" panose="020F0502020204030204" pitchFamily="34" charset="0"/>
              </a:rPr>
              <a:t> Consultant report on </a:t>
            </a:r>
            <a:r>
              <a:rPr lang="es-ES" altLang="th-TH" sz="1800" b="1">
                <a:latin typeface="Calibri" panose="020F0502020204030204" pitchFamily="34" charset="0"/>
              </a:rPr>
              <a:t>how to integrate SLM within existing policies and institutions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61"/>
          <p:cNvSpPr>
            <a:spLocks/>
          </p:cNvSpPr>
          <p:nvPr/>
        </p:nvSpPr>
        <p:spPr>
          <a:xfrm>
            <a:off x="3563938" y="260350"/>
            <a:ext cx="6383337" cy="4321175"/>
          </a:xfrm>
          <a:custGeom>
            <a:avLst/>
            <a:gdLst/>
            <a:ahLst/>
            <a:cxnLst/>
            <a:rect l="0" t="0" r="0" b="0"/>
            <a:pathLst>
              <a:path w="4000110" h="1869756" extrusionOk="0">
                <a:moveTo>
                  <a:pt x="1890652" y="0"/>
                </a:moveTo>
                <a:cubicBezTo>
                  <a:pt x="2217929" y="0"/>
                  <a:pt x="2506477" y="188157"/>
                  <a:pt x="2676865" y="474341"/>
                </a:cubicBezTo>
                <a:lnTo>
                  <a:pt x="2694436" y="507161"/>
                </a:lnTo>
                <a:lnTo>
                  <a:pt x="2744447" y="502199"/>
                </a:lnTo>
                <a:cubicBezTo>
                  <a:pt x="2979073" y="502199"/>
                  <a:pt x="3185933" y="619185"/>
                  <a:pt x="3308084" y="797118"/>
                </a:cubicBezTo>
                <a:lnTo>
                  <a:pt x="3327030" y="831469"/>
                </a:lnTo>
                <a:lnTo>
                  <a:pt x="3424169" y="821831"/>
                </a:lnTo>
                <a:cubicBezTo>
                  <a:pt x="3742252" y="821831"/>
                  <a:pt x="4000110" y="1075591"/>
                  <a:pt x="4000110" y="1388618"/>
                </a:cubicBezTo>
                <a:cubicBezTo>
                  <a:pt x="4000110" y="1545132"/>
                  <a:pt x="3935646" y="1686828"/>
                  <a:pt x="3831421" y="1789397"/>
                </a:cubicBezTo>
                <a:lnTo>
                  <a:pt x="3792643" y="1820882"/>
                </a:lnTo>
                <a:lnTo>
                  <a:pt x="3794605" y="1840036"/>
                </a:lnTo>
                <a:lnTo>
                  <a:pt x="3791561" y="1869756"/>
                </a:lnTo>
                <a:lnTo>
                  <a:pt x="134460" y="1869756"/>
                </a:lnTo>
                <a:lnTo>
                  <a:pt x="110337" y="1830681"/>
                </a:lnTo>
                <a:cubicBezTo>
                  <a:pt x="39970" y="1703206"/>
                  <a:pt x="0" y="1557123"/>
                  <a:pt x="0" y="1401852"/>
                </a:cubicBezTo>
                <a:cubicBezTo>
                  <a:pt x="0" y="904987"/>
                  <a:pt x="409294" y="502199"/>
                  <a:pt x="914184" y="502199"/>
                </a:cubicBezTo>
                <a:cubicBezTo>
                  <a:pt x="945740" y="502199"/>
                  <a:pt x="976922" y="503772"/>
                  <a:pt x="1007654" y="506844"/>
                </a:cubicBezTo>
                <a:lnTo>
                  <a:pt x="1081130" y="517880"/>
                </a:lnTo>
                <a:lnTo>
                  <a:pt x="1104440" y="474341"/>
                </a:lnTo>
                <a:cubicBezTo>
                  <a:pt x="1274827" y="188157"/>
                  <a:pt x="1563375" y="0"/>
                  <a:pt x="1890652" y="0"/>
                </a:cubicBezTo>
                <a:close/>
              </a:path>
            </a:pathLst>
          </a:custGeom>
          <a:solidFill>
            <a:srgbClr val="B6DDE7"/>
          </a:solidFill>
          <a:ln>
            <a:noFill/>
          </a:ln>
          <a:effectLst>
            <a:outerShdw blurRad="40000" dist="23000" dir="5400000" rotWithShape="0">
              <a:srgbClr val="000000">
                <a:alpha val="34901"/>
              </a:srgbClr>
            </a:outerShdw>
          </a:effectLst>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Institutional arrangements</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Rectangle 4"/>
          <p:cNvSpPr/>
          <p:nvPr/>
        </p:nvSpPr>
        <p:spPr>
          <a:xfrm>
            <a:off x="250825" y="801688"/>
            <a:ext cx="8642350" cy="522287"/>
          </a:xfrm>
          <a:prstGeom prst="rect">
            <a:avLst/>
          </a:prstGeom>
        </p:spPr>
        <p:txBody>
          <a:bodyPr>
            <a:spAutoFit/>
          </a:bodyPr>
          <a:lstStyle/>
          <a:p>
            <a:pPr eaLnBrk="1" hangingPunct="1">
              <a:defRPr/>
            </a:pPr>
            <a:r>
              <a:rPr lang="en-U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National Steering Committee establishment</a:t>
            </a:r>
            <a:endPar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13" name="Rectangle 6"/>
          <p:cNvSpPr>
            <a:spLocks noChangeArrowheads="1"/>
          </p:cNvSpPr>
          <p:nvPr/>
        </p:nvSpPr>
        <p:spPr bwMode="auto">
          <a:xfrm>
            <a:off x="250825" y="1314450"/>
            <a:ext cx="615791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Land Development Department </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The Government Public Relation Department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Bureau of the Budget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Office of the National Economic and Social Development Board</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Treaties and Legal Affairs</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International Organizations</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Rice Department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Royal Irrigation Department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Fisheries </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Livestock</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Royal Rainmaking and Agricultural Aviation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Agriculture</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Agriculture Extension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Agricultural Land Reform Office </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Office of Agriculture Economics </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Foreign Agricultural Relation – Office of the Permanent Secretary </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Water Resources</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Royal Forest Department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Natural Park, Wildlife. And Plant Conservation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Office of Natural Resources and Environmental Policy and Planning</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Office of International Cooperation on Natural Resources, and Environment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Thai Meteorological Department</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Disaster Prevention and Mitigation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Department of Local Administration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National Science and Technology Development Agency</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Office of the Higher Education Commission</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National Farmers Council</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The Thai Chamber of Commerce</a:t>
            </a:r>
          </a:p>
          <a:p>
            <a:pPr eaLnBrk="1" hangingPunct="1"/>
            <a:r>
              <a:rPr lang="en-US" altLang="th-TH" sz="1100">
                <a:latin typeface="Calibri" panose="020F0502020204030204" pitchFamily="34" charset="0"/>
                <a:ea typeface="Calibri" panose="020F0502020204030204" pitchFamily="34" charset="0"/>
                <a:cs typeface="Times New Roman" panose="02020603050405020304" pitchFamily="18" charset="0"/>
              </a:rPr>
              <a:t>Agricultural Technology and Sustainable Agriculture Policy Division – Office of the Permanent Secretary</a:t>
            </a:r>
          </a:p>
        </p:txBody>
      </p:sp>
      <p:sp>
        <p:nvSpPr>
          <p:cNvPr id="3" name="2 Título"/>
          <p:cNvSpPr>
            <a:spLocks noGrp="1"/>
          </p:cNvSpPr>
          <p:nvPr>
            <p:ph type="title"/>
          </p:nvPr>
        </p:nvSpPr>
        <p:spPr>
          <a:xfrm>
            <a:off x="4316413" y="1725613"/>
            <a:ext cx="4687887" cy="2832100"/>
          </a:xfrm>
        </p:spPr>
        <p:txBody>
          <a:bodyPr/>
          <a:lstStyle/>
          <a:p>
            <a:pPr lvl="1">
              <a:defRPr/>
            </a:pPr>
            <a:r>
              <a:rPr lang="en-US" sz="1800" dirty="0" smtClean="0">
                <a:solidFill>
                  <a:schemeClr val="tx1"/>
                </a:solidFill>
                <a:effectLst>
                  <a:outerShdw blurRad="38100" dist="38100" dir="2700000" algn="tl">
                    <a:srgbClr val="000000">
                      <a:alpha val="43137"/>
                    </a:srgbClr>
                  </a:outerShdw>
                </a:effectLst>
                <a:latin typeface="Calibri" panose="020F0502020204030204" pitchFamily="34" charset="0"/>
              </a:rPr>
              <a:t>Ministry </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of Agriculture and </a:t>
            </a:r>
            <a:r>
              <a:rPr lang="en-US" sz="1800" dirty="0" smtClean="0">
                <a:solidFill>
                  <a:schemeClr val="tx1"/>
                </a:solidFill>
                <a:effectLst>
                  <a:outerShdw blurRad="38100" dist="38100" dir="2700000" algn="tl">
                    <a:srgbClr val="000000">
                      <a:alpha val="43137"/>
                    </a:srgbClr>
                  </a:outerShdw>
                </a:effectLst>
                <a:latin typeface="Calibri" panose="020F0502020204030204" pitchFamily="34" charset="0"/>
              </a:rPr>
              <a:t>Cooperatives</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Prime Minister’s </a:t>
            </a:r>
            <a:r>
              <a:rPr lang="en-US" sz="1800" dirty="0" smtClean="0">
                <a:solidFill>
                  <a:schemeClr val="tx1"/>
                </a:solidFill>
                <a:effectLst>
                  <a:outerShdw blurRad="38100" dist="38100" dir="2700000" algn="tl">
                    <a:srgbClr val="000000">
                      <a:alpha val="43137"/>
                    </a:srgbClr>
                  </a:outerShdw>
                </a:effectLst>
                <a:latin typeface="Calibri" panose="020F0502020204030204" pitchFamily="34" charset="0"/>
              </a:rPr>
              <a:t>Office</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Foreign </a:t>
            </a:r>
            <a:r>
              <a:rPr lang="en-US" sz="1800" dirty="0" smtClean="0">
                <a:solidFill>
                  <a:schemeClr val="tx1"/>
                </a:solidFill>
                <a:effectLst>
                  <a:outerShdw blurRad="38100" dist="38100" dir="2700000" algn="tl">
                    <a:srgbClr val="000000">
                      <a:alpha val="43137"/>
                    </a:srgbClr>
                  </a:outerShdw>
                </a:effectLst>
                <a:latin typeface="Calibri" panose="020F0502020204030204" pitchFamily="34" charset="0"/>
              </a:rPr>
              <a:t>Affaires</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Natural Resources and Environment</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Interior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Digital Economy and Society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Science and Technology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Ministry of Education </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CSO</a:t>
            </a:r>
            <a:br>
              <a:rPr lang="en-US" sz="1800" dirty="0">
                <a:solidFill>
                  <a:schemeClr val="tx1"/>
                </a:solidFill>
                <a:effectLst>
                  <a:outerShdw blurRad="38100" dist="38100" dir="2700000" algn="tl">
                    <a:srgbClr val="000000">
                      <a:alpha val="43137"/>
                    </a:srgbClr>
                  </a:outerShdw>
                </a:effectLst>
                <a:latin typeface="Calibri" panose="020F0502020204030204" pitchFamily="34" charset="0"/>
              </a:rPr>
            </a:br>
            <a:r>
              <a:rPr lang="en-US" sz="1800" dirty="0">
                <a:solidFill>
                  <a:schemeClr val="tx1"/>
                </a:solidFill>
                <a:effectLst>
                  <a:outerShdw blurRad="38100" dist="38100" dir="2700000" algn="tl">
                    <a:srgbClr val="000000">
                      <a:alpha val="43137"/>
                    </a:srgbClr>
                  </a:outerShdw>
                </a:effectLst>
                <a:latin typeface="Calibri" panose="020F0502020204030204" pitchFamily="34" charset="0"/>
              </a:rPr>
              <a:t>Private Sector</a:t>
            </a:r>
            <a:r>
              <a:rPr lang="en-US" sz="1800" dirty="0">
                <a:solidFill>
                  <a:schemeClr val="tx1"/>
                </a:solidFill>
                <a:latin typeface="Calibri" panose="020F0502020204030204" pitchFamily="34" charset="0"/>
              </a:rPr>
              <a:t> </a:t>
            </a:r>
            <a:r>
              <a:rPr lang="th-TH" sz="2400" dirty="0">
                <a:solidFill>
                  <a:schemeClr val="tx1"/>
                </a:solidFill>
                <a:latin typeface="Calibri" panose="020F0502020204030204" pitchFamily="34" charset="0"/>
              </a:rPr>
              <a:t/>
            </a:r>
            <a:br>
              <a:rPr lang="th-TH" sz="2400" dirty="0">
                <a:solidFill>
                  <a:schemeClr val="tx1"/>
                </a:solidFill>
                <a:latin typeface="Calibri" panose="020F0502020204030204" pitchFamily="34" charset="0"/>
              </a:rPr>
            </a:br>
            <a:endParaRPr lang="es-EC" sz="2400"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DS-SLM Roadmap</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sp>
        <p:nvSpPr>
          <p:cNvPr id="5" name="Shape 416"/>
          <p:cNvSpPr txBox="1">
            <a:spLocks/>
          </p:cNvSpPr>
          <p:nvPr/>
        </p:nvSpPr>
        <p:spPr>
          <a:xfrm>
            <a:off x="500063" y="865188"/>
            <a:ext cx="2873375" cy="1366837"/>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3) Publication Report</a:t>
            </a:r>
            <a:endParaRPr lang="en-US"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Publications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sym typeface="Calibri"/>
              </a:rPr>
              <a:t>- Communications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sym typeface="Calibri"/>
              </a:rPr>
              <a:t>- Reports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endParaRPr sz="1200" dirty="0">
              <a:solidFill>
                <a:srgbClr val="A5A5A5"/>
              </a:solidFill>
              <a:latin typeface="Calibri"/>
              <a:ea typeface="Calibri"/>
              <a:cs typeface="Calibri"/>
              <a:sym typeface="Calibri"/>
            </a:endParaRPr>
          </a:p>
        </p:txBody>
      </p:sp>
      <p:sp>
        <p:nvSpPr>
          <p:cNvPr id="6" name="Shape 417"/>
          <p:cNvSpPr txBox="1">
            <a:spLocks/>
          </p:cNvSpPr>
          <p:nvPr/>
        </p:nvSpPr>
        <p:spPr>
          <a:xfrm>
            <a:off x="76200" y="3924300"/>
            <a:ext cx="2160588" cy="1690688"/>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1) Training Workshop</a:t>
            </a:r>
            <a:endParaRPr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Training for trainer</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Knowledge sharing</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sym typeface="Calibri"/>
              </a:rPr>
              <a:t>- QA/QT</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endParaRPr sz="1200" dirty="0">
              <a:solidFill>
                <a:srgbClr val="A5A5A5"/>
              </a:solidFill>
              <a:latin typeface="Calibri"/>
              <a:ea typeface="Calibri"/>
              <a:cs typeface="Calibri"/>
              <a:sym typeface="Calibri"/>
            </a:endParaRPr>
          </a:p>
        </p:txBody>
      </p:sp>
      <p:pic>
        <p:nvPicPr>
          <p:cNvPr id="45061" name="Shape 42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3765550"/>
            <a:ext cx="10747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4502150"/>
            <a:ext cx="1300163"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Shape 43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4521200"/>
            <a:ext cx="13858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Shape 43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213" y="3749675"/>
            <a:ext cx="108426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Shape 438"/>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350" y="2398713"/>
            <a:ext cx="11033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Shape 44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563" y="1917700"/>
            <a:ext cx="12525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Shape 44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5925" y="1917700"/>
            <a:ext cx="1301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Shape 447"/>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4900" y="2398713"/>
            <a:ext cx="113188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422"/>
          <p:cNvSpPr txBox="1">
            <a:spLocks/>
          </p:cNvSpPr>
          <p:nvPr/>
        </p:nvSpPr>
        <p:spPr>
          <a:xfrm>
            <a:off x="6543675" y="2835275"/>
            <a:ext cx="2963863" cy="1085850"/>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6) Scaling out</a:t>
            </a:r>
            <a:endParaRPr lang="en-US"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Policy brief</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a:t>
            </a:r>
            <a:r>
              <a:rPr lang="en-US" sz="1800" b="1" dirty="0" err="1">
                <a:solidFill>
                  <a:schemeClr val="tx1">
                    <a:lumMod val="95000"/>
                    <a:lumOff val="5000"/>
                  </a:schemeClr>
                </a:solidFill>
                <a:latin typeface="Calibri" panose="020F0502020204030204" pitchFamily="34" charset="0"/>
                <a:ea typeface="Calibri"/>
                <a:cs typeface="Calibri"/>
                <a:sym typeface="Calibri"/>
              </a:rPr>
              <a:t>Stratergy</a:t>
            </a:r>
            <a:r>
              <a:rPr lang="en-US" sz="1800" b="1" dirty="0">
                <a:solidFill>
                  <a:schemeClr val="tx1">
                    <a:lumMod val="95000"/>
                    <a:lumOff val="5000"/>
                  </a:schemeClr>
                </a:solidFill>
                <a:latin typeface="Calibri" panose="020F0502020204030204" pitchFamily="34" charset="0"/>
                <a:ea typeface="Calibri"/>
                <a:cs typeface="Calibri"/>
                <a:sym typeface="Calibri"/>
              </a:rPr>
              <a:t> &amp; Action plan</a:t>
            </a:r>
            <a:endParaRPr sz="1800" b="1" dirty="0">
              <a:solidFill>
                <a:schemeClr val="tx1">
                  <a:lumMod val="95000"/>
                  <a:lumOff val="5000"/>
                </a:schemeClr>
              </a:solidFill>
              <a:latin typeface="Calibri" panose="020F0502020204030204" pitchFamily="34" charset="0"/>
            </a:endParaRPr>
          </a:p>
        </p:txBody>
      </p:sp>
      <p:sp>
        <p:nvSpPr>
          <p:cNvPr id="7" name="Shape 418"/>
          <p:cNvSpPr txBox="1">
            <a:spLocks/>
          </p:cNvSpPr>
          <p:nvPr/>
        </p:nvSpPr>
        <p:spPr>
          <a:xfrm>
            <a:off x="1936750" y="3049588"/>
            <a:ext cx="2543175" cy="1106487"/>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2) Data Collection</a:t>
            </a:r>
            <a:endParaRPr lang="en-US"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Identify &amp; Monitoring</a:t>
            </a:r>
            <a:endParaRPr lang="en-US"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Develop Database</a:t>
            </a:r>
            <a:endParaRPr lang="en-US"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sym typeface="Calibri"/>
              </a:rPr>
              <a:t>- Field support</a:t>
            </a:r>
            <a:endParaRPr lang="en-US"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endParaRPr sz="1200" dirty="0">
              <a:solidFill>
                <a:srgbClr val="A5A5A5"/>
              </a:solidFill>
              <a:latin typeface="Calibri"/>
              <a:ea typeface="Calibri"/>
              <a:cs typeface="Calibri"/>
              <a:sym typeface="Calibri"/>
            </a:endParaRPr>
          </a:p>
        </p:txBody>
      </p:sp>
      <p:sp>
        <p:nvSpPr>
          <p:cNvPr id="10" name="Shape 421"/>
          <p:cNvSpPr txBox="1">
            <a:spLocks/>
          </p:cNvSpPr>
          <p:nvPr/>
        </p:nvSpPr>
        <p:spPr>
          <a:xfrm>
            <a:off x="4641850" y="4570413"/>
            <a:ext cx="3082925" cy="1463675"/>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5) Technology</a:t>
            </a:r>
            <a:endParaRPr lang="en-US"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Develop database system</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Develop online platforms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Land use system GIS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endParaRPr sz="1200" dirty="0">
              <a:solidFill>
                <a:srgbClr val="A5A5A5"/>
              </a:solidFill>
              <a:latin typeface="Calibri"/>
              <a:ea typeface="Calibri"/>
              <a:cs typeface="Calibri"/>
              <a:sym typeface="Calibri"/>
            </a:endParaRPr>
          </a:p>
        </p:txBody>
      </p:sp>
      <p:sp>
        <p:nvSpPr>
          <p:cNvPr id="9" name="Shape 420"/>
          <p:cNvSpPr txBox="1">
            <a:spLocks/>
          </p:cNvSpPr>
          <p:nvPr/>
        </p:nvSpPr>
        <p:spPr>
          <a:xfrm>
            <a:off x="4186238" y="1292225"/>
            <a:ext cx="2928937" cy="1322388"/>
          </a:xfrm>
          <a:prstGeom prst="rect">
            <a:avLst/>
          </a:prstGeom>
          <a:noFill/>
          <a:ln>
            <a:noFill/>
          </a:ln>
        </p:spPr>
        <p:txBody>
          <a:bodyPr spcFirstLastPara="1" lIns="91425" tIns="45700" rIns="91425" bIns="45700"/>
          <a:lstStyle/>
          <a:p>
            <a:pPr eaLnBrk="1" hangingPunct="1">
              <a:spcBef>
                <a:spcPts val="0"/>
              </a:spcBef>
              <a:spcAft>
                <a:spcPts val="0"/>
              </a:spcAft>
              <a:defRPr/>
            </a:pPr>
            <a:r>
              <a:rPr lang="en-US" sz="2400" b="1" dirty="0">
                <a:solidFill>
                  <a:schemeClr val="dk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4) Event</a:t>
            </a:r>
            <a:endParaRPr lang="en-US" sz="2400" b="1"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National events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sym typeface="Calibri"/>
              </a:rPr>
              <a:t>- Regional events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r>
              <a:rPr lang="en-US" sz="1800" b="1" dirty="0">
                <a:solidFill>
                  <a:schemeClr val="tx1">
                    <a:lumMod val="95000"/>
                    <a:lumOff val="5000"/>
                  </a:schemeClr>
                </a:solidFill>
                <a:latin typeface="Calibri" panose="020F0502020204030204" pitchFamily="34" charset="0"/>
                <a:ea typeface="Calibri"/>
                <a:cs typeface="Calibri"/>
                <a:sym typeface="Calibri"/>
              </a:rPr>
              <a:t>- Mainstreaming workshops</a:t>
            </a:r>
            <a:endParaRPr sz="1800" b="1" dirty="0">
              <a:solidFill>
                <a:schemeClr val="tx1">
                  <a:lumMod val="95000"/>
                  <a:lumOff val="5000"/>
                </a:schemeClr>
              </a:solidFill>
              <a:latin typeface="Calibri" panose="020F0502020204030204" pitchFamily="34" charset="0"/>
            </a:endParaRPr>
          </a:p>
          <a:p>
            <a:pPr eaLnBrk="1" hangingPunct="1">
              <a:spcBef>
                <a:spcPts val="0"/>
              </a:spcBef>
              <a:spcAft>
                <a:spcPts val="0"/>
              </a:spcAft>
              <a:defRPr/>
            </a:pPr>
            <a:endParaRPr sz="1200" dirty="0">
              <a:solidFill>
                <a:srgbClr val="A5A5A5"/>
              </a:solidFill>
              <a:latin typeface="Calibri"/>
              <a:ea typeface="Calibri"/>
              <a:cs typeface="Calibri"/>
              <a:sym typeface="Calibri"/>
            </a:endParaRPr>
          </a:p>
        </p:txBody>
      </p:sp>
      <p:sp>
        <p:nvSpPr>
          <p:cNvPr id="45073" name="TextBox 21"/>
          <p:cNvSpPr txBox="1">
            <a:spLocks noChangeArrowheads="1"/>
          </p:cNvSpPr>
          <p:nvPr/>
        </p:nvSpPr>
        <p:spPr bwMode="auto">
          <a:xfrm>
            <a:off x="7115175" y="3736975"/>
            <a:ext cx="1252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Dec 2018</a:t>
            </a:r>
            <a:endParaRPr lang="th-TH" sz="1800" b="1">
              <a:solidFill>
                <a:srgbClr val="C00000"/>
              </a:solidFill>
            </a:endParaRPr>
          </a:p>
        </p:txBody>
      </p:sp>
      <p:sp>
        <p:nvSpPr>
          <p:cNvPr id="45074" name="TextBox 22"/>
          <p:cNvSpPr txBox="1">
            <a:spLocks noChangeArrowheads="1"/>
          </p:cNvSpPr>
          <p:nvPr/>
        </p:nvSpPr>
        <p:spPr bwMode="auto">
          <a:xfrm>
            <a:off x="4887913" y="5780088"/>
            <a:ext cx="195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May-Dec 2018</a:t>
            </a:r>
            <a:endParaRPr lang="th-TH" sz="1800" b="1">
              <a:solidFill>
                <a:srgbClr val="C00000"/>
              </a:solidFill>
            </a:endParaRPr>
          </a:p>
        </p:txBody>
      </p:sp>
      <p:sp>
        <p:nvSpPr>
          <p:cNvPr id="45075" name="TextBox 23"/>
          <p:cNvSpPr txBox="1">
            <a:spLocks noChangeArrowheads="1"/>
          </p:cNvSpPr>
          <p:nvPr/>
        </p:nvSpPr>
        <p:spPr bwMode="auto">
          <a:xfrm>
            <a:off x="4475163" y="2471738"/>
            <a:ext cx="251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Jun 2018-Feb 2019</a:t>
            </a:r>
            <a:endParaRPr lang="th-TH" sz="1800" b="1">
              <a:solidFill>
                <a:srgbClr val="C00000"/>
              </a:solidFill>
            </a:endParaRPr>
          </a:p>
        </p:txBody>
      </p:sp>
      <p:sp>
        <p:nvSpPr>
          <p:cNvPr id="45076" name="TextBox 24"/>
          <p:cNvSpPr txBox="1">
            <a:spLocks noChangeArrowheads="1"/>
          </p:cNvSpPr>
          <p:nvPr/>
        </p:nvSpPr>
        <p:spPr bwMode="auto">
          <a:xfrm>
            <a:off x="815975" y="2062163"/>
            <a:ext cx="1951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Aug-Dec 2018</a:t>
            </a:r>
            <a:endParaRPr lang="th-TH" sz="1800" b="1">
              <a:solidFill>
                <a:srgbClr val="C00000"/>
              </a:solidFill>
            </a:endParaRPr>
          </a:p>
        </p:txBody>
      </p:sp>
      <p:sp>
        <p:nvSpPr>
          <p:cNvPr id="45077" name="TextBox 25"/>
          <p:cNvSpPr txBox="1">
            <a:spLocks noChangeArrowheads="1"/>
          </p:cNvSpPr>
          <p:nvPr/>
        </p:nvSpPr>
        <p:spPr bwMode="auto">
          <a:xfrm>
            <a:off x="2047875" y="4262438"/>
            <a:ext cx="2511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Jun 2018-Mar 2019</a:t>
            </a:r>
            <a:endParaRPr lang="th-TH" sz="1800" b="1">
              <a:solidFill>
                <a:srgbClr val="C00000"/>
              </a:solidFill>
            </a:endParaRPr>
          </a:p>
        </p:txBody>
      </p:sp>
      <p:sp>
        <p:nvSpPr>
          <p:cNvPr id="45078" name="TextBox 26"/>
          <p:cNvSpPr txBox="1">
            <a:spLocks noChangeArrowheads="1"/>
          </p:cNvSpPr>
          <p:nvPr/>
        </p:nvSpPr>
        <p:spPr bwMode="auto">
          <a:xfrm>
            <a:off x="168275" y="5468938"/>
            <a:ext cx="1768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1800" b="1">
                <a:solidFill>
                  <a:srgbClr val="C00000"/>
                </a:solidFill>
              </a:rPr>
              <a:t>May-Dec 2018</a:t>
            </a:r>
            <a:endParaRPr lang="th-TH" sz="1800" b="1">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ltLang="th-TH" smtClean="0"/>
          </a:p>
        </p:txBody>
      </p:sp>
      <p:sp>
        <p:nvSpPr>
          <p:cNvPr id="3" name="2 Subtítulo"/>
          <p:cNvSpPr>
            <a:spLocks noGrp="1"/>
          </p:cNvSpPr>
          <p:nvPr>
            <p:ph type="subTitle" idx="1"/>
          </p:nvPr>
        </p:nvSpPr>
        <p:spPr/>
        <p:txBody>
          <a:bodyPr/>
          <a:lstStyle/>
          <a:p>
            <a:pPr>
              <a:defRPr/>
            </a:pPr>
            <a:endParaRPr lang="es-EC"/>
          </a:p>
        </p:txBody>
      </p:sp>
      <p:sp>
        <p:nvSpPr>
          <p:cNvPr id="5" name="1 Título"/>
          <p:cNvSpPr txBox="1">
            <a:spLocks/>
          </p:cNvSpPr>
          <p:nvPr/>
        </p:nvSpPr>
        <p:spPr>
          <a:xfrm>
            <a:off x="1908175" y="260350"/>
            <a:ext cx="7235825" cy="431800"/>
          </a:xfrm>
          <a:prstGeom prst="rect">
            <a:avLst/>
          </a:prstGeom>
        </p:spPr>
        <p:txBody>
          <a:bodyPr/>
          <a:lstStyle/>
          <a:p>
            <a:pPr algn="r">
              <a:defRPr/>
            </a:pPr>
            <a:r>
              <a:rPr lang="es-EC" sz="3200" b="1" kern="0" dirty="0">
                <a:solidFill>
                  <a:srgbClr val="C00000"/>
                </a:solidFill>
                <a:latin typeface="+mj-lt"/>
                <a:ea typeface="+mj-ea"/>
                <a:cs typeface="+mj-cs"/>
              </a:rPr>
              <a:t>DS-SLM </a:t>
            </a:r>
            <a:r>
              <a:rPr lang="es-EC" sz="3200" b="1" kern="0" dirty="0" err="1">
                <a:solidFill>
                  <a:srgbClr val="C00000"/>
                </a:solidFill>
                <a:latin typeface="+mj-lt"/>
                <a:ea typeface="+mj-ea"/>
                <a:cs typeface="+mj-cs"/>
              </a:rPr>
              <a:t>Methodological</a:t>
            </a:r>
            <a:r>
              <a:rPr lang="es-EC" sz="3200" b="1" kern="0" dirty="0">
                <a:solidFill>
                  <a:srgbClr val="C00000"/>
                </a:solidFill>
                <a:latin typeface="+mj-lt"/>
                <a:ea typeface="+mj-ea"/>
                <a:cs typeface="+mj-cs"/>
              </a:rPr>
              <a:t> </a:t>
            </a:r>
            <a:r>
              <a:rPr lang="es-EC" sz="3200" b="1" kern="0" dirty="0" err="1">
                <a:solidFill>
                  <a:srgbClr val="C00000"/>
                </a:solidFill>
                <a:latin typeface="+mj-lt"/>
                <a:ea typeface="+mj-ea"/>
                <a:cs typeface="+mj-cs"/>
              </a:rPr>
              <a:t>framework</a:t>
            </a:r>
            <a:r>
              <a:rPr lang="es-EC" sz="3200" b="1" kern="0" dirty="0">
                <a:solidFill>
                  <a:srgbClr val="C00000"/>
                </a:solidFill>
                <a:latin typeface="+mj-lt"/>
                <a:ea typeface="+mj-ea"/>
                <a:cs typeface="+mj-cs"/>
              </a:rPr>
              <a:t>  </a:t>
            </a:r>
          </a:p>
        </p:txBody>
      </p:sp>
      <p:pic>
        <p:nvPicPr>
          <p:cNvPr id="460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5" y="809625"/>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84138" y="1773238"/>
            <a:ext cx="477837" cy="477837"/>
          </a:xfrm>
          <a:prstGeom prst="rect">
            <a:avLst/>
          </a:prstGeom>
          <a:effectLst>
            <a:outerShdw blurRad="50800" dist="50800" dir="5400000" algn="ctr" rotWithShape="0">
              <a:srgbClr val="FFFF00"/>
            </a:outerShdw>
          </a:effectLst>
        </p:spPr>
      </p:pic>
      <p:pic>
        <p:nvPicPr>
          <p:cNvPr id="9" name="Picture 8"/>
          <p:cNvPicPr>
            <a:picLocks noChangeAspect="1"/>
          </p:cNvPicPr>
          <p:nvPr/>
        </p:nvPicPr>
        <p:blipFill>
          <a:blip r:embed="rId4"/>
          <a:stretch>
            <a:fillRect/>
          </a:stretch>
        </p:blipFill>
        <p:spPr>
          <a:xfrm>
            <a:off x="665163" y="2439988"/>
            <a:ext cx="454025" cy="454025"/>
          </a:xfrm>
          <a:prstGeom prst="rect">
            <a:avLst/>
          </a:prstGeom>
          <a:effectLst>
            <a:outerShdw blurRad="50800" dist="50800" dir="5400000" algn="ctr" rotWithShape="0">
              <a:srgbClr val="FFFF00"/>
            </a:outerShdw>
          </a:effectLst>
        </p:spPr>
      </p:pic>
      <p:pic>
        <p:nvPicPr>
          <p:cNvPr id="10" name="Picture 9"/>
          <p:cNvPicPr>
            <a:picLocks noChangeAspect="1"/>
          </p:cNvPicPr>
          <p:nvPr/>
        </p:nvPicPr>
        <p:blipFill>
          <a:blip r:embed="rId3"/>
          <a:stretch>
            <a:fillRect/>
          </a:stretch>
        </p:blipFill>
        <p:spPr>
          <a:xfrm>
            <a:off x="3059113" y="2387600"/>
            <a:ext cx="479425" cy="477838"/>
          </a:xfrm>
          <a:prstGeom prst="rect">
            <a:avLst/>
          </a:prstGeom>
          <a:effectLst>
            <a:outerShdw blurRad="50800" dist="50800" dir="5400000" algn="ctr" rotWithShape="0">
              <a:srgbClr val="FFFF00"/>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ctrTitle"/>
          </p:nvPr>
        </p:nvSpPr>
        <p:spPr bwMode="auto">
          <a:xfrm>
            <a:off x="1476375" y="260350"/>
            <a:ext cx="7235825"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s-EC" altLang="th-TH" sz="2400" smtClean="0"/>
              <a:t>Module 1 Mainstreaming strategy</a:t>
            </a:r>
          </a:p>
        </p:txBody>
      </p:sp>
      <p:sp>
        <p:nvSpPr>
          <p:cNvPr id="4" name="Rectangle 3"/>
          <p:cNvSpPr/>
          <p:nvPr/>
        </p:nvSpPr>
        <p:spPr>
          <a:xfrm>
            <a:off x="107950" y="692150"/>
            <a:ext cx="2735263" cy="461963"/>
          </a:xfrm>
          <a:prstGeom prst="rect">
            <a:avLst/>
          </a:prstGeom>
        </p:spPr>
        <p:txBody>
          <a:bodyPr>
            <a:spAutoFit/>
          </a:bodyPr>
          <a:lstStyle/>
          <a:p>
            <a:pPr eaLnBrk="1" hangingPunct="1">
              <a:defRPr/>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Inception workshop</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1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89450"/>
            <a:ext cx="28797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4508500"/>
            <a:ext cx="2879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508500"/>
            <a:ext cx="2879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94150" y="981075"/>
            <a:ext cx="50752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95313" y="1149350"/>
            <a:ext cx="3455987" cy="1647825"/>
          </a:xfrm>
          <a:prstGeom prst="rect">
            <a:avLst/>
          </a:prstGeom>
        </p:spPr>
        <p:txBody>
          <a:bodyPr>
            <a:spAutoFit/>
          </a:bodyPr>
          <a:lstStyle/>
          <a:p>
            <a:pPr eaLnBrk="1" hangingPunct="1">
              <a:spcAft>
                <a:spcPts val="600"/>
              </a:spcAft>
              <a:defRPr/>
            </a:pPr>
            <a:r>
              <a:rPr lang="en-US"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8</a:t>
            </a:r>
            <a:r>
              <a:rPr lang="en-US" sz="24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th</a:t>
            </a:r>
            <a:r>
              <a:rPr lang="en-US"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 March 2018</a:t>
            </a:r>
          </a:p>
          <a:p>
            <a:pPr eaLnBrk="1" hangingPunct="1">
              <a:spcAft>
                <a:spcPts val="0"/>
              </a:spcAft>
              <a:defRPr/>
            </a:pPr>
            <a:r>
              <a:rPr lang="en-US" sz="1800" b="1" dirty="0">
                <a:latin typeface="Calibri" panose="020F0502020204030204" pitchFamily="34" charset="0"/>
                <a:ea typeface="Times New Roman" panose="02020603050405020304" pitchFamily="18" charset="0"/>
                <a:cs typeface="+mn-cs"/>
              </a:rPr>
              <a:t>Consultation and Inception Workshop on the </a:t>
            </a:r>
            <a:r>
              <a:rPr lang="en-GB" sz="1800" b="1" dirty="0">
                <a:latin typeface="Calibri" panose="020F0502020204030204" pitchFamily="34" charset="0"/>
                <a:ea typeface="Times New Roman" panose="02020603050405020304" pitchFamily="18" charset="0"/>
                <a:cs typeface="+mn-cs"/>
              </a:rPr>
              <a:t>Implementation of the Thailand National Project Component</a:t>
            </a:r>
            <a:endParaRPr lang="en-US" sz="1800" dirty="0">
              <a:latin typeface="Calibri" panose="020F0502020204030204" pitchFamily="34" charset="0"/>
              <a:ea typeface="Times New Roman" panose="02020603050405020304" pitchFamily="18" charset="0"/>
              <a:cs typeface="+mn-cs"/>
            </a:endParaRPr>
          </a:p>
        </p:txBody>
      </p:sp>
      <p:sp>
        <p:nvSpPr>
          <p:cNvPr id="47113" name="Rectangle 9"/>
          <p:cNvSpPr>
            <a:spLocks noChangeArrowheads="1"/>
          </p:cNvSpPr>
          <p:nvPr/>
        </p:nvSpPr>
        <p:spPr bwMode="auto">
          <a:xfrm>
            <a:off x="179388" y="2884488"/>
            <a:ext cx="3724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n-GB" altLang="th-TH" sz="2000">
                <a:solidFill>
                  <a:srgbClr val="00B050"/>
                </a:solidFill>
                <a:latin typeface="Calibri" panose="020F0502020204030204" pitchFamily="34" charset="0"/>
                <a:cs typeface="Times New Roman" panose="02020603050405020304" pitchFamily="18" charset="0"/>
              </a:rPr>
              <a:t>Overview of the Global Project</a:t>
            </a:r>
          </a:p>
          <a:p>
            <a:pPr eaLnBrk="1" hangingPunct="1">
              <a:buFont typeface="Wingdings" panose="05000000000000000000" pitchFamily="2" charset="2"/>
              <a:buChar char="ü"/>
            </a:pPr>
            <a:r>
              <a:rPr lang="en-GB" altLang="th-TH" sz="2000">
                <a:solidFill>
                  <a:srgbClr val="00B050"/>
                </a:solidFill>
                <a:latin typeface="Calibri" panose="020F0502020204030204" pitchFamily="34" charset="0"/>
              </a:rPr>
              <a:t>Thailand Project Workplan</a:t>
            </a:r>
            <a:r>
              <a:rPr lang="en-GB" altLang="th-TH" sz="2000">
                <a:solidFill>
                  <a:srgbClr val="00B050"/>
                </a:solidFill>
                <a:latin typeface="Calibri" panose="020F0502020204030204" pitchFamily="34" charset="0"/>
                <a:cs typeface="Times New Roman" panose="02020603050405020304" pitchFamily="18" charset="0"/>
              </a:rPr>
              <a:t> </a:t>
            </a:r>
          </a:p>
          <a:p>
            <a:pPr eaLnBrk="1" hangingPunct="1">
              <a:buFont typeface="Wingdings" panose="05000000000000000000" pitchFamily="2" charset="2"/>
              <a:buChar char="ü"/>
            </a:pPr>
            <a:r>
              <a:rPr lang="en-US" altLang="th-TH" sz="2000">
                <a:solidFill>
                  <a:srgbClr val="00B050"/>
                </a:solidFill>
                <a:latin typeface="Calibri" panose="020F0502020204030204" pitchFamily="34" charset="0"/>
              </a:rPr>
              <a:t>FAO Operational Procedures</a:t>
            </a:r>
          </a:p>
          <a:p>
            <a:pPr eaLnBrk="1" hangingPunct="1">
              <a:buFont typeface="Wingdings" panose="05000000000000000000" pitchFamily="2" charset="2"/>
              <a:buChar char="ü"/>
            </a:pPr>
            <a:r>
              <a:rPr lang="en-US" altLang="th-TH" sz="2000">
                <a:solidFill>
                  <a:srgbClr val="00B050"/>
                </a:solidFill>
                <a:latin typeface="Calibri" panose="020F0502020204030204" pitchFamily="34" charset="0"/>
              </a:rPr>
              <a:t>Project Roadmap</a:t>
            </a:r>
            <a:endParaRPr lang="th-TH" altLang="th-TH" sz="2000">
              <a:solidFill>
                <a:srgbClr val="00B050"/>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12"/>
          <p:cNvSpPr txBox="1"/>
          <p:nvPr/>
        </p:nvSpPr>
        <p:spPr>
          <a:xfrm>
            <a:off x="1903413" y="260350"/>
            <a:ext cx="7240587" cy="831850"/>
          </a:xfrm>
          <a:prstGeom prst="rect">
            <a:avLst/>
          </a:prstGeom>
          <a:noFill/>
        </p:spPr>
        <p:txBody>
          <a:bodyPr>
            <a:spAutoFit/>
          </a:bodyPr>
          <a:lstStyle/>
          <a:p>
            <a:pPr algn="r" eaLnBrk="1" hangingPunct="1">
              <a:defRPr/>
            </a:pPr>
            <a:r>
              <a:rPr lang="en-US" sz="2400" b="1" kern="0" dirty="0">
                <a:solidFill>
                  <a:srgbClr val="ADBA4E"/>
                </a:solidFill>
                <a:latin typeface="+mj-lt"/>
                <a:ea typeface="+mj-ea"/>
                <a:cs typeface="+mj-cs"/>
              </a:rPr>
              <a:t>Module 2. National /subnational assessment </a:t>
            </a:r>
          </a:p>
          <a:p>
            <a:pPr algn="r" eaLnBrk="1" hangingPunct="1">
              <a:defRPr/>
            </a:pPr>
            <a:r>
              <a:rPr lang="en-US" sz="2400" b="1" dirty="0">
                <a:solidFill>
                  <a:srgbClr val="C7CF85"/>
                </a:solidFill>
                <a:latin typeface="+mj-lt"/>
                <a:ea typeface="Open Sans" panose="020B0606030504020204" pitchFamily="34" charset="0"/>
                <a:cs typeface="Open Sans" panose="020B0606030504020204" pitchFamily="34" charset="0"/>
              </a:rPr>
              <a:t>  </a:t>
            </a:r>
          </a:p>
        </p:txBody>
      </p:sp>
      <p:pic>
        <p:nvPicPr>
          <p:cNvPr id="481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728663"/>
            <a:ext cx="37941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7638" y="3651250"/>
            <a:ext cx="377983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8313" y="1112838"/>
            <a:ext cx="4046537" cy="1368425"/>
          </a:xfrm>
          <a:prstGeom prst="rect">
            <a:avLst/>
          </a:prstGeom>
        </p:spPr>
        <p:txBody>
          <a:bodyPr>
            <a:spAutoFit/>
          </a:bodyPr>
          <a:lstStyle/>
          <a:p>
            <a:pPr eaLnBrk="1" hangingPunct="1">
              <a:spcAft>
                <a:spcPts val="600"/>
              </a:spcAft>
              <a:defRPr/>
            </a:pPr>
            <a:r>
              <a:rPr lang="en-US"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11</a:t>
            </a:r>
            <a:r>
              <a:rPr lang="en-US" sz="24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th</a:t>
            </a:r>
            <a:r>
              <a:rPr lang="en-US"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rPr>
              <a:t> April 2018</a:t>
            </a:r>
          </a:p>
          <a:p>
            <a:pPr eaLnBrk="1" hangingPunct="1">
              <a:spcAft>
                <a:spcPts val="0"/>
              </a:spcAft>
              <a:defRPr/>
            </a:pPr>
            <a:r>
              <a:rPr lang="en-US" sz="1800" b="1" dirty="0">
                <a:latin typeface="Calibri" panose="020F0502020204030204" pitchFamily="34" charset="0"/>
                <a:ea typeface="Times New Roman" panose="02020603050405020304" pitchFamily="18" charset="0"/>
                <a:cs typeface="+mn-cs"/>
              </a:rPr>
              <a:t>Consultation and Inception Workshop on the </a:t>
            </a:r>
            <a:r>
              <a:rPr lang="en-GB" sz="1800" b="1" dirty="0">
                <a:latin typeface="Calibri" panose="020F0502020204030204" pitchFamily="34" charset="0"/>
                <a:ea typeface="Times New Roman" panose="02020603050405020304" pitchFamily="18" charset="0"/>
                <a:cs typeface="+mn-cs"/>
              </a:rPr>
              <a:t>National and subnational land use assessment in Thailand</a:t>
            </a:r>
            <a:endParaRPr lang="en-US" sz="1800" dirty="0">
              <a:latin typeface="Calibri" panose="020F0502020204030204" pitchFamily="34" charset="0"/>
              <a:ea typeface="Times New Roman" panose="02020603050405020304" pitchFamily="18" charset="0"/>
              <a:cs typeface="+mn-cs"/>
            </a:endParaRPr>
          </a:p>
        </p:txBody>
      </p:sp>
      <p:sp>
        <p:nvSpPr>
          <p:cNvPr id="48134" name="Rectangle 6"/>
          <p:cNvSpPr>
            <a:spLocks noChangeArrowheads="1"/>
          </p:cNvSpPr>
          <p:nvPr/>
        </p:nvSpPr>
        <p:spPr bwMode="auto">
          <a:xfrm>
            <a:off x="296863" y="2636838"/>
            <a:ext cx="45704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n-GB" altLang="th-TH" sz="2000">
                <a:solidFill>
                  <a:srgbClr val="00B050"/>
                </a:solidFill>
                <a:latin typeface="Calibri" panose="020F0502020204030204" pitchFamily="34" charset="0"/>
              </a:rPr>
              <a:t>Land use system and GIS workplan</a:t>
            </a:r>
          </a:p>
          <a:p>
            <a:pPr eaLnBrk="1" hangingPunct="1">
              <a:buFont typeface="Wingdings" panose="05000000000000000000" pitchFamily="2" charset="2"/>
              <a:buChar char="ü"/>
            </a:pPr>
            <a:r>
              <a:rPr lang="en-US" altLang="th-TH" sz="2000">
                <a:solidFill>
                  <a:srgbClr val="00B050"/>
                </a:solidFill>
                <a:latin typeface="Calibri" panose="020F0502020204030204" pitchFamily="34" charset="0"/>
              </a:rPr>
              <a:t>Policy and Land use Planning Division will provide satellite maps including of land use maps, soil series maps, soil fertility maps, regional maps for making a decision and assessing areas</a:t>
            </a:r>
          </a:p>
          <a:p>
            <a:pPr eaLnBrk="1" hangingPunct="1">
              <a:buFont typeface="Wingdings" panose="05000000000000000000" pitchFamily="2" charset="2"/>
              <a:buChar char="ü"/>
            </a:pPr>
            <a:r>
              <a:rPr lang="en-US" altLang="th-TH" sz="2000">
                <a:solidFill>
                  <a:srgbClr val="00B050"/>
                </a:solidFill>
                <a:latin typeface="Calibri" panose="020F0502020204030204" pitchFamily="34" charset="0"/>
              </a:rPr>
              <a:t>Research and Development for Land Management Division will provide data of soil doctors, organic farming groups, problem soil managements, and good practices for SLM which are appropriate land use assessment</a:t>
            </a:r>
            <a:endParaRPr lang="en-GB" altLang="th-TH" sz="2000">
              <a:solidFill>
                <a:srgbClr val="00B050"/>
              </a:solidFill>
              <a:latin typeface="Calibri" panose="020F0502020204030204" pitchFamily="34" charset="0"/>
            </a:endParaRPr>
          </a:p>
          <a:p>
            <a:pPr eaLnBrk="1" hangingPunct="1">
              <a:buFont typeface="Wingdings" panose="05000000000000000000" pitchFamily="2" charset="2"/>
              <a:buChar char="ü"/>
            </a:pPr>
            <a:endParaRPr lang="en-GB" altLang="th-TH" sz="2000">
              <a:solidFill>
                <a:srgbClr val="00B050"/>
              </a:solidFill>
              <a:latin typeface="Calibri" panose="020F0502020204030204" pitchFamily="34" charset="0"/>
            </a:endParaRPr>
          </a:p>
          <a:p>
            <a:pPr eaLnBrk="1" hangingPunct="1">
              <a:buFont typeface="Wingdings" panose="05000000000000000000" pitchFamily="2" charset="2"/>
              <a:buChar char="ü"/>
            </a:pPr>
            <a:endParaRPr lang="th-TH" altLang="th-TH" sz="2000">
              <a:solidFill>
                <a:srgbClr val="00B05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19250" y="260350"/>
            <a:ext cx="7237413" cy="431800"/>
          </a:xfrm>
          <a:prstGeom prst="rect">
            <a:avLst/>
          </a:prstGeom>
        </p:spPr>
        <p:txBody>
          <a:bodyPr/>
          <a:lstStyle>
            <a:lvl1pPr algn="l" rtl="0" eaLnBrk="0" fontAlgn="base" hangingPunct="0">
              <a:spcBef>
                <a:spcPct val="0"/>
              </a:spcBef>
              <a:spcAft>
                <a:spcPct val="0"/>
              </a:spcAft>
              <a:defRPr sz="4000" b="1">
                <a:solidFill>
                  <a:srgbClr val="ADBA4E"/>
                </a:solidFill>
                <a:latin typeface="+mj-lt"/>
                <a:ea typeface="+mj-ea"/>
                <a:cs typeface="+mj-cs"/>
              </a:defRPr>
            </a:lvl1pPr>
            <a:lvl2pPr algn="l" rtl="0" eaLnBrk="0" fontAlgn="base" hangingPunct="0">
              <a:spcBef>
                <a:spcPct val="0"/>
              </a:spcBef>
              <a:spcAft>
                <a:spcPct val="0"/>
              </a:spcAft>
              <a:defRPr sz="4000" b="1">
                <a:solidFill>
                  <a:srgbClr val="ADBA4E"/>
                </a:solidFill>
                <a:latin typeface="Arial" charset="0"/>
              </a:defRPr>
            </a:lvl2pPr>
            <a:lvl3pPr algn="l" rtl="0" eaLnBrk="0" fontAlgn="base" hangingPunct="0">
              <a:spcBef>
                <a:spcPct val="0"/>
              </a:spcBef>
              <a:spcAft>
                <a:spcPct val="0"/>
              </a:spcAft>
              <a:defRPr sz="4000" b="1">
                <a:solidFill>
                  <a:srgbClr val="ADBA4E"/>
                </a:solidFill>
                <a:latin typeface="Arial" charset="0"/>
              </a:defRPr>
            </a:lvl3pPr>
            <a:lvl4pPr algn="l" rtl="0" eaLnBrk="0" fontAlgn="base" hangingPunct="0">
              <a:spcBef>
                <a:spcPct val="0"/>
              </a:spcBef>
              <a:spcAft>
                <a:spcPct val="0"/>
              </a:spcAft>
              <a:defRPr sz="4000" b="1">
                <a:solidFill>
                  <a:srgbClr val="ADBA4E"/>
                </a:solidFill>
                <a:latin typeface="Arial" charset="0"/>
              </a:defRPr>
            </a:lvl4pPr>
            <a:lvl5pPr algn="l" rtl="0" eaLnBrk="0" fontAlgn="base" hangingPunct="0">
              <a:spcBef>
                <a:spcPct val="0"/>
              </a:spcBef>
              <a:spcAft>
                <a:spcPct val="0"/>
              </a:spcAft>
              <a:defRPr sz="4000" b="1">
                <a:solidFill>
                  <a:srgbClr val="ADBA4E"/>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r">
              <a:defRPr/>
            </a:pPr>
            <a:r>
              <a:rPr lang="es-EC" sz="2400" kern="0" dirty="0" smtClean="0"/>
              <a:t>Module 3. </a:t>
            </a:r>
            <a:r>
              <a:rPr lang="es-EC" sz="2400" kern="0" dirty="0" err="1" smtClean="0"/>
              <a:t>Selection</a:t>
            </a:r>
            <a:r>
              <a:rPr lang="es-EC" sz="2400" kern="0" dirty="0" smtClean="0"/>
              <a:t> of </a:t>
            </a:r>
            <a:r>
              <a:rPr lang="es-EC" sz="2400" kern="0" dirty="0" err="1" smtClean="0"/>
              <a:t>priority</a:t>
            </a:r>
            <a:r>
              <a:rPr lang="es-EC" sz="2400" kern="0" dirty="0" smtClean="0"/>
              <a:t> </a:t>
            </a:r>
            <a:r>
              <a:rPr lang="es-EC" sz="2400" kern="0" dirty="0" err="1" smtClean="0"/>
              <a:t>landscapes</a:t>
            </a:r>
            <a:r>
              <a:rPr lang="es-EC" sz="2400" kern="0" dirty="0" smtClean="0"/>
              <a:t>  </a:t>
            </a:r>
          </a:p>
        </p:txBody>
      </p:sp>
      <p:pic>
        <p:nvPicPr>
          <p:cNvPr id="49155" name="Picture 2" descr="à¸à¸¥à¸à¸²à¸£à¸à¹à¸à¸«à¸²à¸£à¸¹à¸à¸ à¸²à¸à¸ªà¸³à¸«à¸£à¸±à¸ à¹à¸à¸à¸à¸µà¹à¸à¸£à¸°à¹à¸à¸¨à¹à¸à¸¢ à¹à¸à¹à¸à¸à¸²à¸¡à¸ à¸²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257300"/>
            <a:ext cx="23812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9588" y="1125538"/>
            <a:ext cx="3270250" cy="1292225"/>
          </a:xfrm>
          <a:prstGeom prst="rect">
            <a:avLst/>
          </a:prstGeom>
          <a:noFill/>
        </p:spPr>
        <p:txBody>
          <a:bodyPr>
            <a:spAutoFit/>
          </a:bodyPr>
          <a:lstStyle/>
          <a:p>
            <a:pPr eaLnBrk="1" hangingPunct="1">
              <a:defRPr/>
            </a:pPr>
            <a:r>
              <a:rPr lang="en-US" sz="2400" b="1" dirty="0">
                <a:latin typeface="Calibri" panose="020F0502020204030204" pitchFamily="34" charset="0"/>
                <a:cs typeface="+mn-cs"/>
              </a:rPr>
              <a:t>Team I: Northern Region</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Slop complex</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Soil conservation</a:t>
            </a:r>
          </a:p>
          <a:p>
            <a:pPr eaLnBrk="1" hangingPunct="1">
              <a:defRPr/>
            </a:pPr>
            <a:endParaRPr lang="th-TH" sz="1800" dirty="0">
              <a:latin typeface="Calibri" panose="020F0502020204030204" pitchFamily="34" charset="0"/>
              <a:cs typeface="+mn-cs"/>
            </a:endParaRPr>
          </a:p>
        </p:txBody>
      </p:sp>
      <p:sp>
        <p:nvSpPr>
          <p:cNvPr id="6" name="TextBox 5"/>
          <p:cNvSpPr txBox="1"/>
          <p:nvPr/>
        </p:nvSpPr>
        <p:spPr>
          <a:xfrm>
            <a:off x="6011863" y="1082675"/>
            <a:ext cx="3006725" cy="1662113"/>
          </a:xfrm>
          <a:prstGeom prst="rect">
            <a:avLst/>
          </a:prstGeom>
          <a:noFill/>
        </p:spPr>
        <p:txBody>
          <a:bodyPr>
            <a:spAutoFit/>
          </a:bodyPr>
          <a:lstStyle/>
          <a:p>
            <a:pPr eaLnBrk="1" hangingPunct="1">
              <a:defRPr/>
            </a:pPr>
            <a:r>
              <a:rPr lang="en-US" sz="2400" b="1" dirty="0">
                <a:latin typeface="Calibri" panose="020F0502020204030204" pitchFamily="34" charset="0"/>
                <a:cs typeface="+mn-cs"/>
              </a:rPr>
              <a:t>Team II: Northeastern Region</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Salt-affected soils</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Saline soils</a:t>
            </a:r>
          </a:p>
          <a:p>
            <a:pPr eaLnBrk="1" hangingPunct="1">
              <a:defRPr/>
            </a:pPr>
            <a:endParaRPr lang="th-TH" sz="1800" dirty="0">
              <a:latin typeface="Calibri" panose="020F0502020204030204" pitchFamily="34" charset="0"/>
              <a:cs typeface="+mn-cs"/>
            </a:endParaRPr>
          </a:p>
        </p:txBody>
      </p:sp>
      <p:sp>
        <p:nvSpPr>
          <p:cNvPr id="7" name="TextBox 6"/>
          <p:cNvSpPr txBox="1"/>
          <p:nvPr/>
        </p:nvSpPr>
        <p:spPr>
          <a:xfrm>
            <a:off x="5357813" y="3211513"/>
            <a:ext cx="3729037" cy="1939925"/>
          </a:xfrm>
          <a:prstGeom prst="rect">
            <a:avLst/>
          </a:prstGeom>
          <a:noFill/>
        </p:spPr>
        <p:txBody>
          <a:bodyPr>
            <a:spAutoFit/>
          </a:bodyPr>
          <a:lstStyle/>
          <a:p>
            <a:pPr eaLnBrk="1" hangingPunct="1">
              <a:defRPr/>
            </a:pPr>
            <a:r>
              <a:rPr lang="en-US" sz="2400" b="1" dirty="0">
                <a:latin typeface="Calibri" panose="020F0502020204030204" pitchFamily="34" charset="0"/>
                <a:cs typeface="+mn-cs"/>
              </a:rPr>
              <a:t>Team IV: Western &amp; Eastern Region</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Sandy soils</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Shallow soils</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Lateritic soils</a:t>
            </a:r>
          </a:p>
          <a:p>
            <a:pPr eaLnBrk="1" hangingPunct="1">
              <a:defRPr/>
            </a:pPr>
            <a:endParaRPr lang="th-TH" sz="1800" dirty="0">
              <a:latin typeface="Calibri" panose="020F0502020204030204" pitchFamily="34" charset="0"/>
              <a:cs typeface="+mn-cs"/>
            </a:endParaRPr>
          </a:p>
        </p:txBody>
      </p:sp>
      <p:sp>
        <p:nvSpPr>
          <p:cNvPr id="8" name="TextBox 7"/>
          <p:cNvSpPr txBox="1"/>
          <p:nvPr/>
        </p:nvSpPr>
        <p:spPr>
          <a:xfrm>
            <a:off x="433388" y="2952750"/>
            <a:ext cx="3373437" cy="1662113"/>
          </a:xfrm>
          <a:prstGeom prst="rect">
            <a:avLst/>
          </a:prstGeom>
          <a:noFill/>
        </p:spPr>
        <p:txBody>
          <a:bodyPr>
            <a:spAutoFit/>
          </a:bodyPr>
          <a:lstStyle/>
          <a:p>
            <a:pPr eaLnBrk="1" hangingPunct="1">
              <a:defRPr/>
            </a:pPr>
            <a:r>
              <a:rPr lang="en-US" sz="2400" b="1" dirty="0">
                <a:latin typeface="Calibri" panose="020F0502020204030204" pitchFamily="34" charset="0"/>
                <a:cs typeface="+mn-cs"/>
              </a:rPr>
              <a:t>Team III: Central &amp; South Region</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Acid sulfate soils</a:t>
            </a:r>
          </a:p>
          <a:p>
            <a:pPr marL="285750" indent="-285750" eaLnBrk="1" hangingPunct="1">
              <a:buFont typeface="Arial" panose="020B0604020202020204" pitchFamily="34" charset="0"/>
              <a:buChar char="•"/>
              <a:defRPr/>
            </a:pPr>
            <a:r>
              <a:rPr lang="en-US" sz="1800" dirty="0">
                <a:latin typeface="Calibri" panose="020F0502020204030204" pitchFamily="34" charset="0"/>
                <a:cs typeface="+mn-cs"/>
              </a:rPr>
              <a:t>Organic soils</a:t>
            </a:r>
          </a:p>
          <a:p>
            <a:pPr eaLnBrk="1" hangingPunct="1">
              <a:defRPr/>
            </a:pPr>
            <a:endParaRPr lang="th-TH" sz="1800" dirty="0">
              <a:latin typeface="Calibri" panose="020F0502020204030204" pitchFamily="34" charset="0"/>
              <a:cs typeface="+mn-cs"/>
            </a:endParaRPr>
          </a:p>
        </p:txBody>
      </p:sp>
      <p:sp>
        <p:nvSpPr>
          <p:cNvPr id="49160" name="TextBox 4"/>
          <p:cNvSpPr txBox="1">
            <a:spLocks noChangeArrowheads="1"/>
          </p:cNvSpPr>
          <p:nvPr/>
        </p:nvSpPr>
        <p:spPr bwMode="auto">
          <a:xfrm>
            <a:off x="263525" y="495935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th-TH" sz="2400">
                <a:latin typeface="Calibri" panose="020F0502020204030204" pitchFamily="34" charset="0"/>
              </a:rPr>
              <a:t>Each team consists of consultants, central &amp; regional administrative staffs, stakeholders, companies, partners, etc.</a:t>
            </a:r>
          </a:p>
          <a:p>
            <a:pPr eaLnBrk="1" hangingPunct="1">
              <a:buFont typeface="Wingdings" panose="05000000000000000000" pitchFamily="2" charset="2"/>
              <a:buChar char="q"/>
            </a:pPr>
            <a:r>
              <a:rPr lang="en-US" altLang="th-TH" sz="2400">
                <a:latin typeface="Calibri" panose="020F0502020204030204" pitchFamily="34" charset="0"/>
              </a:rPr>
              <a:t>Each team will collaborate with Soil doctors, farmer groups, and other teams supporting by FAO, NPCU, and Committees</a:t>
            </a:r>
            <a:endParaRPr lang="th-TH" altLang="th-TH" sz="2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2028825" y="209550"/>
            <a:ext cx="7104063"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sz="3200" smtClean="0">
                <a:solidFill>
                  <a:srgbClr val="C00000"/>
                </a:solidFill>
              </a:rPr>
              <a:t>The project structure</a:t>
            </a:r>
          </a:p>
        </p:txBody>
      </p:sp>
      <p:sp>
        <p:nvSpPr>
          <p:cNvPr id="4" name="TextBox 3"/>
          <p:cNvSpPr txBox="1"/>
          <p:nvPr/>
        </p:nvSpPr>
        <p:spPr>
          <a:xfrm>
            <a:off x="600075" y="2741613"/>
            <a:ext cx="1063625" cy="523875"/>
          </a:xfrm>
          <a:prstGeom prst="rect">
            <a:avLst/>
          </a:prstGeom>
          <a:solidFill>
            <a:srgbClr val="FFFF00"/>
          </a:solidFill>
          <a:ln>
            <a:solidFill>
              <a:schemeClr val="tx1"/>
            </a:solidFill>
          </a:ln>
        </p:spPr>
        <p:txBody>
          <a:bodyPr>
            <a:spAutoFit/>
          </a:bodyPr>
          <a:lstStyle/>
          <a:p>
            <a:pPr eaLnBrk="1" fontAlgn="auto" hangingPunct="1">
              <a:spcBef>
                <a:spcPts val="0"/>
              </a:spcBef>
              <a:spcAft>
                <a:spcPts val="0"/>
              </a:spcAft>
              <a:defRPr/>
            </a:pPr>
            <a:r>
              <a:rPr lang="en-US" dirty="0">
                <a:latin typeface="+mn-lt"/>
                <a:cs typeface="+mn-cs"/>
              </a:rPr>
              <a:t>FAO</a:t>
            </a:r>
          </a:p>
        </p:txBody>
      </p:sp>
      <p:sp>
        <p:nvSpPr>
          <p:cNvPr id="5" name="TextBox 4"/>
          <p:cNvSpPr txBox="1"/>
          <p:nvPr/>
        </p:nvSpPr>
        <p:spPr>
          <a:xfrm>
            <a:off x="600075" y="3427413"/>
            <a:ext cx="1492250" cy="5238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WOCAT</a:t>
            </a:r>
          </a:p>
        </p:txBody>
      </p:sp>
      <p:sp>
        <p:nvSpPr>
          <p:cNvPr id="6" name="TextBox 5"/>
          <p:cNvSpPr txBox="1"/>
          <p:nvPr/>
        </p:nvSpPr>
        <p:spPr>
          <a:xfrm>
            <a:off x="2592388" y="2960688"/>
            <a:ext cx="2135187" cy="8921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Thailand </a:t>
            </a:r>
          </a:p>
          <a:p>
            <a:pPr eaLnBrk="1" fontAlgn="auto" hangingPunct="1">
              <a:spcBef>
                <a:spcPts val="0"/>
              </a:spcBef>
              <a:spcAft>
                <a:spcPts val="0"/>
              </a:spcAft>
              <a:defRPr/>
            </a:pPr>
            <a:r>
              <a:rPr lang="en-US" sz="2400" dirty="0">
                <a:latin typeface="+mn-lt"/>
                <a:cs typeface="+mn-cs"/>
              </a:rPr>
              <a:t>(LDD as NEA)</a:t>
            </a:r>
          </a:p>
        </p:txBody>
      </p:sp>
      <p:sp>
        <p:nvSpPr>
          <p:cNvPr id="7" name="TextBox 6"/>
          <p:cNvSpPr txBox="1"/>
          <p:nvPr/>
        </p:nvSpPr>
        <p:spPr>
          <a:xfrm>
            <a:off x="1268413" y="1136650"/>
            <a:ext cx="4783137" cy="800100"/>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National Steering Committee</a:t>
            </a:r>
          </a:p>
          <a:p>
            <a:pPr algn="ctr" eaLnBrk="1" fontAlgn="auto" hangingPunct="1">
              <a:spcBef>
                <a:spcPts val="0"/>
              </a:spcBef>
              <a:spcAft>
                <a:spcPts val="0"/>
              </a:spcAft>
              <a:defRPr/>
            </a:pPr>
            <a:r>
              <a:rPr lang="en-US" sz="1800" dirty="0">
                <a:latin typeface="+mn-lt"/>
                <a:cs typeface="+mn-cs"/>
              </a:rPr>
              <a:t>(UNCCD Sub-committee, Technical)</a:t>
            </a:r>
          </a:p>
        </p:txBody>
      </p:sp>
      <p:sp>
        <p:nvSpPr>
          <p:cNvPr id="8" name="TextBox 7"/>
          <p:cNvSpPr txBox="1"/>
          <p:nvPr/>
        </p:nvSpPr>
        <p:spPr>
          <a:xfrm>
            <a:off x="5826125" y="2254250"/>
            <a:ext cx="3117850" cy="5238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Working group # 1</a:t>
            </a:r>
          </a:p>
        </p:txBody>
      </p:sp>
      <p:cxnSp>
        <p:nvCxnSpPr>
          <p:cNvPr id="9" name="Straight Arrow Connector 8"/>
          <p:cNvCxnSpPr/>
          <p:nvPr/>
        </p:nvCxnSpPr>
        <p:spPr>
          <a:xfrm>
            <a:off x="1727200" y="3300413"/>
            <a:ext cx="8651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26125" y="2933700"/>
            <a:ext cx="3117850" cy="522288"/>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Working group # 2</a:t>
            </a:r>
          </a:p>
        </p:txBody>
      </p:sp>
      <p:sp>
        <p:nvSpPr>
          <p:cNvPr id="11" name="TextBox 10"/>
          <p:cNvSpPr txBox="1"/>
          <p:nvPr/>
        </p:nvSpPr>
        <p:spPr>
          <a:xfrm>
            <a:off x="5826125" y="3662363"/>
            <a:ext cx="3117850" cy="5238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Working group # 3</a:t>
            </a:r>
          </a:p>
        </p:txBody>
      </p:sp>
      <p:sp>
        <p:nvSpPr>
          <p:cNvPr id="12" name="TextBox 11"/>
          <p:cNvSpPr txBox="1"/>
          <p:nvPr/>
        </p:nvSpPr>
        <p:spPr>
          <a:xfrm>
            <a:off x="5849938" y="4378325"/>
            <a:ext cx="3117850" cy="5238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dirty="0">
                <a:latin typeface="+mn-lt"/>
                <a:cs typeface="+mn-cs"/>
              </a:rPr>
              <a:t>Working group # 4</a:t>
            </a:r>
          </a:p>
        </p:txBody>
      </p:sp>
      <p:sp>
        <p:nvSpPr>
          <p:cNvPr id="13" name="TextBox 12"/>
          <p:cNvSpPr txBox="1"/>
          <p:nvPr/>
        </p:nvSpPr>
        <p:spPr>
          <a:xfrm>
            <a:off x="2438400" y="4705350"/>
            <a:ext cx="2428875" cy="460375"/>
          </a:xfrm>
          <a:prstGeom prst="rect">
            <a:avLst/>
          </a:prstGeom>
          <a:solidFill>
            <a:srgbClr val="FFFF00"/>
          </a:solidFill>
          <a:ln>
            <a:solidFill>
              <a:schemeClr val="tx1"/>
            </a:solidFill>
          </a:ln>
        </p:spPr>
        <p:txBody>
          <a:bodyPr wrap="none">
            <a:spAutoFit/>
          </a:bodyPr>
          <a:lstStyle/>
          <a:p>
            <a:pPr eaLnBrk="1" fontAlgn="auto" hangingPunct="1">
              <a:spcBef>
                <a:spcPts val="0"/>
              </a:spcBef>
              <a:spcAft>
                <a:spcPts val="0"/>
              </a:spcAft>
              <a:defRPr/>
            </a:pPr>
            <a:r>
              <a:rPr lang="en-US" sz="2400" dirty="0">
                <a:latin typeface="+mn-lt"/>
                <a:cs typeface="+mn-cs"/>
              </a:rPr>
              <a:t>Lead Consultant</a:t>
            </a:r>
          </a:p>
        </p:txBody>
      </p:sp>
      <p:cxnSp>
        <p:nvCxnSpPr>
          <p:cNvPr id="14" name="Straight Connector 13"/>
          <p:cNvCxnSpPr/>
          <p:nvPr/>
        </p:nvCxnSpPr>
        <p:spPr>
          <a:xfrm>
            <a:off x="5359400" y="2817813"/>
            <a:ext cx="0" cy="1547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1"/>
          </p:cNvCxnSpPr>
          <p:nvPr/>
        </p:nvCxnSpPr>
        <p:spPr>
          <a:xfrm>
            <a:off x="5359400" y="2438400"/>
            <a:ext cx="466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1"/>
          </p:cNvCxnSpPr>
          <p:nvPr/>
        </p:nvCxnSpPr>
        <p:spPr>
          <a:xfrm flipH="1" flipV="1">
            <a:off x="5359400" y="3119438"/>
            <a:ext cx="466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1"/>
          </p:cNvCxnSpPr>
          <p:nvPr/>
        </p:nvCxnSpPr>
        <p:spPr>
          <a:xfrm flipH="1" flipV="1">
            <a:off x="5359400" y="3846513"/>
            <a:ext cx="466725" cy="77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1"/>
          </p:cNvCxnSpPr>
          <p:nvPr/>
        </p:nvCxnSpPr>
        <p:spPr>
          <a:xfrm rot="10800000">
            <a:off x="5486400" y="4572000"/>
            <a:ext cx="363538" cy="6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6" idx="0"/>
          </p:cNvCxnSpPr>
          <p:nvPr/>
        </p:nvCxnSpPr>
        <p:spPr>
          <a:xfrm>
            <a:off x="3660775" y="1936750"/>
            <a:ext cx="0" cy="10239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p:cNvCxnSpPr>
          <p:nvPr/>
        </p:nvCxnSpPr>
        <p:spPr>
          <a:xfrm flipH="1" flipV="1">
            <a:off x="4727575" y="3265488"/>
            <a:ext cx="0" cy="141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3810000"/>
            <a:ext cx="0" cy="722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0" y="44958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4087019" y="3131344"/>
            <a:ext cx="2278063" cy="523875"/>
          </a:xfrm>
          <a:prstGeom prst="rect">
            <a:avLst/>
          </a:prstGeom>
          <a:solidFill>
            <a:srgbClr val="FFFF00"/>
          </a:solidFill>
          <a:ln>
            <a:solidFill>
              <a:schemeClr val="tx1"/>
            </a:solidFill>
          </a:ln>
        </p:spPr>
        <p:txBody>
          <a:bodyPr>
            <a:spAutoFit/>
          </a:bodyPr>
          <a:lstStyle/>
          <a:p>
            <a:pPr eaLnBrk="1" fontAlgn="auto" hangingPunct="1">
              <a:spcBef>
                <a:spcPts val="0"/>
              </a:spcBef>
              <a:spcAft>
                <a:spcPts val="0"/>
              </a:spcAft>
              <a:defRPr/>
            </a:pPr>
            <a:r>
              <a:rPr lang="en-US" dirty="0">
                <a:latin typeface="+mn-lt"/>
                <a:cs typeface="+mn-cs"/>
              </a:rPr>
              <a:t>Consultants</a:t>
            </a:r>
          </a:p>
        </p:txBody>
      </p:sp>
      <p:cxnSp>
        <p:nvCxnSpPr>
          <p:cNvPr id="25" name="Straight Connector 24"/>
          <p:cNvCxnSpPr/>
          <p:nvPr/>
        </p:nvCxnSpPr>
        <p:spPr>
          <a:xfrm rot="5400000">
            <a:off x="4343401" y="4114800"/>
            <a:ext cx="762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52801" y="4191000"/>
            <a:ext cx="609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206625" y="152400"/>
            <a:ext cx="6913563"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sz="3200" smtClean="0">
                <a:solidFill>
                  <a:srgbClr val="C00000"/>
                </a:solidFill>
              </a:rPr>
              <a:t>QA/QT Procedures</a:t>
            </a:r>
            <a:endParaRPr lang="th-TH" sz="3200" smtClean="0">
              <a:solidFill>
                <a:srgbClr val="C00000"/>
              </a:solidFill>
            </a:endParaRPr>
          </a:p>
        </p:txBody>
      </p:sp>
      <p:sp>
        <p:nvSpPr>
          <p:cNvPr id="27" name="Content Placeholder 2"/>
          <p:cNvSpPr txBox="1">
            <a:spLocks/>
          </p:cNvSpPr>
          <p:nvPr/>
        </p:nvSpPr>
        <p:spPr>
          <a:xfrm>
            <a:off x="522288" y="1385888"/>
            <a:ext cx="4003675" cy="4738687"/>
          </a:xfrm>
          <a:prstGeom prst="rect">
            <a:avLst/>
          </a:prstGeom>
        </p:spPr>
        <p:txBody>
          <a:bodyPr/>
          <a:lstStyle>
            <a:lvl1pPr marL="342900" indent="-342900" algn="l" rtl="0" eaLnBrk="0" fontAlgn="base" hangingPunct="0">
              <a:spcBef>
                <a:spcPct val="20000"/>
              </a:spcBef>
              <a:spcAft>
                <a:spcPct val="0"/>
              </a:spcAft>
              <a:buChar char="•"/>
              <a:defRPr sz="2800" b="1">
                <a:solidFill>
                  <a:srgbClr val="6B6BCF"/>
                </a:solidFill>
                <a:latin typeface="+mn-lt"/>
                <a:ea typeface="+mn-ea"/>
                <a:cs typeface="+mn-cs"/>
              </a:defRPr>
            </a:lvl1pPr>
            <a:lvl2pPr marL="742950" indent="-285750" algn="l" rtl="0" eaLnBrk="0" fontAlgn="base" hangingPunct="0">
              <a:spcBef>
                <a:spcPct val="20000"/>
              </a:spcBef>
              <a:spcAft>
                <a:spcPct val="0"/>
              </a:spcAft>
              <a:buChar char="•"/>
              <a:defRPr sz="2400">
                <a:solidFill>
                  <a:srgbClr val="D2AD46"/>
                </a:solidFill>
                <a:latin typeface="+mn-lt"/>
              </a:defRPr>
            </a:lvl2pPr>
            <a:lvl3pPr marL="1143000" indent="-228600" algn="l" rtl="0" eaLnBrk="0" fontAlgn="base" hangingPunct="0">
              <a:spcBef>
                <a:spcPct val="20000"/>
              </a:spcBef>
              <a:spcAft>
                <a:spcPct val="0"/>
              </a:spcAft>
              <a:buChar char="o"/>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Introduction to the questionnaire		</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1. General information	</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2. Description of the SLM Technology		</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3. Classification of the SLM Technology</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4. Technical specifications, implementation activities, inputs, and costs</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5. Natural and human environment</a:t>
            </a:r>
          </a:p>
          <a:p>
            <a:pPr marL="228600" indent="-2286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6. Impacts and concluding statements</a:t>
            </a:r>
          </a:p>
          <a:p>
            <a:pPr marL="0" indent="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7. References and links			</a:t>
            </a:r>
          </a:p>
          <a:p>
            <a:pPr fontAlgn="auto">
              <a:spcAft>
                <a:spcPts val="0"/>
              </a:spcAft>
              <a:buFont typeface="Wingdings 3" charset="2"/>
              <a:buChar char=""/>
              <a:defRPr/>
            </a:pPr>
            <a:endParaRPr lang="en-US" sz="2000" kern="0" dirty="0">
              <a:solidFill>
                <a:schemeClr val="tx1"/>
              </a:solidFill>
              <a:latin typeface="Calibri" panose="020F0502020204030204" pitchFamily="34" charset="0"/>
              <a:cs typeface="Arial" panose="020B0604020202020204" pitchFamily="34" charset="0"/>
            </a:endParaRPr>
          </a:p>
        </p:txBody>
      </p:sp>
      <p:sp>
        <p:nvSpPr>
          <p:cNvPr id="28" name="Title 1"/>
          <p:cNvSpPr txBox="1">
            <a:spLocks/>
          </p:cNvSpPr>
          <p:nvPr/>
        </p:nvSpPr>
        <p:spPr>
          <a:xfrm>
            <a:off x="244475" y="809625"/>
            <a:ext cx="3924300" cy="576263"/>
          </a:xfrm>
          <a:prstGeom prst="rect">
            <a:avLst/>
          </a:prstGeom>
        </p:spPr>
        <p:txBody>
          <a:bodyPr/>
          <a:lstStyle>
            <a:lvl1pPr algn="l" rtl="0" eaLnBrk="0" fontAlgn="base" hangingPunct="0">
              <a:spcBef>
                <a:spcPct val="0"/>
              </a:spcBef>
              <a:spcAft>
                <a:spcPct val="0"/>
              </a:spcAft>
              <a:defRPr sz="4000" b="1">
                <a:solidFill>
                  <a:srgbClr val="ADBA4E"/>
                </a:solidFill>
                <a:latin typeface="+mj-lt"/>
                <a:ea typeface="+mj-ea"/>
                <a:cs typeface="+mj-cs"/>
              </a:defRPr>
            </a:lvl1pPr>
            <a:lvl2pPr algn="l" rtl="0" eaLnBrk="0" fontAlgn="base" hangingPunct="0">
              <a:spcBef>
                <a:spcPct val="0"/>
              </a:spcBef>
              <a:spcAft>
                <a:spcPct val="0"/>
              </a:spcAft>
              <a:defRPr sz="4000" b="1">
                <a:solidFill>
                  <a:srgbClr val="ADBA4E"/>
                </a:solidFill>
                <a:latin typeface="Arial" charset="0"/>
              </a:defRPr>
            </a:lvl2pPr>
            <a:lvl3pPr algn="l" rtl="0" eaLnBrk="0" fontAlgn="base" hangingPunct="0">
              <a:spcBef>
                <a:spcPct val="0"/>
              </a:spcBef>
              <a:spcAft>
                <a:spcPct val="0"/>
              </a:spcAft>
              <a:defRPr sz="4000" b="1">
                <a:solidFill>
                  <a:srgbClr val="ADBA4E"/>
                </a:solidFill>
                <a:latin typeface="Arial" charset="0"/>
              </a:defRPr>
            </a:lvl3pPr>
            <a:lvl4pPr algn="l" rtl="0" eaLnBrk="0" fontAlgn="base" hangingPunct="0">
              <a:spcBef>
                <a:spcPct val="0"/>
              </a:spcBef>
              <a:spcAft>
                <a:spcPct val="0"/>
              </a:spcAft>
              <a:defRPr sz="4000" b="1">
                <a:solidFill>
                  <a:srgbClr val="ADBA4E"/>
                </a:solidFill>
                <a:latin typeface="Arial" charset="0"/>
              </a:defRPr>
            </a:lvl4pPr>
            <a:lvl5pPr algn="l" rtl="0" eaLnBrk="0" fontAlgn="base" hangingPunct="0">
              <a:spcBef>
                <a:spcPct val="0"/>
              </a:spcBef>
              <a:spcAft>
                <a:spcPct val="0"/>
              </a:spcAft>
              <a:defRPr sz="4000" b="1">
                <a:solidFill>
                  <a:srgbClr val="ADBA4E"/>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fontAlgn="auto">
              <a:spcAft>
                <a:spcPts val="0"/>
              </a:spcAft>
              <a:defRPr/>
            </a:pPr>
            <a:r>
              <a:rPr lang="en-US" sz="2400" kern="0" dirty="0" smtClean="0">
                <a:solidFill>
                  <a:srgbClr val="B45A10"/>
                </a:solidFill>
                <a:latin typeface="Calibri" panose="020F0502020204030204" pitchFamily="34" charset="0"/>
                <a:cs typeface="Arial" panose="020B0604020202020204" pitchFamily="34" charset="0"/>
              </a:rPr>
              <a:t>QT contents (short version)</a:t>
            </a:r>
            <a:endParaRPr lang="en-US" sz="2400" kern="0" dirty="0">
              <a:solidFill>
                <a:srgbClr val="B45A10"/>
              </a:solidFill>
              <a:latin typeface="Calibri" panose="020F0502020204030204" pitchFamily="34" charset="0"/>
              <a:cs typeface="Arial" panose="020B0604020202020204" pitchFamily="34" charset="0"/>
            </a:endParaRPr>
          </a:p>
        </p:txBody>
      </p:sp>
      <p:sp>
        <p:nvSpPr>
          <p:cNvPr id="29" name="Title 1"/>
          <p:cNvSpPr txBox="1">
            <a:spLocks/>
          </p:cNvSpPr>
          <p:nvPr/>
        </p:nvSpPr>
        <p:spPr>
          <a:xfrm>
            <a:off x="4446588" y="809625"/>
            <a:ext cx="3924300" cy="576263"/>
          </a:xfrm>
          <a:prstGeom prst="rect">
            <a:avLst/>
          </a:prstGeom>
        </p:spPr>
        <p:txBody>
          <a:bodyPr/>
          <a:lstStyle>
            <a:lvl1pPr algn="l" rtl="0" eaLnBrk="0" fontAlgn="base" hangingPunct="0">
              <a:spcBef>
                <a:spcPct val="0"/>
              </a:spcBef>
              <a:spcAft>
                <a:spcPct val="0"/>
              </a:spcAft>
              <a:defRPr sz="4000" b="1">
                <a:solidFill>
                  <a:srgbClr val="ADBA4E"/>
                </a:solidFill>
                <a:latin typeface="+mj-lt"/>
                <a:ea typeface="+mj-ea"/>
                <a:cs typeface="+mj-cs"/>
              </a:defRPr>
            </a:lvl1pPr>
            <a:lvl2pPr algn="l" rtl="0" eaLnBrk="0" fontAlgn="base" hangingPunct="0">
              <a:spcBef>
                <a:spcPct val="0"/>
              </a:spcBef>
              <a:spcAft>
                <a:spcPct val="0"/>
              </a:spcAft>
              <a:defRPr sz="4000" b="1">
                <a:solidFill>
                  <a:srgbClr val="ADBA4E"/>
                </a:solidFill>
                <a:latin typeface="Arial" charset="0"/>
              </a:defRPr>
            </a:lvl2pPr>
            <a:lvl3pPr algn="l" rtl="0" eaLnBrk="0" fontAlgn="base" hangingPunct="0">
              <a:spcBef>
                <a:spcPct val="0"/>
              </a:spcBef>
              <a:spcAft>
                <a:spcPct val="0"/>
              </a:spcAft>
              <a:defRPr sz="4000" b="1">
                <a:solidFill>
                  <a:srgbClr val="ADBA4E"/>
                </a:solidFill>
                <a:latin typeface="Arial" charset="0"/>
              </a:defRPr>
            </a:lvl3pPr>
            <a:lvl4pPr algn="l" rtl="0" eaLnBrk="0" fontAlgn="base" hangingPunct="0">
              <a:spcBef>
                <a:spcPct val="0"/>
              </a:spcBef>
              <a:spcAft>
                <a:spcPct val="0"/>
              </a:spcAft>
              <a:defRPr sz="4000" b="1">
                <a:solidFill>
                  <a:srgbClr val="ADBA4E"/>
                </a:solidFill>
                <a:latin typeface="Arial" charset="0"/>
              </a:defRPr>
            </a:lvl4pPr>
            <a:lvl5pPr algn="l" rtl="0" eaLnBrk="0" fontAlgn="base" hangingPunct="0">
              <a:spcBef>
                <a:spcPct val="0"/>
              </a:spcBef>
              <a:spcAft>
                <a:spcPct val="0"/>
              </a:spcAft>
              <a:defRPr sz="4000" b="1">
                <a:solidFill>
                  <a:srgbClr val="ADBA4E"/>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fontAlgn="auto">
              <a:spcAft>
                <a:spcPts val="0"/>
              </a:spcAft>
              <a:defRPr/>
            </a:pPr>
            <a:r>
              <a:rPr lang="en-US" sz="2400" kern="0" dirty="0" smtClean="0">
                <a:solidFill>
                  <a:srgbClr val="B45A10"/>
                </a:solidFill>
                <a:latin typeface="Calibri" panose="020F0502020204030204" pitchFamily="34" charset="0"/>
                <a:cs typeface="Arial" panose="020B0604020202020204" pitchFamily="34" charset="0"/>
              </a:rPr>
              <a:t>QA contents (short version)</a:t>
            </a:r>
            <a:endParaRPr lang="en-US" sz="2400" kern="0" dirty="0">
              <a:solidFill>
                <a:srgbClr val="B45A10"/>
              </a:solidFill>
              <a:latin typeface="Calibri" panose="020F0502020204030204" pitchFamily="34" charset="0"/>
              <a:cs typeface="Arial" panose="020B0604020202020204" pitchFamily="34" charset="0"/>
            </a:endParaRPr>
          </a:p>
        </p:txBody>
      </p:sp>
      <p:sp>
        <p:nvSpPr>
          <p:cNvPr id="30" name="Content Placeholder 2"/>
          <p:cNvSpPr txBox="1">
            <a:spLocks/>
          </p:cNvSpPr>
          <p:nvPr/>
        </p:nvSpPr>
        <p:spPr>
          <a:xfrm>
            <a:off x="4852988" y="1385888"/>
            <a:ext cx="4291012" cy="4830762"/>
          </a:xfrm>
          <a:prstGeom prst="rect">
            <a:avLst/>
          </a:prstGeom>
        </p:spPr>
        <p:txBody>
          <a:bodyPr/>
          <a:lstStyle>
            <a:lvl1pPr marL="342900" indent="-342900" algn="l" rtl="0" eaLnBrk="0" fontAlgn="base" hangingPunct="0">
              <a:spcBef>
                <a:spcPct val="20000"/>
              </a:spcBef>
              <a:spcAft>
                <a:spcPct val="0"/>
              </a:spcAft>
              <a:buChar char="•"/>
              <a:defRPr sz="2800" b="1">
                <a:solidFill>
                  <a:srgbClr val="6B6BCF"/>
                </a:solidFill>
                <a:latin typeface="+mn-lt"/>
                <a:ea typeface="+mn-ea"/>
                <a:cs typeface="+mn-cs"/>
              </a:defRPr>
            </a:lvl1pPr>
            <a:lvl2pPr marL="742950" indent="-285750" algn="l" rtl="0" eaLnBrk="0" fontAlgn="base" hangingPunct="0">
              <a:spcBef>
                <a:spcPct val="20000"/>
              </a:spcBef>
              <a:spcAft>
                <a:spcPct val="0"/>
              </a:spcAft>
              <a:buChar char="•"/>
              <a:defRPr sz="2400">
                <a:solidFill>
                  <a:srgbClr val="D2AD46"/>
                </a:solidFill>
                <a:latin typeface="+mn-lt"/>
              </a:defRPr>
            </a:lvl2pPr>
            <a:lvl3pPr marL="1143000" indent="-228600" algn="l" rtl="0" eaLnBrk="0" fontAlgn="base" hangingPunct="0">
              <a:spcBef>
                <a:spcPct val="20000"/>
              </a:spcBef>
              <a:spcAft>
                <a:spcPct val="0"/>
              </a:spcAft>
              <a:buChar char="o"/>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Introduction to the questionnaire</a:t>
            </a:r>
          </a:p>
          <a:p>
            <a:pPr marL="0" indent="0" fontAlgn="auto">
              <a:spcAft>
                <a:spcPts val="0"/>
              </a:spcAft>
              <a:buFont typeface="Wingdings 3" charset="2"/>
              <a:buNone/>
              <a:defRPr/>
            </a:pPr>
            <a:endParaRPr lang="en-US" sz="2000" kern="0" dirty="0" smtClean="0">
              <a:solidFill>
                <a:schemeClr val="tx1"/>
              </a:solidFill>
              <a:latin typeface="Calibri" panose="020F0502020204030204" pitchFamily="34" charset="0"/>
              <a:cs typeface="Arial" panose="020B0604020202020204" pitchFamily="34" charset="0"/>
            </a:endParaRPr>
          </a:p>
          <a:p>
            <a:pPr marL="292100" indent="-2921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1. General information</a:t>
            </a:r>
          </a:p>
          <a:p>
            <a:pPr marL="292100" indent="-2921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2. Description of the SLM Approach</a:t>
            </a:r>
          </a:p>
          <a:p>
            <a:pPr marL="292100" indent="-2921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3. Participation and roles of stakeholders involved</a:t>
            </a:r>
          </a:p>
          <a:p>
            <a:pPr marL="292100" indent="-292100" fontAlgn="auto">
              <a:spcAft>
                <a:spcPts val="0"/>
              </a:spcAft>
              <a:buFont typeface="Wingdings 3" charset="2"/>
              <a:buNone/>
              <a:defRPr/>
            </a:pPr>
            <a:r>
              <a:rPr lang="en-US" sz="2000" kern="0" dirty="0" smtClean="0">
                <a:solidFill>
                  <a:schemeClr val="tx1"/>
                </a:solidFill>
                <a:latin typeface="Calibri" panose="020F0502020204030204" pitchFamily="34" charset="0"/>
                <a:cs typeface="Arial" panose="020B0604020202020204" pitchFamily="34" charset="0"/>
              </a:rPr>
              <a:t>4. Technical support, capacity building and knowledge management</a:t>
            </a:r>
          </a:p>
          <a:p>
            <a:pPr marL="292100" lvl="1" indent="-292100" fontAlgn="auto">
              <a:spcAft>
                <a:spcPts val="0"/>
              </a:spcAft>
              <a:buFont typeface="Wingdings" panose="05000000000000000000" pitchFamily="2" charset="2"/>
              <a:buNone/>
              <a:defRPr/>
            </a:pPr>
            <a:r>
              <a:rPr lang="en-US" sz="2000" b="1" kern="0" dirty="0" smtClean="0">
                <a:solidFill>
                  <a:schemeClr val="tx1"/>
                </a:solidFill>
                <a:latin typeface="Calibri" panose="020F0502020204030204" pitchFamily="34" charset="0"/>
              </a:rPr>
              <a:t>5. Financing and external material support</a:t>
            </a:r>
          </a:p>
          <a:p>
            <a:pPr marL="292100" lvl="1" indent="-292100" fontAlgn="auto">
              <a:spcAft>
                <a:spcPts val="0"/>
              </a:spcAft>
              <a:buFont typeface="Wingdings" panose="05000000000000000000" pitchFamily="2" charset="2"/>
              <a:buNone/>
              <a:defRPr/>
            </a:pPr>
            <a:r>
              <a:rPr lang="en-US" sz="2000" b="1" kern="0" dirty="0" smtClean="0">
                <a:solidFill>
                  <a:schemeClr val="tx1"/>
                </a:solidFill>
                <a:latin typeface="Calibri" panose="020F0502020204030204" pitchFamily="34" charset="0"/>
              </a:rPr>
              <a:t>6. Impact analysis and concluding statements</a:t>
            </a:r>
          </a:p>
          <a:p>
            <a:pPr marL="292100" lvl="1" indent="-292100" fontAlgn="auto">
              <a:spcAft>
                <a:spcPts val="0"/>
              </a:spcAft>
              <a:buFont typeface="Wingdings" panose="05000000000000000000" pitchFamily="2" charset="2"/>
              <a:buNone/>
              <a:defRPr/>
            </a:pPr>
            <a:r>
              <a:rPr lang="en-US" sz="2000" b="1" kern="0" dirty="0" smtClean="0">
                <a:solidFill>
                  <a:schemeClr val="tx1"/>
                </a:solidFill>
                <a:latin typeface="Calibri" panose="020F0502020204030204" pitchFamily="34" charset="0"/>
              </a:rPr>
              <a:t>7. References and links	</a:t>
            </a:r>
            <a:r>
              <a:rPr lang="en-US" sz="2000" kern="0" dirty="0" smtClean="0">
                <a:solidFill>
                  <a:schemeClr val="tx1"/>
                </a:solidFill>
                <a:latin typeface="Calibri" panose="020F0502020204030204" pitchFamily="34" charset="0"/>
              </a:rPr>
              <a:t>		</a:t>
            </a:r>
          </a:p>
          <a:p>
            <a:pPr marL="0" indent="0" fontAlgn="auto">
              <a:spcAft>
                <a:spcPts val="0"/>
              </a:spcAft>
              <a:buFont typeface="Wingdings 3" charset="2"/>
              <a:buNone/>
              <a:defRPr/>
            </a:pPr>
            <a:endParaRPr lang="en-US" sz="2000" kern="0" dirty="0">
              <a:solidFill>
                <a:schemeClr val="tx1"/>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00275" y="152400"/>
            <a:ext cx="6913563"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sz="3200" smtClean="0">
                <a:solidFill>
                  <a:srgbClr val="C00000"/>
                </a:solidFill>
              </a:rPr>
              <a:t>Land Use Systems (LUS) map</a:t>
            </a:r>
            <a:endParaRPr lang="th-TH" sz="3200" smtClean="0">
              <a:solidFill>
                <a:srgbClr val="C00000"/>
              </a:solidFill>
            </a:endParaRPr>
          </a:p>
        </p:txBody>
      </p:sp>
      <p:sp>
        <p:nvSpPr>
          <p:cNvPr id="3" name="Content Placeholder 2"/>
          <p:cNvSpPr txBox="1">
            <a:spLocks/>
          </p:cNvSpPr>
          <p:nvPr/>
        </p:nvSpPr>
        <p:spPr>
          <a:xfrm>
            <a:off x="152400" y="685800"/>
            <a:ext cx="1839913" cy="5410200"/>
          </a:xfrm>
          <a:prstGeom prst="rect">
            <a:avLst/>
          </a:prstGeom>
          <a:solidFill>
            <a:schemeClr val="accent4">
              <a:lumMod val="20000"/>
              <a:lumOff val="80000"/>
            </a:schemeClr>
          </a:solidFill>
        </p:spPr>
        <p:txBody>
          <a:bodyPr>
            <a:normAutofit/>
          </a:bodyPr>
          <a:lstStyle>
            <a:lvl1pPr marL="342900" indent="-342900" algn="l" rtl="0" eaLnBrk="0" fontAlgn="base" hangingPunct="0">
              <a:spcBef>
                <a:spcPct val="20000"/>
              </a:spcBef>
              <a:spcAft>
                <a:spcPct val="0"/>
              </a:spcAft>
              <a:buChar char="•"/>
              <a:defRPr sz="2800" b="1">
                <a:solidFill>
                  <a:srgbClr val="6B6BCF"/>
                </a:solidFill>
                <a:latin typeface="+mn-lt"/>
                <a:ea typeface="+mn-ea"/>
                <a:cs typeface="+mn-cs"/>
              </a:defRPr>
            </a:lvl1pPr>
            <a:lvl2pPr marL="742950" indent="-285750" algn="l" rtl="0" eaLnBrk="0" fontAlgn="base" hangingPunct="0">
              <a:spcBef>
                <a:spcPct val="20000"/>
              </a:spcBef>
              <a:spcAft>
                <a:spcPct val="0"/>
              </a:spcAft>
              <a:buChar char="•"/>
              <a:defRPr sz="2400">
                <a:solidFill>
                  <a:srgbClr val="D2AD46"/>
                </a:solidFill>
                <a:latin typeface="+mn-lt"/>
              </a:defRPr>
            </a:lvl2pPr>
            <a:lvl3pPr marL="1143000" indent="-228600" algn="l" rtl="0" eaLnBrk="0" fontAlgn="base" hangingPunct="0">
              <a:spcBef>
                <a:spcPct val="20000"/>
              </a:spcBef>
              <a:spcAft>
                <a:spcPct val="0"/>
              </a:spcAft>
              <a:buChar char="o"/>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6688" indent="-166688" fontAlgn="auto">
              <a:spcAft>
                <a:spcPts val="0"/>
              </a:spcAft>
              <a:buFont typeface="Wingdings 3" charset="2"/>
              <a:buChar char=""/>
              <a:defRPr/>
            </a:pPr>
            <a:r>
              <a:rPr lang="en-US" sz="1800" kern="0" dirty="0" smtClean="0">
                <a:solidFill>
                  <a:schemeClr val="tx1">
                    <a:lumMod val="75000"/>
                    <a:lumOff val="25000"/>
                  </a:schemeClr>
                </a:solidFill>
                <a:latin typeface="Calibri" panose="020F0502020204030204" pitchFamily="34" charset="0"/>
              </a:rPr>
              <a:t>LUS is a base map and is basis for assessment of LD &amp; SLM</a:t>
            </a:r>
          </a:p>
          <a:p>
            <a:pPr marL="166688" indent="-166688" fontAlgn="auto">
              <a:spcAft>
                <a:spcPts val="0"/>
              </a:spcAft>
              <a:buFont typeface="Wingdings 3" charset="2"/>
              <a:buChar char=""/>
              <a:defRPr/>
            </a:pPr>
            <a:r>
              <a:rPr lang="en-US" sz="1800" kern="0" dirty="0" smtClean="0">
                <a:solidFill>
                  <a:schemeClr val="tx1">
                    <a:lumMod val="75000"/>
                    <a:lumOff val="25000"/>
                  </a:schemeClr>
                </a:solidFill>
                <a:latin typeface="Calibri" panose="020F0502020204030204" pitchFamily="34" charset="0"/>
              </a:rPr>
              <a:t>LUS includes (secondary)data on land management, inputs and socioeconomic conditions</a:t>
            </a:r>
          </a:p>
          <a:p>
            <a:pPr marL="166688" indent="-166688" fontAlgn="auto">
              <a:spcAft>
                <a:spcPts val="0"/>
              </a:spcAft>
              <a:buFont typeface="Wingdings 3" charset="2"/>
              <a:buChar char=""/>
              <a:defRPr/>
            </a:pPr>
            <a:r>
              <a:rPr lang="en-US" sz="1800" kern="0" dirty="0" smtClean="0">
                <a:solidFill>
                  <a:schemeClr val="tx1">
                    <a:lumMod val="75000"/>
                    <a:lumOff val="25000"/>
                  </a:schemeClr>
                </a:solidFill>
                <a:latin typeface="Calibri" panose="020F0502020204030204" pitchFamily="34" charset="0"/>
              </a:rPr>
              <a:t>LUS map helps to provide information on drivers and impacts of LD (DPSIR)</a:t>
            </a:r>
          </a:p>
          <a:p>
            <a:pPr fontAlgn="auto">
              <a:spcAft>
                <a:spcPts val="0"/>
              </a:spcAft>
              <a:buFont typeface="Wingdings 3" charset="2"/>
              <a:buChar char=""/>
              <a:defRPr/>
            </a:pPr>
            <a:endParaRPr lang="en-US" sz="1600" kern="0" dirty="0">
              <a:solidFill>
                <a:schemeClr val="tx1">
                  <a:lumMod val="75000"/>
                  <a:lumOff val="25000"/>
                </a:schemeClr>
              </a:solidFill>
            </a:endParaRPr>
          </a:p>
        </p:txBody>
      </p:sp>
      <p:sp>
        <p:nvSpPr>
          <p:cNvPr id="4" name="Content Placeholder 2"/>
          <p:cNvSpPr txBox="1">
            <a:spLocks/>
          </p:cNvSpPr>
          <p:nvPr/>
        </p:nvSpPr>
        <p:spPr bwMode="auto">
          <a:xfrm>
            <a:off x="2084388" y="685800"/>
            <a:ext cx="3935412" cy="2057400"/>
          </a:xfrm>
          <a:prstGeom prst="rect">
            <a:avLst/>
          </a:prstGeom>
          <a:solidFill>
            <a:schemeClr val="accent1">
              <a:lumMod val="10000"/>
            </a:schemeClr>
          </a:solidFill>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Land use/cover</a:t>
            </a:r>
          </a:p>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Livestock density, Irrigated area</a:t>
            </a:r>
            <a:endParaRPr lang="en-US"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Slope classes, Soil type, Elevation </a:t>
            </a:r>
            <a:endParaRPr lang="en-US"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Protected areas</a:t>
            </a:r>
            <a:endParaRPr lang="en-US"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Climate (temperature, rainfall), </a:t>
            </a:r>
          </a:p>
          <a:p>
            <a:pPr marL="111125" indent="-111125" fontAlgn="auto">
              <a:spcBef>
                <a:spcPts val="0"/>
              </a:spcBef>
              <a:buFont typeface="Symbol" panose="05050102010706020507" pitchFamily="18" charset="2"/>
              <a:buChar char=""/>
              <a:defRPr/>
            </a:pPr>
            <a:r>
              <a:rPr lang="en-GB"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Population density (provincial level), Rural/urban population, Poverty index</a:t>
            </a:r>
            <a:endParaRPr lang="en-US"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fontAlgn="auto">
              <a:defRPr/>
            </a:pPr>
            <a:endParaRPr lang="en-US" dirty="0">
              <a:latin typeface="Calibri" panose="020F0502020204030204" pitchFamily="34" charset="0"/>
              <a:cs typeface="Arial" panose="020B0604020202020204" pitchFamily="34" charset="0"/>
            </a:endParaRPr>
          </a:p>
        </p:txBody>
      </p:sp>
      <p:sp>
        <p:nvSpPr>
          <p:cNvPr id="5" name="Title 1"/>
          <p:cNvSpPr txBox="1">
            <a:spLocks/>
          </p:cNvSpPr>
          <p:nvPr/>
        </p:nvSpPr>
        <p:spPr>
          <a:xfrm>
            <a:off x="2057400" y="2819400"/>
            <a:ext cx="6907213" cy="4038600"/>
          </a:xfrm>
          <a:prstGeom prst="rect">
            <a:avLst/>
          </a:prstGeom>
          <a:solidFill>
            <a:srgbClr val="FFC000"/>
          </a:solidFill>
        </p:spPr>
        <p:txBody>
          <a:bodyPr/>
          <a:lstStyle>
            <a:lvl1pPr algn="l" rtl="0" eaLnBrk="0" fontAlgn="base" hangingPunct="0">
              <a:spcBef>
                <a:spcPct val="0"/>
              </a:spcBef>
              <a:spcAft>
                <a:spcPct val="0"/>
              </a:spcAft>
              <a:defRPr sz="4000" b="1">
                <a:solidFill>
                  <a:srgbClr val="ADBA4E"/>
                </a:solidFill>
                <a:latin typeface="+mj-lt"/>
                <a:ea typeface="+mj-ea"/>
                <a:cs typeface="+mj-cs"/>
              </a:defRPr>
            </a:lvl1pPr>
            <a:lvl2pPr algn="l" rtl="0" eaLnBrk="0" fontAlgn="base" hangingPunct="0">
              <a:spcBef>
                <a:spcPct val="0"/>
              </a:spcBef>
              <a:spcAft>
                <a:spcPct val="0"/>
              </a:spcAft>
              <a:defRPr sz="4000" b="1">
                <a:solidFill>
                  <a:srgbClr val="ADBA4E"/>
                </a:solidFill>
                <a:latin typeface="Arial" charset="0"/>
              </a:defRPr>
            </a:lvl2pPr>
            <a:lvl3pPr algn="l" rtl="0" eaLnBrk="0" fontAlgn="base" hangingPunct="0">
              <a:spcBef>
                <a:spcPct val="0"/>
              </a:spcBef>
              <a:spcAft>
                <a:spcPct val="0"/>
              </a:spcAft>
              <a:defRPr sz="4000" b="1">
                <a:solidFill>
                  <a:srgbClr val="ADBA4E"/>
                </a:solidFill>
                <a:latin typeface="Arial" charset="0"/>
              </a:defRPr>
            </a:lvl3pPr>
            <a:lvl4pPr algn="l" rtl="0" eaLnBrk="0" fontAlgn="base" hangingPunct="0">
              <a:spcBef>
                <a:spcPct val="0"/>
              </a:spcBef>
              <a:spcAft>
                <a:spcPct val="0"/>
              </a:spcAft>
              <a:defRPr sz="4000" b="1">
                <a:solidFill>
                  <a:srgbClr val="ADBA4E"/>
                </a:solidFill>
                <a:latin typeface="Arial" charset="0"/>
              </a:defRPr>
            </a:lvl4pPr>
            <a:lvl5pPr algn="l" rtl="0" eaLnBrk="0" fontAlgn="base" hangingPunct="0">
              <a:spcBef>
                <a:spcPct val="0"/>
              </a:spcBef>
              <a:spcAft>
                <a:spcPct val="0"/>
              </a:spcAft>
              <a:defRPr sz="4000" b="1">
                <a:solidFill>
                  <a:srgbClr val="ADBA4E"/>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fontAlgn="auto">
              <a:spcAft>
                <a:spcPts val="0"/>
              </a:spcAft>
              <a:defRPr/>
            </a:pPr>
            <a:r>
              <a:rPr lang="en-US" sz="2400" kern="0" dirty="0" smtClean="0">
                <a:solidFill>
                  <a:schemeClr val="tx1"/>
                </a:solidFill>
                <a:latin typeface="Calibri" panose="020F0502020204030204" pitchFamily="34" charset="0"/>
              </a:rPr>
              <a:t>Data consideration for LUS map</a:t>
            </a:r>
          </a:p>
          <a:p>
            <a:pPr>
              <a:defRPr/>
            </a:pPr>
            <a:r>
              <a:rPr lang="en-US" altLang="th-TH" sz="1400" dirty="0" smtClean="0">
                <a:solidFill>
                  <a:schemeClr val="tx1"/>
                </a:solidFill>
                <a:latin typeface="Calibri" panose="020F0502020204030204" pitchFamily="34" charset="0"/>
              </a:rPr>
              <a:t>Land cover (Level – I Built-up, agriculture, range/</a:t>
            </a:r>
            <a:r>
              <a:rPr lang="en-US" altLang="th-TH" sz="1400" dirty="0" err="1" smtClean="0">
                <a:solidFill>
                  <a:schemeClr val="tx1"/>
                </a:solidFill>
                <a:latin typeface="Calibri" panose="020F0502020204030204" pitchFamily="34" charset="0"/>
              </a:rPr>
              <a:t>shrubland</a:t>
            </a:r>
            <a:r>
              <a:rPr lang="en-US" altLang="th-TH" sz="1400" dirty="0" smtClean="0">
                <a:solidFill>
                  <a:schemeClr val="tx1"/>
                </a:solidFill>
                <a:latin typeface="Calibri" panose="020F0502020204030204" pitchFamily="34" charset="0"/>
              </a:rPr>
              <a:t>, forest, plantations, water, wetland, </a:t>
            </a:r>
            <a:r>
              <a:rPr lang="en-US" altLang="th-TH" sz="1400" dirty="0" err="1" smtClean="0">
                <a:solidFill>
                  <a:schemeClr val="tx1"/>
                </a:solidFill>
                <a:latin typeface="Calibri" panose="020F0502020204030204" pitchFamily="34" charset="0"/>
              </a:rPr>
              <a:t>Barrenland</a:t>
            </a:r>
            <a:r>
              <a:rPr lang="en-US" altLang="th-TH" sz="1400" dirty="0" smtClean="0">
                <a:solidFill>
                  <a:schemeClr val="tx1"/>
                </a:solidFill>
                <a:latin typeface="Calibri" panose="020F0502020204030204" pitchFamily="34" charset="0"/>
              </a:rPr>
              <a:t>  or Level II)</a:t>
            </a:r>
          </a:p>
          <a:p>
            <a:pPr>
              <a:defRPr/>
            </a:pPr>
            <a:r>
              <a:rPr lang="en-US" altLang="th-TH" sz="1400" dirty="0" smtClean="0">
                <a:solidFill>
                  <a:schemeClr val="tx1"/>
                </a:solidFill>
                <a:latin typeface="Calibri" panose="020F0502020204030204" pitchFamily="34" charset="0"/>
              </a:rPr>
              <a:t>Cropping pattern/ crop intensity</a:t>
            </a:r>
          </a:p>
          <a:p>
            <a:pPr>
              <a:defRPr/>
            </a:pPr>
            <a:r>
              <a:rPr lang="en-US" altLang="th-TH" sz="1400" dirty="0" smtClean="0">
                <a:solidFill>
                  <a:schemeClr val="tx1"/>
                </a:solidFill>
                <a:latin typeface="Calibri" panose="020F0502020204030204" pitchFamily="34" charset="0"/>
              </a:rPr>
              <a:t>Irrigation (area, intensity, planned)</a:t>
            </a:r>
          </a:p>
          <a:p>
            <a:pPr>
              <a:defRPr/>
            </a:pPr>
            <a:r>
              <a:rPr lang="en-US" altLang="th-TH" sz="1400" dirty="0" smtClean="0">
                <a:solidFill>
                  <a:schemeClr val="tx1"/>
                </a:solidFill>
                <a:latin typeface="Calibri" panose="020F0502020204030204" pitchFamily="34" charset="0"/>
              </a:rPr>
              <a:t>Input use (fertilizers, chemicals, mechanization)</a:t>
            </a:r>
          </a:p>
          <a:p>
            <a:pPr>
              <a:defRPr/>
            </a:pPr>
            <a:r>
              <a:rPr lang="en-US" altLang="th-TH" sz="1400" dirty="0" smtClean="0">
                <a:solidFill>
                  <a:schemeClr val="tx1"/>
                </a:solidFill>
                <a:latin typeface="Calibri" panose="020F0502020204030204" pitchFamily="34" charset="0"/>
              </a:rPr>
              <a:t>Protected areas types</a:t>
            </a:r>
          </a:p>
          <a:p>
            <a:pPr>
              <a:defRPr/>
            </a:pPr>
            <a:r>
              <a:rPr lang="en-US" altLang="th-TH" sz="1400" dirty="0" smtClean="0">
                <a:solidFill>
                  <a:schemeClr val="tx1"/>
                </a:solidFill>
                <a:latin typeface="Calibri" panose="020F0502020204030204" pitchFamily="34" charset="0"/>
              </a:rPr>
              <a:t>Livestock population/density</a:t>
            </a:r>
          </a:p>
          <a:p>
            <a:pPr>
              <a:defRPr/>
            </a:pPr>
            <a:r>
              <a:rPr lang="en-US" altLang="th-TH" sz="1400" dirty="0" smtClean="0">
                <a:solidFill>
                  <a:schemeClr val="tx1"/>
                </a:solidFill>
                <a:latin typeface="Calibri" panose="020F0502020204030204" pitchFamily="34" charset="0"/>
              </a:rPr>
              <a:t>Climate classes or (Climate data: temp., rainfall, LGP)</a:t>
            </a:r>
          </a:p>
          <a:p>
            <a:pPr>
              <a:defRPr/>
            </a:pPr>
            <a:r>
              <a:rPr lang="en-US" altLang="th-TH" sz="1400" dirty="0" smtClean="0">
                <a:solidFill>
                  <a:schemeClr val="tx1"/>
                </a:solidFill>
                <a:latin typeface="Calibri" panose="020F0502020204030204" pitchFamily="34" charset="0"/>
              </a:rPr>
              <a:t>Soil properties</a:t>
            </a:r>
          </a:p>
          <a:p>
            <a:pPr>
              <a:defRPr/>
            </a:pPr>
            <a:r>
              <a:rPr lang="en-US" altLang="th-TH" sz="1400" dirty="0" smtClean="0">
                <a:solidFill>
                  <a:schemeClr val="tx1"/>
                </a:solidFill>
                <a:latin typeface="Calibri" panose="020F0502020204030204" pitchFamily="34" charset="0"/>
              </a:rPr>
              <a:t>Terrain (elevation, slope, aspect) or terrain index map </a:t>
            </a:r>
          </a:p>
          <a:p>
            <a:pPr>
              <a:defRPr/>
            </a:pPr>
            <a:r>
              <a:rPr lang="en-US" altLang="th-TH" sz="1400" dirty="0" smtClean="0">
                <a:solidFill>
                  <a:schemeClr val="tx1"/>
                </a:solidFill>
                <a:latin typeface="Calibri" panose="020F0502020204030204" pitchFamily="34" charset="0"/>
              </a:rPr>
              <a:t>Administrative boundaries</a:t>
            </a:r>
          </a:p>
          <a:p>
            <a:pPr>
              <a:defRPr/>
            </a:pPr>
            <a:r>
              <a:rPr lang="en-US" altLang="th-TH" sz="1400" dirty="0" smtClean="0">
                <a:solidFill>
                  <a:schemeClr val="tx1"/>
                </a:solidFill>
                <a:latin typeface="Calibri" panose="020F0502020204030204" pitchFamily="34" charset="0"/>
              </a:rPr>
              <a:t>Population density</a:t>
            </a:r>
          </a:p>
          <a:p>
            <a:pPr>
              <a:defRPr/>
            </a:pPr>
            <a:r>
              <a:rPr lang="en-US" altLang="th-TH" sz="1400" dirty="0" smtClean="0">
                <a:solidFill>
                  <a:schemeClr val="tx1"/>
                </a:solidFill>
                <a:latin typeface="Calibri" panose="020F0502020204030204" pitchFamily="34" charset="0"/>
              </a:rPr>
              <a:t>Poverty</a:t>
            </a:r>
          </a:p>
          <a:p>
            <a:pPr>
              <a:defRPr/>
            </a:pPr>
            <a:r>
              <a:rPr lang="en-US" altLang="th-TH" sz="1400" dirty="0" smtClean="0">
                <a:solidFill>
                  <a:schemeClr val="tx1"/>
                </a:solidFill>
                <a:latin typeface="Calibri" panose="020F0502020204030204" pitchFamily="34" charset="0"/>
              </a:rPr>
              <a:t>GDP</a:t>
            </a:r>
          </a:p>
          <a:p>
            <a:pPr>
              <a:defRPr/>
            </a:pPr>
            <a:r>
              <a:rPr lang="en-US" altLang="th-TH" sz="1400" dirty="0" smtClean="0">
                <a:solidFill>
                  <a:schemeClr val="tx1"/>
                </a:solidFill>
                <a:latin typeface="Calibri" panose="020F0502020204030204" pitchFamily="34" charset="0"/>
              </a:rPr>
              <a:t>Land ownership</a:t>
            </a:r>
          </a:p>
          <a:p>
            <a:pPr>
              <a:defRPr/>
            </a:pPr>
            <a:r>
              <a:rPr lang="en-US" altLang="th-TH" sz="1400" dirty="0" smtClean="0">
                <a:solidFill>
                  <a:schemeClr val="tx1"/>
                </a:solidFill>
                <a:latin typeface="Calibri" panose="020F0502020204030204" pitchFamily="34" charset="0"/>
              </a:rPr>
              <a:t>Others (problem soils, wetland/mining exploitation, specific environmental issue presence)</a:t>
            </a:r>
          </a:p>
          <a:p>
            <a:pPr fontAlgn="auto">
              <a:spcAft>
                <a:spcPts val="0"/>
              </a:spcAft>
              <a:defRPr/>
            </a:pPr>
            <a:endParaRPr lang="en-US" sz="2400" kern="0" dirty="0">
              <a:solidFill>
                <a:schemeClr val="tx1"/>
              </a:solidFill>
              <a:latin typeface="Calibri" panose="020F0502020204030204" pitchFamily="34" charset="0"/>
            </a:endParaRPr>
          </a:p>
        </p:txBody>
      </p:sp>
      <p:sp>
        <p:nvSpPr>
          <p:cNvPr id="6" name="Content Placeholder 2"/>
          <p:cNvSpPr txBox="1">
            <a:spLocks/>
          </p:cNvSpPr>
          <p:nvPr/>
        </p:nvSpPr>
        <p:spPr>
          <a:xfrm>
            <a:off x="6142038" y="685800"/>
            <a:ext cx="2822575" cy="2057400"/>
          </a:xfrm>
          <a:prstGeom prst="rect">
            <a:avLst/>
          </a:prstGeom>
          <a:solidFill>
            <a:schemeClr val="accent6">
              <a:lumMod val="75000"/>
            </a:schemeClr>
          </a:solidFill>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34950" indent="-234950" fontAlgn="auto">
              <a:defRPr/>
            </a:pPr>
            <a:r>
              <a:rPr lang="en-US" dirty="0" smtClean="0">
                <a:solidFill>
                  <a:srgbClr val="FB65FF"/>
                </a:solidFill>
                <a:latin typeface="Calibri" panose="020F0502020204030204" pitchFamily="34" charset="0"/>
              </a:rPr>
              <a:t>Basis could be AEZ or 4 sub-regions in a country.</a:t>
            </a:r>
          </a:p>
          <a:p>
            <a:pPr marL="234950" indent="-234950" fontAlgn="auto">
              <a:defRPr/>
            </a:pPr>
            <a:r>
              <a:rPr lang="en-US" dirty="0" smtClean="0">
                <a:solidFill>
                  <a:srgbClr val="FB65FF"/>
                </a:solidFill>
                <a:latin typeface="Calibri" panose="020F0502020204030204" pitchFamily="34" charset="0"/>
              </a:rPr>
              <a:t>Scale to be determined: 250K to 500 K</a:t>
            </a:r>
          </a:p>
          <a:p>
            <a:pPr marL="234950" indent="-234950" fontAlgn="auto">
              <a:defRPr/>
            </a:pPr>
            <a:r>
              <a:rPr lang="en-US" dirty="0" smtClean="0">
                <a:solidFill>
                  <a:srgbClr val="FB65FF"/>
                </a:solidFill>
                <a:latin typeface="Calibri" panose="020F0502020204030204" pitchFamily="34" charset="0"/>
              </a:rPr>
              <a:t>500-600 mapping units </a:t>
            </a:r>
          </a:p>
          <a:p>
            <a:pPr marL="234950" indent="-234950" fontAlgn="auto">
              <a:defRPr/>
            </a:pPr>
            <a:r>
              <a:rPr lang="en-US" dirty="0" smtClean="0">
                <a:solidFill>
                  <a:srgbClr val="FB65FF"/>
                </a:solidFill>
                <a:latin typeface="Calibri" panose="020F0502020204030204" pitchFamily="34" charset="0"/>
              </a:rPr>
              <a:t>Validation of LUS map</a:t>
            </a:r>
            <a:endParaRPr lang="en-US" dirty="0">
              <a:solidFill>
                <a:srgbClr val="FB65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051050" y="260350"/>
            <a:ext cx="6913563"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sz="3200" smtClean="0">
                <a:solidFill>
                  <a:srgbClr val="C00000"/>
                </a:solidFill>
              </a:rPr>
              <a:t>Potential Technologies for SLM</a:t>
            </a:r>
            <a:endParaRPr lang="th-TH" sz="3200" smtClean="0">
              <a:solidFill>
                <a:srgbClr val="C00000"/>
              </a:solidFill>
            </a:endParaRPr>
          </a:p>
        </p:txBody>
      </p:sp>
      <p:pic>
        <p:nvPicPr>
          <p:cNvPr id="53251" name="Shape 84"/>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763" y="3497263"/>
            <a:ext cx="143827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Shape 89"/>
          <p:cNvGrpSpPr/>
          <p:nvPr/>
        </p:nvGrpSpPr>
        <p:grpSpPr>
          <a:xfrm>
            <a:off x="2320703" y="1061105"/>
            <a:ext cx="2738425" cy="2543539"/>
            <a:chOff x="5055698" y="1658576"/>
            <a:chExt cx="1798285" cy="2082196"/>
          </a:xfrm>
          <a:blipFill>
            <a:blip r:embed="rId3">
              <a:alphaModFix amt="68000"/>
            </a:blip>
            <a:stretch>
              <a:fillRect/>
            </a:stretch>
          </a:blipFill>
        </p:grpSpPr>
        <p:sp>
          <p:nvSpPr>
            <p:cNvPr id="5" name="Shape 90"/>
            <p:cNvSpPr>
              <a:spLocks/>
            </p:cNvSpPr>
            <p:nvPr/>
          </p:nvSpPr>
          <p:spPr>
            <a:xfrm rot="9059134">
              <a:off x="5055698" y="1658576"/>
              <a:ext cx="1798285" cy="2082196"/>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6" name="Shape 91"/>
            <p:cNvSpPr txBox="1">
              <a:spLocks/>
            </p:cNvSpPr>
            <p:nvPr/>
          </p:nvSpPr>
          <p:spPr>
            <a:xfrm>
              <a:off x="5236975" y="2663393"/>
              <a:ext cx="1306922" cy="590619"/>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a:latin typeface="Calibri"/>
                  <a:ea typeface="Calibri"/>
                  <a:cs typeface="Calibri"/>
                  <a:sym typeface="Calibri"/>
                </a:rPr>
                <a:t>Climate change database </a:t>
              </a:r>
              <a:endParaRPr sz="2000" b="1" dirty="0">
                <a:latin typeface="Calibri"/>
                <a:ea typeface="Calibri"/>
                <a:cs typeface="Calibri"/>
                <a:sym typeface="Calibri"/>
              </a:endParaRPr>
            </a:p>
          </p:txBody>
        </p:sp>
      </p:grpSp>
      <p:grpSp>
        <p:nvGrpSpPr>
          <p:cNvPr id="53253" name="Shape 92"/>
          <p:cNvGrpSpPr>
            <a:grpSpLocks/>
          </p:cNvGrpSpPr>
          <p:nvPr/>
        </p:nvGrpSpPr>
        <p:grpSpPr bwMode="auto">
          <a:xfrm rot="8453084">
            <a:off x="6500813" y="3082925"/>
            <a:ext cx="2603500" cy="2211388"/>
            <a:chOff x="3990880" y="3626310"/>
            <a:chExt cx="1823287" cy="1543327"/>
          </a:xfrm>
        </p:grpSpPr>
        <p:sp>
          <p:nvSpPr>
            <p:cNvPr id="53263" name="Shape 93"/>
            <p:cNvSpPr>
              <a:spLocks/>
            </p:cNvSpPr>
            <p:nvPr/>
          </p:nvSpPr>
          <p:spPr bwMode="auto">
            <a:xfrm rot="5921594">
              <a:off x="4130860" y="3486330"/>
              <a:ext cx="1543327" cy="1823287"/>
            </a:xfrm>
            <a:custGeom>
              <a:avLst/>
              <a:gdLst>
                <a:gd name="T0" fmla="*/ 776394 w 2012462"/>
                <a:gd name="T1" fmla="*/ 0 h 2446183"/>
                <a:gd name="T2" fmla="*/ 1258036 w 2012462"/>
                <a:gd name="T3" fmla="*/ 491289 h 2446183"/>
                <a:gd name="T4" fmla="*/ 1262513 w 2012462"/>
                <a:gd name="T5" fmla="*/ 494543 h 2446183"/>
                <a:gd name="T6" fmla="*/ 1543327 w 2012462"/>
                <a:gd name="T7" fmla="*/ 1073283 h 2446183"/>
                <a:gd name="T8" fmla="*/ 771664 w 2012462"/>
                <a:gd name="T9" fmla="*/ 1823287 h 2446183"/>
                <a:gd name="T10" fmla="*/ 0 w 2012462"/>
                <a:gd name="T11" fmla="*/ 1073283 h 2446183"/>
                <a:gd name="T12" fmla="*/ 226016 w 2012462"/>
                <a:gd name="T13" fmla="*/ 542949 h 2446183"/>
                <a:gd name="T14" fmla="*/ 271214 w 2012462"/>
                <a:gd name="T15" fmla="*/ 503023 h 2446183"/>
                <a:gd name="T16" fmla="*/ 776394 w 2012462"/>
                <a:gd name="T17" fmla="*/ 0 h 2446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2462"/>
                <a:gd name="T28" fmla="*/ 0 h 2446183"/>
                <a:gd name="T29" fmla="*/ 2012462 w 2012462"/>
                <a:gd name="T30" fmla="*/ 2446183 h 2446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lnTo>
                    <a:pt x="1012400" y="0"/>
                  </a:lnTo>
                  <a:close/>
                </a:path>
              </a:pathLst>
            </a:custGeom>
            <a:blipFill dpi="0" rotWithShape="1">
              <a:blip r:embed="rId4">
                <a:alphaModFix amt="68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53264" name="Shape 94"/>
            <p:cNvSpPr txBox="1">
              <a:spLocks/>
            </p:cNvSpPr>
            <p:nvPr/>
          </p:nvSpPr>
          <p:spPr bwMode="auto">
            <a:xfrm rot="-9038665">
              <a:off x="4424684" y="3900839"/>
              <a:ext cx="1139572" cy="25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Calibri" panose="020F0502020204030204" pitchFamily="34" charset="0"/>
                  <a:sym typeface="Calibri" panose="020F0502020204030204" pitchFamily="34" charset="0"/>
                </a:rPr>
                <a:t>LDD Products </a:t>
              </a:r>
              <a:endParaRPr lang="th-TH" sz="2000" b="1">
                <a:latin typeface="Calibri" panose="020F0502020204030204" pitchFamily="34" charset="0"/>
                <a:sym typeface="Calibri" panose="020F0502020204030204" pitchFamily="34" charset="0"/>
              </a:endParaRPr>
            </a:p>
          </p:txBody>
        </p:sp>
      </p:grpSp>
      <p:grpSp>
        <p:nvGrpSpPr>
          <p:cNvPr id="53254" name="Shape 95"/>
          <p:cNvGrpSpPr>
            <a:grpSpLocks/>
          </p:cNvGrpSpPr>
          <p:nvPr/>
        </p:nvGrpSpPr>
        <p:grpSpPr bwMode="auto">
          <a:xfrm>
            <a:off x="2647950" y="3497263"/>
            <a:ext cx="1509713" cy="1012825"/>
            <a:chOff x="4956346" y="3073833"/>
            <a:chExt cx="1018421" cy="815270"/>
          </a:xfrm>
        </p:grpSpPr>
        <p:sp>
          <p:nvSpPr>
            <p:cNvPr id="53261" name="Shape 96"/>
            <p:cNvSpPr>
              <a:spLocks/>
            </p:cNvSpPr>
            <p:nvPr/>
          </p:nvSpPr>
          <p:spPr bwMode="auto">
            <a:xfrm rot="8041006">
              <a:off x="5001105" y="3029074"/>
              <a:ext cx="815270" cy="904787"/>
            </a:xfrm>
            <a:custGeom>
              <a:avLst/>
              <a:gdLst>
                <a:gd name="T0" fmla="*/ 410134 w 2012462"/>
                <a:gd name="T1" fmla="*/ 0 h 2446183"/>
                <a:gd name="T2" fmla="*/ 664564 w 2012462"/>
                <a:gd name="T3" fmla="*/ 243797 h 2446183"/>
                <a:gd name="T4" fmla="*/ 666929 w 2012462"/>
                <a:gd name="T5" fmla="*/ 245412 h 2446183"/>
                <a:gd name="T6" fmla="*/ 815270 w 2012462"/>
                <a:gd name="T7" fmla="*/ 532605 h 2446183"/>
                <a:gd name="T8" fmla="*/ 407635 w 2012462"/>
                <a:gd name="T9" fmla="*/ 904787 h 2446183"/>
                <a:gd name="T10" fmla="*/ 0 w 2012462"/>
                <a:gd name="T11" fmla="*/ 532605 h 2446183"/>
                <a:gd name="T12" fmla="*/ 119394 w 2012462"/>
                <a:gd name="T13" fmla="*/ 269433 h 2446183"/>
                <a:gd name="T14" fmla="*/ 143270 w 2012462"/>
                <a:gd name="T15" fmla="*/ 249620 h 2446183"/>
                <a:gd name="T16" fmla="*/ 410134 w 2012462"/>
                <a:gd name="T17" fmla="*/ 0 h 2446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2462"/>
                <a:gd name="T28" fmla="*/ 0 h 2446183"/>
                <a:gd name="T29" fmla="*/ 2012462 w 2012462"/>
                <a:gd name="T30" fmla="*/ 2446183 h 2446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lnTo>
                    <a:pt x="1012400" y="0"/>
                  </a:lnTo>
                  <a:close/>
                </a:path>
              </a:pathLst>
            </a:custGeom>
            <a:blipFill dpi="0" rotWithShape="1">
              <a:blip r:embed="rId5">
                <a:alphaModFix amt="68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th-TH"/>
            </a:p>
          </p:txBody>
        </p:sp>
        <p:sp>
          <p:nvSpPr>
            <p:cNvPr id="53262" name="Shape 97"/>
            <p:cNvSpPr txBox="1">
              <a:spLocks/>
            </p:cNvSpPr>
            <p:nvPr/>
          </p:nvSpPr>
          <p:spPr bwMode="auto">
            <a:xfrm>
              <a:off x="5048274" y="3450714"/>
              <a:ext cx="926493" cy="29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Calibri" panose="020F0502020204030204" pitchFamily="34" charset="0"/>
                  <a:sym typeface="Calibri" panose="020F0502020204030204" pitchFamily="34" charset="0"/>
                </a:rPr>
                <a:t>Soil maps</a:t>
              </a:r>
              <a:endParaRPr lang="th-TH" sz="2000" b="1">
                <a:latin typeface="Calibri" panose="020F0502020204030204" pitchFamily="34" charset="0"/>
                <a:sym typeface="Calibri" panose="020F0502020204030204" pitchFamily="34" charset="0"/>
              </a:endParaRPr>
            </a:p>
          </p:txBody>
        </p:sp>
      </p:grpSp>
      <p:grpSp>
        <p:nvGrpSpPr>
          <p:cNvPr id="7" name="Shape 98"/>
          <p:cNvGrpSpPr/>
          <p:nvPr/>
        </p:nvGrpSpPr>
        <p:grpSpPr>
          <a:xfrm>
            <a:off x="4691137" y="4632770"/>
            <a:ext cx="2106389" cy="1644617"/>
            <a:chOff x="7191864" y="3682376"/>
            <a:chExt cx="1526956" cy="1233982"/>
          </a:xfrm>
          <a:blipFill>
            <a:blip r:embed="rId6">
              <a:alphaModFix amt="68000"/>
            </a:blip>
            <a:stretch>
              <a:fillRect/>
            </a:stretch>
          </a:blipFill>
        </p:grpSpPr>
        <p:sp>
          <p:nvSpPr>
            <p:cNvPr id="14" name="Shape 99"/>
            <p:cNvSpPr>
              <a:spLocks/>
            </p:cNvSpPr>
            <p:nvPr/>
          </p:nvSpPr>
          <p:spPr>
            <a:xfrm rot="15162808">
              <a:off x="7338351" y="3535889"/>
              <a:ext cx="1233982" cy="1526956"/>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15" name="Shape 100"/>
            <p:cNvSpPr txBox="1">
              <a:spLocks/>
            </p:cNvSpPr>
            <p:nvPr/>
          </p:nvSpPr>
          <p:spPr>
            <a:xfrm>
              <a:off x="7420548" y="4202204"/>
              <a:ext cx="1267261" cy="427051"/>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err="1">
                  <a:latin typeface="Calibri"/>
                  <a:ea typeface="Calibri"/>
                  <a:cs typeface="Calibri"/>
                  <a:sym typeface="Calibri"/>
                </a:rPr>
                <a:t>MoAC</a:t>
              </a:r>
              <a:r>
                <a:rPr lang="en-US" sz="2000" b="1" dirty="0">
                  <a:latin typeface="Calibri"/>
                  <a:ea typeface="Calibri"/>
                  <a:cs typeface="Calibri"/>
                  <a:sym typeface="Calibri"/>
                </a:rPr>
                <a:t> </a:t>
              </a:r>
              <a:r>
                <a:rPr lang="en-US" sz="2000" b="1" dirty="0" err="1">
                  <a:latin typeface="Calibri"/>
                  <a:ea typeface="Calibri"/>
                  <a:cs typeface="Calibri"/>
                  <a:sym typeface="Calibri"/>
                </a:rPr>
                <a:t>Dtabase</a:t>
              </a:r>
              <a:r>
                <a:rPr lang="en-US" sz="2000" b="1" dirty="0">
                  <a:latin typeface="Calibri"/>
                  <a:ea typeface="Calibri"/>
                  <a:cs typeface="Calibri"/>
                  <a:sym typeface="Calibri"/>
                </a:rPr>
                <a:t> </a:t>
              </a:r>
              <a:endParaRPr sz="2000" b="1" dirty="0">
                <a:latin typeface="Calibri"/>
                <a:ea typeface="Calibri"/>
                <a:cs typeface="Calibri"/>
                <a:sym typeface="Calibri"/>
              </a:endParaRPr>
            </a:p>
          </p:txBody>
        </p:sp>
      </p:grpSp>
      <p:grpSp>
        <p:nvGrpSpPr>
          <p:cNvPr id="8" name="Shape 86"/>
          <p:cNvGrpSpPr/>
          <p:nvPr/>
        </p:nvGrpSpPr>
        <p:grpSpPr>
          <a:xfrm>
            <a:off x="4594629" y="2269686"/>
            <a:ext cx="2206101" cy="2661026"/>
            <a:chOff x="6698252" y="2008215"/>
            <a:chExt cx="2191125" cy="1671747"/>
          </a:xfrm>
          <a:blipFill>
            <a:blip r:embed="rId7">
              <a:alphaModFix amt="68000"/>
            </a:blip>
            <a:stretch>
              <a:fillRect/>
            </a:stretch>
          </a:blipFill>
        </p:grpSpPr>
        <p:sp>
          <p:nvSpPr>
            <p:cNvPr id="17" name="Shape 87"/>
            <p:cNvSpPr>
              <a:spLocks/>
            </p:cNvSpPr>
            <p:nvPr/>
          </p:nvSpPr>
          <p:spPr>
            <a:xfrm rot="13712225">
              <a:off x="6878397" y="1828070"/>
              <a:ext cx="1671747" cy="2032037"/>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18" name="Shape 88"/>
            <p:cNvSpPr txBox="1">
              <a:spLocks/>
            </p:cNvSpPr>
            <p:nvPr/>
          </p:nvSpPr>
          <p:spPr>
            <a:xfrm>
              <a:off x="6997308" y="2853195"/>
              <a:ext cx="1892069" cy="291877"/>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200" b="1" dirty="0">
                  <a:latin typeface="Calibri"/>
                  <a:ea typeface="Calibri"/>
                  <a:cs typeface="Calibri"/>
                  <a:sym typeface="Calibri"/>
                </a:rPr>
                <a:t>Royal Projects</a:t>
              </a:r>
              <a:r>
                <a:rPr lang="en-US" sz="2200" b="1" dirty="0">
                  <a:solidFill>
                    <a:schemeClr val="lt1"/>
                  </a:solidFill>
                  <a:latin typeface="Calibri"/>
                  <a:ea typeface="Calibri"/>
                  <a:cs typeface="Calibri"/>
                  <a:sym typeface="Calibri"/>
                </a:rPr>
                <a:t> </a:t>
              </a:r>
              <a:endParaRPr sz="2200" b="1" dirty="0">
                <a:solidFill>
                  <a:schemeClr val="lt1"/>
                </a:solidFill>
                <a:latin typeface="Calibri"/>
                <a:ea typeface="Calibri"/>
                <a:cs typeface="Calibri"/>
                <a:sym typeface="Calibri"/>
              </a:endParaRPr>
            </a:p>
          </p:txBody>
        </p:sp>
      </p:grpSp>
      <p:grpSp>
        <p:nvGrpSpPr>
          <p:cNvPr id="9" name="Shape 86"/>
          <p:cNvGrpSpPr/>
          <p:nvPr/>
        </p:nvGrpSpPr>
        <p:grpSpPr>
          <a:xfrm rot="17080641">
            <a:off x="63318" y="2355061"/>
            <a:ext cx="2400077" cy="2473209"/>
            <a:chOff x="6766471" y="1987045"/>
            <a:chExt cx="2383784" cy="1553754"/>
          </a:xfrm>
          <a:blipFill>
            <a:blip r:embed="rId8">
              <a:alphaModFix amt="68000"/>
            </a:blip>
            <a:stretch>
              <a:fillRect/>
            </a:stretch>
          </a:blipFill>
        </p:grpSpPr>
        <p:sp>
          <p:nvSpPr>
            <p:cNvPr id="20" name="Shape 87"/>
            <p:cNvSpPr>
              <a:spLocks/>
            </p:cNvSpPr>
            <p:nvPr/>
          </p:nvSpPr>
          <p:spPr>
            <a:xfrm rot="13712225">
              <a:off x="7181486" y="1572030"/>
              <a:ext cx="1553754" cy="2383784"/>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21" name="Shape 88"/>
            <p:cNvSpPr txBox="1">
              <a:spLocks/>
            </p:cNvSpPr>
            <p:nvPr/>
          </p:nvSpPr>
          <p:spPr>
            <a:xfrm rot="3892536">
              <a:off x="7284259" y="2288777"/>
              <a:ext cx="1196786" cy="696351"/>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a:latin typeface="Calibri"/>
                  <a:ea typeface="Calibri"/>
                  <a:cs typeface="Calibri"/>
                  <a:sym typeface="Calibri"/>
                </a:rPr>
                <a:t>Local organic fertilizer factory</a:t>
              </a:r>
              <a:r>
                <a:rPr lang="en-US" sz="3200" b="1" dirty="0">
                  <a:solidFill>
                    <a:schemeClr val="lt1"/>
                  </a:solidFill>
                  <a:latin typeface="Calibri"/>
                  <a:ea typeface="Calibri"/>
                  <a:cs typeface="Calibri"/>
                  <a:sym typeface="Calibri"/>
                </a:rPr>
                <a:t> </a:t>
              </a:r>
              <a:endParaRPr sz="3200" b="1" dirty="0">
                <a:solidFill>
                  <a:schemeClr val="lt1"/>
                </a:solidFill>
                <a:latin typeface="Calibri"/>
                <a:ea typeface="Calibri"/>
                <a:cs typeface="Calibri"/>
                <a:sym typeface="Calibri"/>
              </a:endParaRPr>
            </a:p>
          </p:txBody>
        </p:sp>
      </p:grpSp>
      <p:grpSp>
        <p:nvGrpSpPr>
          <p:cNvPr id="10" name="Shape 92"/>
          <p:cNvGrpSpPr/>
          <p:nvPr/>
        </p:nvGrpSpPr>
        <p:grpSpPr>
          <a:xfrm rot="19121875">
            <a:off x="1600097" y="4213160"/>
            <a:ext cx="2603198" cy="2210442"/>
            <a:chOff x="3990880" y="3626310"/>
            <a:chExt cx="1823287" cy="1543327"/>
          </a:xfrm>
          <a:blipFill>
            <a:blip r:embed="rId9">
              <a:alphaModFix amt="68000"/>
            </a:blip>
            <a:stretch>
              <a:fillRect/>
            </a:stretch>
          </a:blipFill>
        </p:grpSpPr>
        <p:sp>
          <p:nvSpPr>
            <p:cNvPr id="23" name="Shape 93"/>
            <p:cNvSpPr>
              <a:spLocks/>
            </p:cNvSpPr>
            <p:nvPr/>
          </p:nvSpPr>
          <p:spPr>
            <a:xfrm rot="5921594">
              <a:off x="4130860" y="3486330"/>
              <a:ext cx="1543327" cy="1823287"/>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24" name="Shape 94"/>
            <p:cNvSpPr txBox="1">
              <a:spLocks/>
            </p:cNvSpPr>
            <p:nvPr/>
          </p:nvSpPr>
          <p:spPr>
            <a:xfrm rot="21414391">
              <a:off x="4140904" y="4490908"/>
              <a:ext cx="1430106" cy="256677"/>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a:latin typeface="Calibri"/>
                  <a:ea typeface="Calibri"/>
                  <a:cs typeface="Calibri"/>
                  <a:sym typeface="Calibri"/>
                </a:rPr>
                <a:t>Soil conservation</a:t>
              </a:r>
              <a:endParaRPr sz="2000" b="1" dirty="0">
                <a:latin typeface="Calibri"/>
                <a:ea typeface="Calibri"/>
                <a:cs typeface="Calibri"/>
                <a:sym typeface="Calibri"/>
              </a:endParaRPr>
            </a:p>
          </p:txBody>
        </p:sp>
      </p:grpSp>
      <p:grpSp>
        <p:nvGrpSpPr>
          <p:cNvPr id="11" name="Shape 98"/>
          <p:cNvGrpSpPr/>
          <p:nvPr/>
        </p:nvGrpSpPr>
        <p:grpSpPr>
          <a:xfrm rot="19837817">
            <a:off x="6286794" y="1293416"/>
            <a:ext cx="2430133" cy="1768471"/>
            <a:chOff x="7191864" y="3682376"/>
            <a:chExt cx="1526956" cy="1233982"/>
          </a:xfrm>
          <a:blipFill>
            <a:blip r:embed="rId10">
              <a:alphaModFix amt="68000"/>
            </a:blip>
            <a:stretch>
              <a:fillRect/>
            </a:stretch>
          </a:blipFill>
        </p:grpSpPr>
        <p:sp>
          <p:nvSpPr>
            <p:cNvPr id="26" name="Shape 99"/>
            <p:cNvSpPr>
              <a:spLocks/>
            </p:cNvSpPr>
            <p:nvPr/>
          </p:nvSpPr>
          <p:spPr>
            <a:xfrm rot="15162808">
              <a:off x="7338351" y="3535889"/>
              <a:ext cx="1233982" cy="1526956"/>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27" name="Shape 100"/>
            <p:cNvSpPr txBox="1">
              <a:spLocks/>
            </p:cNvSpPr>
            <p:nvPr/>
          </p:nvSpPr>
          <p:spPr>
            <a:xfrm rot="75380">
              <a:off x="7395518" y="4267463"/>
              <a:ext cx="1267261" cy="249234"/>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err="1">
                  <a:latin typeface="Calibri"/>
                  <a:ea typeface="Calibri"/>
                  <a:cs typeface="Calibri"/>
                  <a:sym typeface="Calibri"/>
                </a:rPr>
                <a:t>Vertiver</a:t>
              </a:r>
              <a:r>
                <a:rPr lang="en-US" sz="2000" b="1" dirty="0">
                  <a:latin typeface="Calibri"/>
                  <a:ea typeface="Calibri"/>
                  <a:cs typeface="Calibri"/>
                  <a:sym typeface="Calibri"/>
                </a:rPr>
                <a:t> grass</a:t>
              </a:r>
              <a:endParaRPr sz="2000" b="1" dirty="0">
                <a:latin typeface="Calibri"/>
                <a:ea typeface="Calibri"/>
                <a:cs typeface="Calibri"/>
                <a:sym typeface="Calibri"/>
              </a:endParaRPr>
            </a:p>
          </p:txBody>
        </p:sp>
      </p:grpSp>
      <p:grpSp>
        <p:nvGrpSpPr>
          <p:cNvPr id="12" name="Shape 89"/>
          <p:cNvGrpSpPr/>
          <p:nvPr/>
        </p:nvGrpSpPr>
        <p:grpSpPr>
          <a:xfrm rot="1907709">
            <a:off x="5147885" y="985280"/>
            <a:ext cx="1442589" cy="1366002"/>
            <a:chOff x="5055698" y="1658576"/>
            <a:chExt cx="1798285" cy="2082196"/>
          </a:xfrm>
          <a:blipFill>
            <a:blip r:embed="rId11">
              <a:alphaModFix amt="68000"/>
            </a:blip>
            <a:stretch>
              <a:fillRect/>
            </a:stretch>
          </a:blipFill>
        </p:grpSpPr>
        <p:sp>
          <p:nvSpPr>
            <p:cNvPr id="29" name="Shape 90"/>
            <p:cNvSpPr>
              <a:spLocks/>
            </p:cNvSpPr>
            <p:nvPr/>
          </p:nvSpPr>
          <p:spPr>
            <a:xfrm rot="9059134">
              <a:off x="5055698" y="1658576"/>
              <a:ext cx="1798285" cy="2082196"/>
            </a:xfrm>
            <a:custGeom>
              <a:avLst/>
              <a:gdLst/>
              <a:ahLst/>
              <a:cxnLst/>
              <a:rect l="0" t="0" r="0" b="0"/>
              <a:pathLst>
                <a:path w="2012462" h="2446183" extrusionOk="0">
                  <a:moveTo>
                    <a:pt x="1012400" y="0"/>
                  </a:moveTo>
                  <a:lnTo>
                    <a:pt x="1640449" y="659130"/>
                  </a:lnTo>
                  <a:lnTo>
                    <a:pt x="1646287" y="663495"/>
                  </a:lnTo>
                  <a:cubicBezTo>
                    <a:pt x="1869919" y="848053"/>
                    <a:pt x="2012462" y="1127356"/>
                    <a:pt x="2012462" y="1439952"/>
                  </a:cubicBezTo>
                  <a:cubicBezTo>
                    <a:pt x="2012462" y="1995678"/>
                    <a:pt x="1561957" y="2446183"/>
                    <a:pt x="1006231" y="2446183"/>
                  </a:cubicBezTo>
                  <a:cubicBezTo>
                    <a:pt x="450505" y="2446183"/>
                    <a:pt x="0" y="1995678"/>
                    <a:pt x="0" y="1439952"/>
                  </a:cubicBezTo>
                  <a:cubicBezTo>
                    <a:pt x="0" y="1162089"/>
                    <a:pt x="112626" y="910531"/>
                    <a:pt x="294719" y="728439"/>
                  </a:cubicBezTo>
                  <a:lnTo>
                    <a:pt x="353657" y="674872"/>
                  </a:lnTo>
                  <a:close/>
                </a:path>
              </a:pathLst>
            </a:custGeom>
            <a:grpFill/>
            <a:ln>
              <a:noFill/>
            </a:ln>
          </p:spPr>
          <p:txBody>
            <a:bodyPr spcFirstLastPara="1" lIns="91425" tIns="45700" rIns="91425" bIns="45700" anchor="ctr"/>
            <a:lstStyle/>
            <a:p>
              <a:pPr algn="ctr" eaLnBrk="1" hangingPunct="1">
                <a:spcBef>
                  <a:spcPts val="0"/>
                </a:spcBef>
                <a:spcAft>
                  <a:spcPts val="0"/>
                </a:spcAft>
                <a:defRPr/>
              </a:pPr>
              <a:endParaRPr sz="1800">
                <a:solidFill>
                  <a:schemeClr val="lt1"/>
                </a:solidFill>
                <a:latin typeface="Calibri"/>
                <a:ea typeface="Calibri"/>
                <a:cs typeface="Calibri"/>
                <a:sym typeface="Calibri"/>
              </a:endParaRPr>
            </a:p>
          </p:txBody>
        </p:sp>
        <p:sp>
          <p:nvSpPr>
            <p:cNvPr id="30" name="Shape 91"/>
            <p:cNvSpPr txBox="1">
              <a:spLocks/>
            </p:cNvSpPr>
            <p:nvPr/>
          </p:nvSpPr>
          <p:spPr>
            <a:xfrm rot="19990645">
              <a:off x="5372649" y="2096723"/>
              <a:ext cx="1306922" cy="590619"/>
            </a:xfrm>
            <a:prstGeom prst="rect">
              <a:avLst/>
            </a:prstGeom>
            <a:grpFill/>
            <a:ln>
              <a:noFill/>
            </a:ln>
          </p:spPr>
          <p:txBody>
            <a:bodyPr spcFirstLastPara="1" lIns="91425" tIns="45700" rIns="91425" bIns="45700"/>
            <a:lstStyle/>
            <a:p>
              <a:pPr eaLnBrk="1" hangingPunct="1">
                <a:spcBef>
                  <a:spcPts val="0"/>
                </a:spcBef>
                <a:spcAft>
                  <a:spcPts val="0"/>
                </a:spcAft>
                <a:defRPr/>
              </a:pPr>
              <a:r>
                <a:rPr lang="en-US" sz="2000" b="1" dirty="0">
                  <a:latin typeface="Calibri"/>
                  <a:ea typeface="Calibri"/>
                  <a:cs typeface="Calibri"/>
                  <a:sym typeface="Calibri"/>
                </a:rPr>
                <a:t>Cover crop</a:t>
              </a:r>
              <a:endParaRPr sz="2000" b="1" dirty="0">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63713" y="260350"/>
            <a:ext cx="7235825" cy="431800"/>
          </a:xfrm>
        </p:spPr>
        <p:txBody>
          <a:bodyPr/>
          <a:lstStyle/>
          <a:p>
            <a:pPr algn="r">
              <a:defRPr/>
            </a:pPr>
            <a:r>
              <a:rPr lang="es-EC" sz="3200" dirty="0" err="1" smtClean="0">
                <a:solidFill>
                  <a:srgbClr val="C00000"/>
                </a:solidFill>
                <a:effectLst>
                  <a:outerShdw blurRad="38100" dist="38100" dir="2700000" algn="tl">
                    <a:srgbClr val="000000">
                      <a:alpha val="43137"/>
                    </a:srgbClr>
                  </a:outerShdw>
                </a:effectLst>
              </a:rPr>
              <a:t>Conclusions</a:t>
            </a:r>
            <a:r>
              <a:rPr lang="es-EC" sz="3200" dirty="0" smtClean="0">
                <a:solidFill>
                  <a:srgbClr val="C00000"/>
                </a:solidFill>
                <a:effectLst>
                  <a:outerShdw blurRad="38100" dist="38100" dir="2700000" algn="tl">
                    <a:srgbClr val="000000">
                      <a:alpha val="43137"/>
                    </a:srgbClr>
                  </a:outerShdw>
                </a:effectLst>
              </a:rPr>
              <a:t>- </a:t>
            </a:r>
            <a:r>
              <a:rPr lang="es-EC" sz="3200" dirty="0" err="1" smtClean="0">
                <a:solidFill>
                  <a:srgbClr val="C00000"/>
                </a:solidFill>
                <a:effectLst>
                  <a:outerShdw blurRad="38100" dist="38100" dir="2700000" algn="tl">
                    <a:srgbClr val="000000">
                      <a:alpha val="43137"/>
                    </a:srgbClr>
                  </a:outerShdw>
                </a:effectLst>
              </a:rPr>
              <a:t>lessons</a:t>
            </a:r>
            <a:r>
              <a:rPr lang="es-EC" sz="3200" dirty="0" smtClean="0">
                <a:solidFill>
                  <a:srgbClr val="C00000"/>
                </a:solidFill>
                <a:effectLst>
                  <a:outerShdw blurRad="38100" dist="38100" dir="2700000" algn="tl">
                    <a:srgbClr val="000000">
                      <a:alpha val="43137"/>
                    </a:srgbClr>
                  </a:outerShdw>
                </a:effectLst>
              </a:rPr>
              <a:t> </a:t>
            </a:r>
            <a:r>
              <a:rPr lang="es-EC" sz="3200" dirty="0" err="1" smtClean="0">
                <a:solidFill>
                  <a:srgbClr val="C00000"/>
                </a:solidFill>
                <a:effectLst>
                  <a:outerShdw blurRad="38100" dist="38100" dir="2700000" algn="tl">
                    <a:srgbClr val="000000">
                      <a:alpha val="43137"/>
                    </a:srgbClr>
                  </a:outerShdw>
                </a:effectLst>
              </a:rPr>
              <a:t>learned</a:t>
            </a:r>
            <a:endParaRPr lang="es-EC" sz="3200" dirty="0" smtClean="0">
              <a:solidFill>
                <a:srgbClr val="C00000"/>
              </a:solidFill>
              <a:effectLst>
                <a:outerShdw blurRad="38100" dist="38100" dir="2700000" algn="tl">
                  <a:srgbClr val="000000">
                    <a:alpha val="43137"/>
                  </a:srgbClr>
                </a:outerShdw>
              </a:effectLst>
            </a:endParaRPr>
          </a:p>
        </p:txBody>
      </p:sp>
      <p:sp>
        <p:nvSpPr>
          <p:cNvPr id="54275" name="Rectangle 2"/>
          <p:cNvSpPr>
            <a:spLocks noChangeArrowheads="1"/>
          </p:cNvSpPr>
          <p:nvPr/>
        </p:nvSpPr>
        <p:spPr bwMode="auto">
          <a:xfrm>
            <a:off x="179388" y="1174750"/>
            <a:ext cx="8820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buFont typeface="Wingdings" panose="05000000000000000000" pitchFamily="2" charset="2"/>
              <a:buChar char="ü"/>
            </a:pPr>
            <a:r>
              <a:rPr lang="en-US" altLang="th-TH" sz="2000" b="1">
                <a:latin typeface="Calibri" panose="020F0502020204030204" pitchFamily="34" charset="0"/>
              </a:rPr>
              <a:t>Land Development Department (LDD), Ministry of Agriculture and Cooperatives</a:t>
            </a:r>
            <a:r>
              <a:rPr lang="en-US" altLang="th-TH" sz="2000">
                <a:latin typeface="Calibri" panose="020F0502020204030204" pitchFamily="34" charset="0"/>
              </a:rPr>
              <a:t> that is the core organization to conserve and improve </a:t>
            </a:r>
            <a:r>
              <a:rPr lang="en-US" altLang="th-TH" sz="2000" b="1">
                <a:latin typeface="Calibri" panose="020F0502020204030204" pitchFamily="34" charset="0"/>
              </a:rPr>
              <a:t>soil resources</a:t>
            </a:r>
            <a:r>
              <a:rPr lang="en-US" altLang="th-TH" sz="2000">
                <a:latin typeface="Calibri" panose="020F0502020204030204" pitchFamily="34" charset="0"/>
              </a:rPr>
              <a:t> for agricultural productivity, food security, and sustainable land use will be a leader to run the DS-SLM project supporting by National steering committee, stakeholders, companies, farmer groups, and other countries.</a:t>
            </a:r>
          </a:p>
          <a:p>
            <a:pPr eaLnBrk="1" hangingPunct="1">
              <a:spcBef>
                <a:spcPts val="600"/>
              </a:spcBef>
              <a:spcAft>
                <a:spcPts val="600"/>
              </a:spcAft>
              <a:buFont typeface="Wingdings" panose="05000000000000000000" pitchFamily="2" charset="2"/>
              <a:buChar char="ü"/>
            </a:pPr>
            <a:r>
              <a:rPr lang="en-US" altLang="th-TH" sz="2000">
                <a:latin typeface="Calibri" panose="020F0502020204030204" pitchFamily="34" charset="0"/>
              </a:rPr>
              <a:t>Integration from </a:t>
            </a:r>
            <a:r>
              <a:rPr lang="en-US" altLang="th-TH" sz="2000" b="1">
                <a:latin typeface="Calibri" panose="020F0502020204030204" pitchFamily="34" charset="0"/>
              </a:rPr>
              <a:t>previous projects (LADA, WOCAT, LDN, and UNCCD)</a:t>
            </a:r>
            <a:r>
              <a:rPr lang="en-US" altLang="th-TH" sz="2000">
                <a:latin typeface="Calibri" panose="020F0502020204030204" pitchFamily="34" charset="0"/>
              </a:rPr>
              <a:t> will be adopted to DS-SLM by sharing connections, knowledge, data, information, or tools with each others.</a:t>
            </a:r>
          </a:p>
          <a:p>
            <a:pPr eaLnBrk="1" hangingPunct="1">
              <a:spcBef>
                <a:spcPts val="600"/>
              </a:spcBef>
              <a:spcAft>
                <a:spcPts val="600"/>
              </a:spcAft>
              <a:buFont typeface="Wingdings" panose="05000000000000000000" pitchFamily="2" charset="2"/>
              <a:buChar char="ü"/>
            </a:pPr>
            <a:r>
              <a:rPr lang="en-US" altLang="th-TH" sz="2000">
                <a:latin typeface="Calibri" panose="020F0502020204030204" pitchFamily="34" charset="0"/>
              </a:rPr>
              <a:t>Land management in Thailand needs </a:t>
            </a:r>
            <a:r>
              <a:rPr lang="en-US" altLang="th-TH" sz="2000" b="1">
                <a:latin typeface="Calibri" panose="020F0502020204030204" pitchFamily="34" charset="0"/>
              </a:rPr>
              <a:t>new technology and know-how </a:t>
            </a:r>
            <a:r>
              <a:rPr lang="en-US" altLang="th-TH" sz="2000">
                <a:latin typeface="Calibri" panose="020F0502020204030204" pitchFamily="34" charset="0"/>
              </a:rPr>
              <a:t>with existed knowledge to drive policies against poverty and land degradation.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p:cNvSpPr/>
          <p:nvPr/>
        </p:nvSpPr>
        <p:spPr>
          <a:xfrm flipH="1">
            <a:off x="3300413" y="4397375"/>
            <a:ext cx="5762625" cy="1095375"/>
          </a:xfrm>
          <a:custGeom>
            <a:avLst/>
            <a:gdLst/>
            <a:ahLst/>
            <a:cxnLst>
              <a:cxn ang="0">
                <a:pos x="wd2" y="hd2"/>
              </a:cxn>
              <a:cxn ang="5400000">
                <a:pos x="wd2" y="hd2"/>
              </a:cxn>
              <a:cxn ang="10800000">
                <a:pos x="wd2" y="hd2"/>
              </a:cxn>
              <a:cxn ang="16200000">
                <a:pos x="wd2" y="hd2"/>
              </a:cxn>
            </a:cxnLst>
            <a:rect l="0" t="0" r="r" b="b"/>
            <a:pathLst>
              <a:path w="21398" h="21600" extrusionOk="0">
                <a:moveTo>
                  <a:pt x="2670" y="0"/>
                </a:moveTo>
                <a:cubicBezTo>
                  <a:pt x="2304" y="0"/>
                  <a:pt x="2118" y="2"/>
                  <a:pt x="1923" y="318"/>
                </a:cubicBezTo>
                <a:cubicBezTo>
                  <a:pt x="1916" y="330"/>
                  <a:pt x="1911" y="350"/>
                  <a:pt x="1905" y="362"/>
                </a:cubicBezTo>
                <a:cubicBezTo>
                  <a:pt x="1431" y="548"/>
                  <a:pt x="967" y="1511"/>
                  <a:pt x="604" y="3358"/>
                </a:cubicBezTo>
                <a:cubicBezTo>
                  <a:pt x="-202" y="7465"/>
                  <a:pt x="-202" y="14126"/>
                  <a:pt x="604" y="18233"/>
                </a:cubicBezTo>
                <a:cubicBezTo>
                  <a:pt x="967" y="20080"/>
                  <a:pt x="1431" y="21052"/>
                  <a:pt x="1905" y="21238"/>
                </a:cubicBezTo>
                <a:cubicBezTo>
                  <a:pt x="1911" y="21250"/>
                  <a:pt x="1916" y="21270"/>
                  <a:pt x="1923" y="21282"/>
                </a:cubicBezTo>
                <a:cubicBezTo>
                  <a:pt x="2119" y="21600"/>
                  <a:pt x="2305" y="21600"/>
                  <a:pt x="2670" y="21600"/>
                </a:cubicBezTo>
                <a:lnTo>
                  <a:pt x="20119" y="21600"/>
                </a:lnTo>
                <a:cubicBezTo>
                  <a:pt x="20490" y="21600"/>
                  <a:pt x="20676" y="21600"/>
                  <a:pt x="20872" y="21282"/>
                </a:cubicBezTo>
                <a:cubicBezTo>
                  <a:pt x="21088" y="20882"/>
                  <a:pt x="21257" y="20019"/>
                  <a:pt x="21336" y="18922"/>
                </a:cubicBezTo>
                <a:cubicBezTo>
                  <a:pt x="21398" y="17919"/>
                  <a:pt x="21398" y="16972"/>
                  <a:pt x="21398" y="15113"/>
                </a:cubicBezTo>
                <a:lnTo>
                  <a:pt x="21398" y="6514"/>
                </a:lnTo>
                <a:cubicBezTo>
                  <a:pt x="21398" y="4626"/>
                  <a:pt x="21398" y="3681"/>
                  <a:pt x="21336" y="2678"/>
                </a:cubicBezTo>
                <a:cubicBezTo>
                  <a:pt x="21257" y="1581"/>
                  <a:pt x="21088" y="718"/>
                  <a:pt x="20872" y="318"/>
                </a:cubicBezTo>
                <a:cubicBezTo>
                  <a:pt x="20676" y="0"/>
                  <a:pt x="20490" y="0"/>
                  <a:pt x="20125" y="0"/>
                </a:cubicBezTo>
                <a:lnTo>
                  <a:pt x="2676" y="0"/>
                </a:lnTo>
                <a:lnTo>
                  <a:pt x="2670" y="0"/>
                </a:lnTo>
                <a:close/>
              </a:path>
            </a:pathLst>
          </a:custGeom>
          <a:gradFill flip="none" rotWithShape="1">
            <a:gsLst>
              <a:gs pos="55000">
                <a:srgbClr val="FFFF7E"/>
              </a:gs>
              <a:gs pos="0">
                <a:srgbClr val="FFFF00"/>
              </a:gs>
              <a:gs pos="100000">
                <a:srgbClr val="FFFFFF"/>
              </a:gs>
            </a:gsLst>
            <a:lin ang="375619" scaled="0"/>
          </a:gradFill>
          <a:ln w="12700" cap="flat">
            <a:solidFill>
              <a:schemeClr val="bg1">
                <a:lumMod val="50000"/>
              </a:schemeClr>
            </a:solidFill>
            <a:miter lim="400000"/>
          </a:ln>
          <a:effectLst>
            <a:outerShdw blurRad="114300" dist="35236" dir="5400000" rotWithShape="0">
              <a:srgbClr val="000000">
                <a:alpha val="11716"/>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4" name="TextBox 108"/>
          <p:cNvSpPr txBox="1"/>
          <p:nvPr/>
        </p:nvSpPr>
        <p:spPr>
          <a:xfrm>
            <a:off x="790575" y="188913"/>
            <a:ext cx="8353425" cy="584200"/>
          </a:xfrm>
          <a:prstGeom prst="rect">
            <a:avLst/>
          </a:prstGeom>
          <a:noFill/>
        </p:spPr>
        <p:txBody>
          <a:bodyPr>
            <a:spAutoFit/>
          </a:bodyPr>
          <a:lstStyle/>
          <a:p>
            <a:pPr algn="r" eaLnBrk="1" hangingPunct="1">
              <a:defRPr/>
            </a:pPr>
            <a:r>
              <a:rPr lang="en-US" sz="3200" b="1" dirty="0">
                <a:solidFill>
                  <a:srgbClr val="C00000"/>
                </a:solidFill>
                <a:effectLst>
                  <a:outerShdw blurRad="38100" dist="38100" dir="2700000" algn="tl">
                    <a:srgbClr val="000000">
                      <a:alpha val="43137"/>
                    </a:srgbClr>
                  </a:outerShdw>
                </a:effectLst>
                <a:ea typeface="Open Sans" panose="020B0606030504020204" pitchFamily="34" charset="0"/>
              </a:rPr>
              <a:t>Integrating other projects to DS-SLM</a:t>
            </a:r>
            <a:endParaRPr lang="en-GB" sz="32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grpSp>
        <p:nvGrpSpPr>
          <p:cNvPr id="18436" name="Group"/>
          <p:cNvGrpSpPr>
            <a:grpSpLocks/>
          </p:cNvGrpSpPr>
          <p:nvPr/>
        </p:nvGrpSpPr>
        <p:grpSpPr bwMode="auto">
          <a:xfrm>
            <a:off x="107950" y="773113"/>
            <a:ext cx="8955088" cy="5010150"/>
            <a:chOff x="0" y="-178298"/>
            <a:chExt cx="10320755" cy="5206425"/>
          </a:xfrm>
        </p:grpSpPr>
        <p:sp>
          <p:nvSpPr>
            <p:cNvPr id="7" name="Shape"/>
            <p:cNvSpPr/>
            <p:nvPr/>
          </p:nvSpPr>
          <p:spPr>
            <a:xfrm flipH="1">
              <a:off x="3642727" y="2241798"/>
              <a:ext cx="6678028" cy="1265314"/>
            </a:xfrm>
            <a:custGeom>
              <a:avLst/>
              <a:gdLst/>
              <a:ahLst/>
              <a:cxnLst>
                <a:cxn ang="0">
                  <a:pos x="wd2" y="hd2"/>
                </a:cxn>
                <a:cxn ang="5400000">
                  <a:pos x="wd2" y="hd2"/>
                </a:cxn>
                <a:cxn ang="10800000">
                  <a:pos x="wd2" y="hd2"/>
                </a:cxn>
                <a:cxn ang="16200000">
                  <a:pos x="wd2" y="hd2"/>
                </a:cxn>
              </a:cxnLst>
              <a:rect l="0" t="0" r="r" b="b"/>
              <a:pathLst>
                <a:path w="21398" h="21600" extrusionOk="0">
                  <a:moveTo>
                    <a:pt x="2670" y="0"/>
                  </a:moveTo>
                  <a:cubicBezTo>
                    <a:pt x="2304" y="0"/>
                    <a:pt x="2118" y="2"/>
                    <a:pt x="1923" y="318"/>
                  </a:cubicBezTo>
                  <a:cubicBezTo>
                    <a:pt x="1916" y="330"/>
                    <a:pt x="1911" y="350"/>
                    <a:pt x="1905" y="362"/>
                  </a:cubicBezTo>
                  <a:cubicBezTo>
                    <a:pt x="1431" y="548"/>
                    <a:pt x="967" y="1511"/>
                    <a:pt x="604" y="3358"/>
                  </a:cubicBezTo>
                  <a:cubicBezTo>
                    <a:pt x="-202" y="7465"/>
                    <a:pt x="-202" y="14126"/>
                    <a:pt x="604" y="18233"/>
                  </a:cubicBezTo>
                  <a:cubicBezTo>
                    <a:pt x="967" y="20080"/>
                    <a:pt x="1431" y="21052"/>
                    <a:pt x="1905" y="21238"/>
                  </a:cubicBezTo>
                  <a:cubicBezTo>
                    <a:pt x="1911" y="21250"/>
                    <a:pt x="1916" y="21270"/>
                    <a:pt x="1923" y="21282"/>
                  </a:cubicBezTo>
                  <a:cubicBezTo>
                    <a:pt x="2119" y="21600"/>
                    <a:pt x="2305" y="21600"/>
                    <a:pt x="2670" y="21600"/>
                  </a:cubicBezTo>
                  <a:lnTo>
                    <a:pt x="20119" y="21600"/>
                  </a:lnTo>
                  <a:cubicBezTo>
                    <a:pt x="20490" y="21600"/>
                    <a:pt x="20676" y="21600"/>
                    <a:pt x="20872" y="21282"/>
                  </a:cubicBezTo>
                  <a:cubicBezTo>
                    <a:pt x="21088" y="20882"/>
                    <a:pt x="21257" y="20019"/>
                    <a:pt x="21336" y="18922"/>
                  </a:cubicBezTo>
                  <a:cubicBezTo>
                    <a:pt x="21398" y="17919"/>
                    <a:pt x="21398" y="16972"/>
                    <a:pt x="21398" y="15113"/>
                  </a:cubicBezTo>
                  <a:lnTo>
                    <a:pt x="21398" y="6514"/>
                  </a:lnTo>
                  <a:cubicBezTo>
                    <a:pt x="21398" y="4626"/>
                    <a:pt x="21398" y="3681"/>
                    <a:pt x="21336" y="2678"/>
                  </a:cubicBezTo>
                  <a:cubicBezTo>
                    <a:pt x="21257" y="1581"/>
                    <a:pt x="21088" y="718"/>
                    <a:pt x="20872" y="318"/>
                  </a:cubicBezTo>
                  <a:cubicBezTo>
                    <a:pt x="20676" y="0"/>
                    <a:pt x="20490" y="0"/>
                    <a:pt x="20125" y="0"/>
                  </a:cubicBezTo>
                  <a:lnTo>
                    <a:pt x="2676" y="0"/>
                  </a:lnTo>
                  <a:lnTo>
                    <a:pt x="2670" y="0"/>
                  </a:lnTo>
                  <a:close/>
                </a:path>
              </a:pathLst>
            </a:custGeom>
            <a:gradFill flip="none" rotWithShape="1">
              <a:gsLst>
                <a:gs pos="47800">
                  <a:srgbClr val="99C3C7"/>
                </a:gs>
                <a:gs pos="0">
                  <a:schemeClr val="accent1">
                    <a:lumMod val="50000"/>
                  </a:schemeClr>
                </a:gs>
                <a:gs pos="100000">
                  <a:schemeClr val="bg1"/>
                </a:gs>
              </a:gsLst>
              <a:lin ang="375619" scaled="0"/>
            </a:gradFill>
            <a:ln w="12700" cap="flat">
              <a:solidFill>
                <a:schemeClr val="bg1">
                  <a:lumMod val="50000"/>
                </a:schemeClr>
              </a:solidFill>
              <a:miter lim="400000"/>
            </a:ln>
            <a:effectLst>
              <a:outerShdw blurRad="114300" dist="35236" dir="5400000" rotWithShape="0">
                <a:srgbClr val="000000">
                  <a:alpha val="11716"/>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8" name="Shape"/>
            <p:cNvSpPr/>
            <p:nvPr/>
          </p:nvSpPr>
          <p:spPr>
            <a:xfrm flipH="1">
              <a:off x="4572162" y="1011129"/>
              <a:ext cx="5748593" cy="1139937"/>
            </a:xfrm>
            <a:custGeom>
              <a:avLst/>
              <a:gdLst/>
              <a:ahLst/>
              <a:cxnLst>
                <a:cxn ang="0">
                  <a:pos x="wd2" y="hd2"/>
                </a:cxn>
                <a:cxn ang="5400000">
                  <a:pos x="wd2" y="hd2"/>
                </a:cxn>
                <a:cxn ang="10800000">
                  <a:pos x="wd2" y="hd2"/>
                </a:cxn>
                <a:cxn ang="16200000">
                  <a:pos x="wd2" y="hd2"/>
                </a:cxn>
              </a:cxnLst>
              <a:rect l="0" t="0" r="r" b="b"/>
              <a:pathLst>
                <a:path w="21398" h="21600" extrusionOk="0">
                  <a:moveTo>
                    <a:pt x="2670" y="0"/>
                  </a:moveTo>
                  <a:cubicBezTo>
                    <a:pt x="2304" y="0"/>
                    <a:pt x="2118" y="2"/>
                    <a:pt x="1923" y="318"/>
                  </a:cubicBezTo>
                  <a:cubicBezTo>
                    <a:pt x="1916" y="330"/>
                    <a:pt x="1911" y="350"/>
                    <a:pt x="1905" y="362"/>
                  </a:cubicBezTo>
                  <a:cubicBezTo>
                    <a:pt x="1431" y="548"/>
                    <a:pt x="967" y="1511"/>
                    <a:pt x="604" y="3358"/>
                  </a:cubicBezTo>
                  <a:cubicBezTo>
                    <a:pt x="-202" y="7465"/>
                    <a:pt x="-202" y="14126"/>
                    <a:pt x="604" y="18233"/>
                  </a:cubicBezTo>
                  <a:cubicBezTo>
                    <a:pt x="967" y="20080"/>
                    <a:pt x="1431" y="21052"/>
                    <a:pt x="1905" y="21238"/>
                  </a:cubicBezTo>
                  <a:cubicBezTo>
                    <a:pt x="1911" y="21250"/>
                    <a:pt x="1916" y="21270"/>
                    <a:pt x="1923" y="21282"/>
                  </a:cubicBezTo>
                  <a:cubicBezTo>
                    <a:pt x="2119" y="21600"/>
                    <a:pt x="2305" y="21600"/>
                    <a:pt x="2670" y="21600"/>
                  </a:cubicBezTo>
                  <a:lnTo>
                    <a:pt x="20119" y="21600"/>
                  </a:lnTo>
                  <a:cubicBezTo>
                    <a:pt x="20490" y="21600"/>
                    <a:pt x="20676" y="21600"/>
                    <a:pt x="20872" y="21282"/>
                  </a:cubicBezTo>
                  <a:cubicBezTo>
                    <a:pt x="21088" y="20882"/>
                    <a:pt x="21257" y="20019"/>
                    <a:pt x="21336" y="18922"/>
                  </a:cubicBezTo>
                  <a:cubicBezTo>
                    <a:pt x="21398" y="17919"/>
                    <a:pt x="21398" y="16972"/>
                    <a:pt x="21398" y="15113"/>
                  </a:cubicBezTo>
                  <a:lnTo>
                    <a:pt x="21398" y="6514"/>
                  </a:lnTo>
                  <a:cubicBezTo>
                    <a:pt x="21398" y="4626"/>
                    <a:pt x="21398" y="3681"/>
                    <a:pt x="21336" y="2678"/>
                  </a:cubicBezTo>
                  <a:cubicBezTo>
                    <a:pt x="21257" y="1581"/>
                    <a:pt x="21088" y="718"/>
                    <a:pt x="20872" y="318"/>
                  </a:cubicBezTo>
                  <a:cubicBezTo>
                    <a:pt x="20676" y="0"/>
                    <a:pt x="20490" y="0"/>
                    <a:pt x="20125" y="0"/>
                  </a:cubicBezTo>
                  <a:lnTo>
                    <a:pt x="2676" y="0"/>
                  </a:lnTo>
                  <a:lnTo>
                    <a:pt x="2670" y="0"/>
                  </a:lnTo>
                  <a:close/>
                </a:path>
              </a:pathLst>
            </a:custGeom>
            <a:gradFill flip="none" rotWithShape="1">
              <a:gsLst>
                <a:gs pos="0">
                  <a:srgbClr val="C00000"/>
                </a:gs>
                <a:gs pos="47000">
                  <a:srgbClr val="E28A8A"/>
                </a:gs>
                <a:gs pos="100000">
                  <a:srgbClr val="FFFFFF"/>
                </a:gs>
              </a:gsLst>
              <a:lin ang="375619" scaled="0"/>
            </a:gradFill>
            <a:ln w="12700" cap="flat">
              <a:solidFill>
                <a:schemeClr val="bg1">
                  <a:lumMod val="50000"/>
                </a:schemeClr>
              </a:solidFill>
              <a:miter lim="400000"/>
            </a:ln>
            <a:effectLst>
              <a:outerShdw blurRad="114300" dist="35236" dir="5400000" rotWithShape="0">
                <a:srgbClr val="000000">
                  <a:alpha val="11716"/>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grpSp>
          <p:nvGrpSpPr>
            <p:cNvPr id="18451" name="Group"/>
            <p:cNvGrpSpPr>
              <a:grpSpLocks/>
            </p:cNvGrpSpPr>
            <p:nvPr/>
          </p:nvGrpSpPr>
          <p:grpSpPr bwMode="auto">
            <a:xfrm>
              <a:off x="1128861" y="352903"/>
              <a:ext cx="3273148" cy="4675224"/>
              <a:chOff x="576" y="-199480"/>
              <a:chExt cx="3273147" cy="4675223"/>
            </a:xfrm>
          </p:grpSpPr>
          <p:sp>
            <p:nvSpPr>
              <p:cNvPr id="16" name="Shape"/>
              <p:cNvSpPr/>
              <p:nvPr/>
            </p:nvSpPr>
            <p:spPr>
              <a:xfrm>
                <a:off x="577" y="264083"/>
                <a:ext cx="1366708" cy="6301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272"/>
                    </a:lnTo>
                    <a:cubicBezTo>
                      <a:pt x="3553" y="5340"/>
                      <a:pt x="7092" y="6734"/>
                      <a:pt x="10461" y="9458"/>
                    </a:cubicBezTo>
                    <a:cubicBezTo>
                      <a:pt x="13831" y="12182"/>
                      <a:pt x="17031" y="16237"/>
                      <a:pt x="19885" y="21600"/>
                    </a:cubicBezTo>
                    <a:lnTo>
                      <a:pt x="21600" y="17878"/>
                    </a:lnTo>
                    <a:cubicBezTo>
                      <a:pt x="18508" y="12004"/>
                      <a:pt x="15035" y="7569"/>
                      <a:pt x="11374" y="4585"/>
                    </a:cubicBezTo>
                    <a:cubicBezTo>
                      <a:pt x="7713" y="1601"/>
                      <a:pt x="3864" y="68"/>
                      <a:pt x="0" y="0"/>
                    </a:cubicBezTo>
                    <a:close/>
                  </a:path>
                </a:pathLst>
              </a:custGeom>
              <a:solidFill>
                <a:srgbClr val="00FF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7" name="Shape"/>
              <p:cNvSpPr/>
              <p:nvPr/>
            </p:nvSpPr>
            <p:spPr>
              <a:xfrm>
                <a:off x="1284954" y="808480"/>
                <a:ext cx="794045" cy="1369243"/>
              </a:xfrm>
              <a:custGeom>
                <a:avLst/>
                <a:gdLst/>
                <a:ahLst/>
                <a:cxnLst>
                  <a:cxn ang="0">
                    <a:pos x="wd2" y="hd2"/>
                  </a:cxn>
                  <a:cxn ang="5400000">
                    <a:pos x="wd2" y="hd2"/>
                  </a:cxn>
                  <a:cxn ang="10800000">
                    <a:pos x="wd2" y="hd2"/>
                  </a:cxn>
                  <a:cxn ang="16200000">
                    <a:pos x="wd2" y="hd2"/>
                  </a:cxn>
                </a:cxnLst>
                <a:rect l="0" t="0" r="r" b="b"/>
                <a:pathLst>
                  <a:path w="21600" h="21600" extrusionOk="0">
                    <a:moveTo>
                      <a:pt x="2948" y="0"/>
                    </a:moveTo>
                    <a:lnTo>
                      <a:pt x="0" y="1714"/>
                    </a:lnTo>
                    <a:cubicBezTo>
                      <a:pt x="720" y="2089"/>
                      <a:pt x="1459" y="2444"/>
                      <a:pt x="2151" y="2846"/>
                    </a:cubicBezTo>
                    <a:cubicBezTo>
                      <a:pt x="11173" y="8090"/>
                      <a:pt x="16253" y="14753"/>
                      <a:pt x="17412" y="21600"/>
                    </a:cubicBezTo>
                    <a:lnTo>
                      <a:pt x="21600" y="21600"/>
                    </a:lnTo>
                    <a:cubicBezTo>
                      <a:pt x="20427" y="14133"/>
                      <a:pt x="14936" y="6850"/>
                      <a:pt x="5099" y="1133"/>
                    </a:cubicBezTo>
                    <a:cubicBezTo>
                      <a:pt x="4407" y="730"/>
                      <a:pt x="3667" y="378"/>
                      <a:pt x="2948" y="0"/>
                    </a:cubicBezTo>
                    <a:close/>
                  </a:path>
                </a:pathLst>
              </a:custGeom>
              <a:solidFill>
                <a:srgbClr val="FF33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8" name="Shape"/>
              <p:cNvSpPr/>
              <p:nvPr/>
            </p:nvSpPr>
            <p:spPr>
              <a:xfrm>
                <a:off x="1458765" y="2212368"/>
                <a:ext cx="629381" cy="1542460"/>
              </a:xfrm>
              <a:custGeom>
                <a:avLst/>
                <a:gdLst/>
                <a:ahLst/>
                <a:cxnLst>
                  <a:cxn ang="0">
                    <a:pos x="wd2" y="hd2"/>
                  </a:cxn>
                  <a:cxn ang="5400000">
                    <a:pos x="wd2" y="hd2"/>
                  </a:cxn>
                  <a:cxn ang="10800000">
                    <a:pos x="wd2" y="hd2"/>
                  </a:cxn>
                  <a:cxn ang="16200000">
                    <a:pos x="wd2" y="hd2"/>
                  </a:cxn>
                </a:cxnLst>
                <a:rect l="0" t="0" r="r" b="b"/>
                <a:pathLst>
                  <a:path w="21112" h="21600" extrusionOk="0">
                    <a:moveTo>
                      <a:pt x="15756" y="0"/>
                    </a:moveTo>
                    <a:cubicBezTo>
                      <a:pt x="16442" y="3550"/>
                      <a:pt x="15461" y="7140"/>
                      <a:pt x="12833" y="10559"/>
                    </a:cubicBezTo>
                    <a:cubicBezTo>
                      <a:pt x="10205" y="13977"/>
                      <a:pt x="5929" y="17222"/>
                      <a:pt x="0" y="20080"/>
                    </a:cubicBezTo>
                    <a:lnTo>
                      <a:pt x="3642" y="21600"/>
                    </a:lnTo>
                    <a:cubicBezTo>
                      <a:pt x="10076" y="18532"/>
                      <a:pt x="14735" y="15044"/>
                      <a:pt x="17616" y="11368"/>
                    </a:cubicBezTo>
                    <a:cubicBezTo>
                      <a:pt x="20497" y="7691"/>
                      <a:pt x="21600" y="3826"/>
                      <a:pt x="20914" y="0"/>
                    </a:cubicBezTo>
                    <a:lnTo>
                      <a:pt x="15756" y="0"/>
                    </a:lnTo>
                    <a:close/>
                  </a:path>
                </a:pathLst>
              </a:custGeom>
              <a:solidFill>
                <a:srgbClr val="0070C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9" name="Shape"/>
              <p:cNvSpPr/>
              <p:nvPr/>
            </p:nvSpPr>
            <p:spPr>
              <a:xfrm>
                <a:off x="577" y="3672343"/>
                <a:ext cx="1544179" cy="803400"/>
              </a:xfrm>
              <a:custGeom>
                <a:avLst/>
                <a:gdLst/>
                <a:ahLst/>
                <a:cxnLst>
                  <a:cxn ang="0">
                    <a:pos x="wd2" y="hd2"/>
                  </a:cxn>
                  <a:cxn ang="5400000">
                    <a:pos x="wd2" y="hd2"/>
                  </a:cxn>
                  <a:cxn ang="10800000">
                    <a:pos x="wd2" y="hd2"/>
                  </a:cxn>
                  <a:cxn ang="16200000">
                    <a:pos x="wd2" y="hd2"/>
                  </a:cxn>
                </a:cxnLst>
                <a:rect l="0" t="0" r="r" b="b"/>
                <a:pathLst>
                  <a:path w="21600" h="21600" extrusionOk="0">
                    <a:moveTo>
                      <a:pt x="20081" y="0"/>
                    </a:moveTo>
                    <a:cubicBezTo>
                      <a:pt x="19748" y="712"/>
                      <a:pt x="19433" y="1444"/>
                      <a:pt x="19077" y="2129"/>
                    </a:cubicBezTo>
                    <a:cubicBezTo>
                      <a:pt x="13803" y="12257"/>
                      <a:pt x="6912" y="17354"/>
                      <a:pt x="0" y="17468"/>
                    </a:cubicBezTo>
                    <a:lnTo>
                      <a:pt x="0" y="21600"/>
                    </a:lnTo>
                    <a:cubicBezTo>
                      <a:pt x="7461" y="21483"/>
                      <a:pt x="14903" y="15980"/>
                      <a:pt x="20596" y="5046"/>
                    </a:cubicBezTo>
                    <a:cubicBezTo>
                      <a:pt x="20953" y="4361"/>
                      <a:pt x="21265" y="3629"/>
                      <a:pt x="21600" y="2918"/>
                    </a:cubicBezTo>
                    <a:lnTo>
                      <a:pt x="20081" y="0"/>
                    </a:lnTo>
                    <a:close/>
                  </a:path>
                </a:pathLst>
              </a:custGeom>
              <a:solidFill>
                <a:srgbClr val="FFC0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0" name="Circle"/>
              <p:cNvSpPr/>
              <p:nvPr/>
            </p:nvSpPr>
            <p:spPr>
              <a:xfrm>
                <a:off x="456146" y="260783"/>
                <a:ext cx="455570" cy="456965"/>
              </a:xfrm>
              <a:prstGeom prst="ellipse">
                <a:avLst/>
              </a:prstGeom>
              <a:solidFill>
                <a:srgbClr val="00FF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1" name="Circle"/>
              <p:cNvSpPr/>
              <p:nvPr/>
            </p:nvSpPr>
            <p:spPr>
              <a:xfrm>
                <a:off x="1544756" y="1234101"/>
                <a:ext cx="455569" cy="455315"/>
              </a:xfrm>
              <a:prstGeom prst="ellipse">
                <a:avLst/>
              </a:prstGeom>
              <a:solidFill>
                <a:srgbClr val="FF33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2" name="Circle"/>
              <p:cNvSpPr/>
              <p:nvPr/>
            </p:nvSpPr>
            <p:spPr>
              <a:xfrm>
                <a:off x="1702102" y="2774912"/>
                <a:ext cx="457399" cy="456965"/>
              </a:xfrm>
              <a:prstGeom prst="ellipse">
                <a:avLst/>
              </a:prstGeom>
              <a:solidFill>
                <a:srgbClr val="0070C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3" name="Line"/>
              <p:cNvSpPr/>
              <p:nvPr/>
            </p:nvSpPr>
            <p:spPr>
              <a:xfrm flipV="1">
                <a:off x="743393" y="-199480"/>
                <a:ext cx="609255" cy="608735"/>
              </a:xfrm>
              <a:prstGeom prst="line">
                <a:avLst/>
              </a:prstGeom>
              <a:noFill/>
              <a:ln w="25400" cap="flat">
                <a:solidFill>
                  <a:srgbClr val="00FF00"/>
                </a:solidFill>
                <a:prstDash val="solid"/>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4" name="Line"/>
              <p:cNvSpPr/>
              <p:nvPr/>
            </p:nvSpPr>
            <p:spPr>
              <a:xfrm flipV="1">
                <a:off x="1352648" y="-196181"/>
                <a:ext cx="850763" cy="0"/>
              </a:xfrm>
              <a:prstGeom prst="line">
                <a:avLst/>
              </a:prstGeom>
              <a:noFill/>
              <a:ln w="38100" cap="flat">
                <a:solidFill>
                  <a:srgbClr val="00FF00"/>
                </a:solidFill>
                <a:custDash>
                  <a:ds d="200000" sp="200000"/>
                </a:custDash>
                <a:miter lim="400000"/>
                <a:headEnd type="oval" w="med" len="med"/>
                <a:tailEnd type="oval" w="med" len="med"/>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5" name="Line"/>
              <p:cNvSpPr/>
              <p:nvPr/>
            </p:nvSpPr>
            <p:spPr>
              <a:xfrm flipV="1">
                <a:off x="2313187" y="1014692"/>
                <a:ext cx="960537" cy="184765"/>
              </a:xfrm>
              <a:prstGeom prst="line">
                <a:avLst/>
              </a:prstGeom>
              <a:noFill/>
              <a:ln w="38100" cap="flat">
                <a:solidFill>
                  <a:srgbClr val="FF3300"/>
                </a:solidFill>
                <a:custDash>
                  <a:ds d="200000" sp="200000"/>
                </a:custDash>
                <a:miter lim="400000"/>
                <a:headEnd type="oval" w="med" len="med"/>
                <a:tailEnd type="oval" w="med" len="med"/>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7" name="Line"/>
              <p:cNvSpPr/>
              <p:nvPr/>
            </p:nvSpPr>
            <p:spPr>
              <a:xfrm flipV="1">
                <a:off x="2002155" y="2604994"/>
                <a:ext cx="329327" cy="244154"/>
              </a:xfrm>
              <a:prstGeom prst="line">
                <a:avLst/>
              </a:prstGeom>
              <a:noFill/>
              <a:ln w="38100" cap="flat">
                <a:solidFill>
                  <a:srgbClr val="0070C0"/>
                </a:solidFill>
                <a:custDash>
                  <a:ds d="200000" sp="200000"/>
                </a:custDash>
                <a:miter lim="400000"/>
                <a:headEnd type="oval" w="med" len="med"/>
                <a:tailEnd type="oval" w="med" len="med"/>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grpSp>
        <p:sp>
          <p:nvSpPr>
            <p:cNvPr id="10" name="Shape"/>
            <p:cNvSpPr/>
            <p:nvPr/>
          </p:nvSpPr>
          <p:spPr>
            <a:xfrm flipH="1">
              <a:off x="3593328" y="-178298"/>
              <a:ext cx="6727427" cy="1138287"/>
            </a:xfrm>
            <a:custGeom>
              <a:avLst/>
              <a:gdLst/>
              <a:ahLst/>
              <a:cxnLst>
                <a:cxn ang="0">
                  <a:pos x="wd2" y="hd2"/>
                </a:cxn>
                <a:cxn ang="5400000">
                  <a:pos x="wd2" y="hd2"/>
                </a:cxn>
                <a:cxn ang="10800000">
                  <a:pos x="wd2" y="hd2"/>
                </a:cxn>
                <a:cxn ang="16200000">
                  <a:pos x="wd2" y="hd2"/>
                </a:cxn>
              </a:cxnLst>
              <a:rect l="0" t="0" r="r" b="b"/>
              <a:pathLst>
                <a:path w="21398" h="21600" extrusionOk="0">
                  <a:moveTo>
                    <a:pt x="2670" y="0"/>
                  </a:moveTo>
                  <a:cubicBezTo>
                    <a:pt x="2304" y="0"/>
                    <a:pt x="2118" y="2"/>
                    <a:pt x="1923" y="318"/>
                  </a:cubicBezTo>
                  <a:cubicBezTo>
                    <a:pt x="1916" y="330"/>
                    <a:pt x="1911" y="350"/>
                    <a:pt x="1905" y="362"/>
                  </a:cubicBezTo>
                  <a:cubicBezTo>
                    <a:pt x="1431" y="548"/>
                    <a:pt x="967" y="1511"/>
                    <a:pt x="604" y="3358"/>
                  </a:cubicBezTo>
                  <a:cubicBezTo>
                    <a:pt x="-202" y="7465"/>
                    <a:pt x="-202" y="14126"/>
                    <a:pt x="604" y="18233"/>
                  </a:cubicBezTo>
                  <a:cubicBezTo>
                    <a:pt x="967" y="20080"/>
                    <a:pt x="1431" y="21052"/>
                    <a:pt x="1905" y="21238"/>
                  </a:cubicBezTo>
                  <a:cubicBezTo>
                    <a:pt x="1911" y="21250"/>
                    <a:pt x="1916" y="21270"/>
                    <a:pt x="1923" y="21282"/>
                  </a:cubicBezTo>
                  <a:cubicBezTo>
                    <a:pt x="2119" y="21600"/>
                    <a:pt x="2305" y="21600"/>
                    <a:pt x="2670" y="21600"/>
                  </a:cubicBezTo>
                  <a:lnTo>
                    <a:pt x="20119" y="21600"/>
                  </a:lnTo>
                  <a:cubicBezTo>
                    <a:pt x="20490" y="21600"/>
                    <a:pt x="20676" y="21600"/>
                    <a:pt x="20872" y="21282"/>
                  </a:cubicBezTo>
                  <a:cubicBezTo>
                    <a:pt x="21088" y="20882"/>
                    <a:pt x="21257" y="20019"/>
                    <a:pt x="21336" y="18922"/>
                  </a:cubicBezTo>
                  <a:cubicBezTo>
                    <a:pt x="21398" y="17919"/>
                    <a:pt x="21398" y="16972"/>
                    <a:pt x="21398" y="15113"/>
                  </a:cubicBezTo>
                  <a:lnTo>
                    <a:pt x="21398" y="6514"/>
                  </a:lnTo>
                  <a:cubicBezTo>
                    <a:pt x="21398" y="4626"/>
                    <a:pt x="21398" y="3681"/>
                    <a:pt x="21336" y="2678"/>
                  </a:cubicBezTo>
                  <a:cubicBezTo>
                    <a:pt x="21257" y="1581"/>
                    <a:pt x="21088" y="718"/>
                    <a:pt x="20872" y="318"/>
                  </a:cubicBezTo>
                  <a:cubicBezTo>
                    <a:pt x="20676" y="0"/>
                    <a:pt x="20490" y="0"/>
                    <a:pt x="20125" y="0"/>
                  </a:cubicBezTo>
                  <a:lnTo>
                    <a:pt x="2676" y="0"/>
                  </a:lnTo>
                  <a:lnTo>
                    <a:pt x="2670" y="0"/>
                  </a:lnTo>
                  <a:close/>
                </a:path>
              </a:pathLst>
            </a:custGeom>
            <a:gradFill flip="none" rotWithShape="1">
              <a:gsLst>
                <a:gs pos="0">
                  <a:srgbClr val="00B050"/>
                </a:gs>
                <a:gs pos="32975">
                  <a:srgbClr val="92D050"/>
                </a:gs>
                <a:gs pos="100000">
                  <a:srgbClr val="FFFFFF"/>
                </a:gs>
              </a:gsLst>
              <a:lin ang="375619" scaled="0"/>
            </a:gradFill>
            <a:ln w="12700" cap="flat">
              <a:solidFill>
                <a:schemeClr val="bg1">
                  <a:lumMod val="50000"/>
                </a:schemeClr>
              </a:solidFill>
              <a:miter lim="400000"/>
            </a:ln>
            <a:effectLst>
              <a:outerShdw blurRad="114300" dist="35236" dir="5400000" rotWithShape="0">
                <a:srgbClr val="000000">
                  <a:alpha val="11716"/>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1" name="Circle"/>
            <p:cNvSpPr/>
            <p:nvPr/>
          </p:nvSpPr>
          <p:spPr>
            <a:xfrm>
              <a:off x="3642727" y="-52921"/>
              <a:ext cx="859910" cy="861139"/>
            </a:xfrm>
            <a:prstGeom prst="ellipse">
              <a:avLst/>
            </a:prstGeom>
            <a:solidFill>
              <a:srgbClr val="00FF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2" name="Circle"/>
            <p:cNvSpPr/>
            <p:nvPr/>
          </p:nvSpPr>
          <p:spPr>
            <a:xfrm>
              <a:off x="4672790" y="1167850"/>
              <a:ext cx="859910" cy="861139"/>
            </a:xfrm>
            <a:prstGeom prst="ellipse">
              <a:avLst/>
            </a:prstGeom>
            <a:solidFill>
              <a:srgbClr val="FF33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3" name="Circle"/>
            <p:cNvSpPr/>
            <p:nvPr/>
          </p:nvSpPr>
          <p:spPr>
            <a:xfrm>
              <a:off x="3715911" y="2438112"/>
              <a:ext cx="859910" cy="861139"/>
            </a:xfrm>
            <a:prstGeom prst="ellipse">
              <a:avLst/>
            </a:prstGeom>
            <a:solidFill>
              <a:srgbClr val="0070C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4" name="Shape"/>
            <p:cNvSpPr/>
            <p:nvPr/>
          </p:nvSpPr>
          <p:spPr>
            <a:xfrm>
              <a:off x="0" y="1200844"/>
              <a:ext cx="2746225" cy="3464351"/>
            </a:xfrm>
            <a:custGeom>
              <a:avLst/>
              <a:gdLst/>
              <a:ahLst/>
              <a:cxnLst>
                <a:cxn ang="0">
                  <a:pos x="wd2" y="hd2"/>
                </a:cxn>
                <a:cxn ang="5400000">
                  <a:pos x="wd2" y="hd2"/>
                </a:cxn>
                <a:cxn ang="10800000">
                  <a:pos x="wd2" y="hd2"/>
                </a:cxn>
                <a:cxn ang="16200000">
                  <a:pos x="wd2" y="hd2"/>
                </a:cxn>
              </a:cxnLst>
              <a:rect l="0" t="0" r="r" b="b"/>
              <a:pathLst>
                <a:path w="20347" h="20636" extrusionOk="0">
                  <a:moveTo>
                    <a:pt x="7511" y="0"/>
                  </a:moveTo>
                  <a:cubicBezTo>
                    <a:pt x="4869" y="0"/>
                    <a:pt x="2237" y="662"/>
                    <a:pt x="0" y="1966"/>
                  </a:cubicBezTo>
                  <a:cubicBezTo>
                    <a:pt x="238" y="1852"/>
                    <a:pt x="470" y="1730"/>
                    <a:pt x="715" y="1626"/>
                  </a:cubicBezTo>
                  <a:lnTo>
                    <a:pt x="715" y="19016"/>
                  </a:lnTo>
                  <a:cubicBezTo>
                    <a:pt x="470" y="18911"/>
                    <a:pt x="238" y="18790"/>
                    <a:pt x="0" y="18676"/>
                  </a:cubicBezTo>
                  <a:cubicBezTo>
                    <a:pt x="5018" y="21600"/>
                    <a:pt x="12065" y="21256"/>
                    <a:pt x="16587" y="17619"/>
                  </a:cubicBezTo>
                  <a:cubicBezTo>
                    <a:pt x="21600" y="13589"/>
                    <a:pt x="21600" y="7053"/>
                    <a:pt x="16587" y="3022"/>
                  </a:cubicBezTo>
                  <a:cubicBezTo>
                    <a:pt x="14081" y="1007"/>
                    <a:pt x="10796" y="0"/>
                    <a:pt x="7511" y="0"/>
                  </a:cubicBezTo>
                  <a:close/>
                </a:path>
              </a:pathLst>
            </a:custGeom>
            <a:gradFill flip="none" rotWithShape="1">
              <a:gsLst>
                <a:gs pos="2000">
                  <a:srgbClr val="C39C2F"/>
                </a:gs>
                <a:gs pos="100000">
                  <a:schemeClr val="bg1"/>
                </a:gs>
              </a:gsLst>
              <a:lin ang="5400000" scaled="0"/>
            </a:gradFill>
            <a:ln w="12700" cap="flat">
              <a:noFill/>
              <a:miter lim="400000"/>
            </a:ln>
            <a:effectLst>
              <a:outerShdw blurRad="38100" dist="34931" dir="5400000" rotWithShape="0">
                <a:srgbClr val="000000">
                  <a:alpha val="18601"/>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15" name="Shape"/>
            <p:cNvSpPr/>
            <p:nvPr/>
          </p:nvSpPr>
          <p:spPr>
            <a:xfrm flipH="1">
              <a:off x="75014" y="1473042"/>
              <a:ext cx="801363" cy="2919953"/>
            </a:xfrm>
            <a:custGeom>
              <a:avLst/>
              <a:gdLst/>
              <a:ahLst/>
              <a:cxnLst>
                <a:cxn ang="0">
                  <a:pos x="wd2" y="hd2"/>
                </a:cxn>
                <a:cxn ang="5400000">
                  <a:pos x="wd2" y="hd2"/>
                </a:cxn>
                <a:cxn ang="10800000">
                  <a:pos x="wd2" y="hd2"/>
                </a:cxn>
                <a:cxn ang="16200000">
                  <a:pos x="wd2" y="hd2"/>
                </a:cxn>
              </a:cxnLst>
              <a:rect l="0" t="0" r="r" b="b"/>
              <a:pathLst>
                <a:path w="17833" h="21600" extrusionOk="0">
                  <a:moveTo>
                    <a:pt x="17833" y="0"/>
                  </a:moveTo>
                  <a:cubicBezTo>
                    <a:pt x="15524" y="491"/>
                    <a:pt x="13321" y="1064"/>
                    <a:pt x="11303" y="1734"/>
                  </a:cubicBezTo>
                  <a:cubicBezTo>
                    <a:pt x="-3767" y="6741"/>
                    <a:pt x="-3767" y="14859"/>
                    <a:pt x="11303" y="19866"/>
                  </a:cubicBezTo>
                  <a:cubicBezTo>
                    <a:pt x="13321" y="20536"/>
                    <a:pt x="15524" y="21109"/>
                    <a:pt x="17833" y="21600"/>
                  </a:cubicBezTo>
                  <a:lnTo>
                    <a:pt x="17833" y="0"/>
                  </a:lnTo>
                  <a:close/>
                </a:path>
              </a:pathLst>
            </a:custGeom>
            <a:gradFill flip="none" rotWithShape="1">
              <a:gsLst>
                <a:gs pos="0">
                  <a:srgbClr val="006600"/>
                </a:gs>
                <a:gs pos="100000">
                  <a:schemeClr val="bg1">
                    <a:lumMod val="95000"/>
                  </a:schemeClr>
                </a:gs>
              </a:gsLst>
              <a:lin ang="5400000" scaled="0"/>
            </a:gra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grpSp>
      <p:sp>
        <p:nvSpPr>
          <p:cNvPr id="28" name="Circle"/>
          <p:cNvSpPr/>
          <p:nvPr/>
        </p:nvSpPr>
        <p:spPr>
          <a:xfrm>
            <a:off x="1630363" y="5324475"/>
            <a:ext cx="396875" cy="439738"/>
          </a:xfrm>
          <a:prstGeom prst="ellipse">
            <a:avLst/>
          </a:prstGeom>
          <a:solidFill>
            <a:srgbClr val="FFC0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29" name="Line"/>
          <p:cNvSpPr/>
          <p:nvPr/>
        </p:nvSpPr>
        <p:spPr>
          <a:xfrm flipV="1">
            <a:off x="1878013" y="5359400"/>
            <a:ext cx="692150" cy="228600"/>
          </a:xfrm>
          <a:prstGeom prst="line">
            <a:avLst/>
          </a:prstGeom>
          <a:noFill/>
          <a:ln w="25400" cap="flat">
            <a:solidFill>
              <a:srgbClr val="FFC000"/>
            </a:solidFill>
            <a:prstDash val="solid"/>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30" name="Line"/>
          <p:cNvSpPr/>
          <p:nvPr/>
        </p:nvSpPr>
        <p:spPr>
          <a:xfrm flipV="1">
            <a:off x="2628900" y="5010150"/>
            <a:ext cx="533400" cy="320675"/>
          </a:xfrm>
          <a:prstGeom prst="line">
            <a:avLst/>
          </a:prstGeom>
          <a:noFill/>
          <a:ln w="38100" cap="flat">
            <a:solidFill>
              <a:srgbClr val="FFC000"/>
            </a:solidFill>
            <a:custDash>
              <a:ds d="200000" sp="200000"/>
            </a:custDash>
            <a:miter lim="400000"/>
            <a:headEnd type="oval" w="med" len="med"/>
            <a:tailEnd type="oval" w="med" len="med"/>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32" name="Circle"/>
          <p:cNvSpPr/>
          <p:nvPr/>
        </p:nvSpPr>
        <p:spPr>
          <a:xfrm>
            <a:off x="3381375" y="4530725"/>
            <a:ext cx="747713" cy="828675"/>
          </a:xfrm>
          <a:prstGeom prst="ellipse">
            <a:avLst/>
          </a:prstGeom>
          <a:solidFill>
            <a:srgbClr val="FFC000"/>
          </a:solidFill>
          <a:ln w="12700" cap="flat">
            <a:noFill/>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33" name="Line"/>
          <p:cNvSpPr/>
          <p:nvPr/>
        </p:nvSpPr>
        <p:spPr>
          <a:xfrm flipV="1">
            <a:off x="2587625" y="2630488"/>
            <a:ext cx="506413" cy="214312"/>
          </a:xfrm>
          <a:prstGeom prst="line">
            <a:avLst/>
          </a:prstGeom>
          <a:noFill/>
          <a:ln w="25400" cap="flat">
            <a:solidFill>
              <a:srgbClr val="FF3300"/>
            </a:solidFill>
            <a:prstDash val="solid"/>
            <a:miter lim="400000"/>
          </a:ln>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34" name="TextBox 33"/>
          <p:cNvSpPr txBox="1"/>
          <p:nvPr/>
        </p:nvSpPr>
        <p:spPr>
          <a:xfrm>
            <a:off x="4014788" y="874713"/>
            <a:ext cx="5018087" cy="893762"/>
          </a:xfrm>
          <a:prstGeom prst="rect">
            <a:avLst/>
          </a:prstGeom>
          <a:noFill/>
        </p:spPr>
        <p:txBody>
          <a:bodyPr>
            <a:spAutoFit/>
          </a:bodyPr>
          <a:lstStyle/>
          <a:p>
            <a:pPr eaLnBrk="1" hangingPunct="1">
              <a:defRPr/>
            </a:pPr>
            <a:r>
              <a:rPr lang="en-US" sz="3200" b="1" dirty="0">
                <a:effectLst>
                  <a:outerShdw blurRad="38100" dist="38100" dir="2700000" algn="tl">
                    <a:srgbClr val="000000">
                      <a:alpha val="43137"/>
                    </a:srgbClr>
                  </a:outerShdw>
                </a:effectLst>
                <a:latin typeface="Calibri" panose="020F0502020204030204" pitchFamily="34" charset="0"/>
                <a:cs typeface="+mn-cs"/>
              </a:rPr>
              <a:t>LADA </a:t>
            </a:r>
          </a:p>
          <a:p>
            <a:pPr eaLnBrk="1" hangingPunct="1">
              <a:defRPr/>
            </a:pPr>
            <a:r>
              <a:rPr lang="en-US" sz="2000" b="1" dirty="0">
                <a:latin typeface="Calibri" panose="020F0502020204030204" pitchFamily="34" charset="0"/>
                <a:cs typeface="+mn-cs"/>
              </a:rPr>
              <a:t>(Land Degradation Assessment in Drylands)</a:t>
            </a:r>
          </a:p>
        </p:txBody>
      </p:sp>
      <p:sp>
        <p:nvSpPr>
          <p:cNvPr id="35" name="TextBox 34"/>
          <p:cNvSpPr txBox="1"/>
          <p:nvPr/>
        </p:nvSpPr>
        <p:spPr>
          <a:xfrm>
            <a:off x="4908550" y="1870075"/>
            <a:ext cx="4078288" cy="1200150"/>
          </a:xfrm>
          <a:prstGeom prst="rect">
            <a:avLst/>
          </a:prstGeom>
          <a:noFill/>
        </p:spPr>
        <p:txBody>
          <a:bodyPr>
            <a:spAutoFit/>
          </a:bodyPr>
          <a:lstStyle/>
          <a:p>
            <a:pPr eaLnBrk="1" hangingPunct="1">
              <a:defRPr/>
            </a:pPr>
            <a:r>
              <a:rPr lang="en-US" sz="3200" b="1" dirty="0">
                <a:effectLst>
                  <a:outerShdw blurRad="38100" dist="38100" dir="2700000" algn="tl">
                    <a:srgbClr val="000000">
                      <a:alpha val="43137"/>
                    </a:srgbClr>
                  </a:outerShdw>
                </a:effectLst>
                <a:latin typeface="Calibri" panose="020F0502020204030204" pitchFamily="34" charset="0"/>
                <a:cs typeface="+mn-cs"/>
              </a:rPr>
              <a:t>WOCAT</a:t>
            </a:r>
          </a:p>
          <a:p>
            <a:pPr eaLnBrk="1" hangingPunct="1">
              <a:defRPr/>
            </a:pPr>
            <a:r>
              <a:rPr lang="en-US" sz="2000" b="1" dirty="0">
                <a:latin typeface="Calibri" panose="020F0502020204030204" pitchFamily="34" charset="0"/>
                <a:cs typeface="+mn-cs"/>
              </a:rPr>
              <a:t>(World Overview of Conservation Approaches and Technologies)</a:t>
            </a:r>
          </a:p>
        </p:txBody>
      </p:sp>
      <p:sp>
        <p:nvSpPr>
          <p:cNvPr id="36" name="TextBox 35"/>
          <p:cNvSpPr txBox="1"/>
          <p:nvPr/>
        </p:nvSpPr>
        <p:spPr>
          <a:xfrm>
            <a:off x="4005263" y="3179763"/>
            <a:ext cx="4759325" cy="1139825"/>
          </a:xfrm>
          <a:prstGeom prst="rect">
            <a:avLst/>
          </a:prstGeom>
          <a:noFill/>
        </p:spPr>
        <p:txBody>
          <a:bodyPr>
            <a:spAutoFit/>
          </a:bodyPr>
          <a:lstStyle/>
          <a:p>
            <a:pPr eaLnBrk="1" hangingPunct="1">
              <a:defRPr/>
            </a:pPr>
            <a:r>
              <a:rPr lang="en-US" sz="3200" b="1" dirty="0">
                <a:effectLst>
                  <a:outerShdw blurRad="38100" dist="38100" dir="2700000" algn="tl">
                    <a:srgbClr val="000000">
                      <a:alpha val="43137"/>
                    </a:srgbClr>
                  </a:outerShdw>
                </a:effectLst>
                <a:latin typeface="Calibri" panose="020F0502020204030204" pitchFamily="34" charset="0"/>
              </a:rPr>
              <a:t>UNCCD &amp; </a:t>
            </a:r>
            <a:r>
              <a:rPr lang="en-US" sz="3200" b="1" dirty="0">
                <a:effectLst>
                  <a:outerShdw blurRad="38100" dist="38100" dir="2700000" algn="tl">
                    <a:srgbClr val="000000">
                      <a:alpha val="43137"/>
                    </a:srgbClr>
                  </a:outerShdw>
                </a:effectLst>
                <a:latin typeface="Calibri" panose="020F0502020204030204" pitchFamily="34" charset="0"/>
                <a:cs typeface="+mn-cs"/>
              </a:rPr>
              <a:t>LDN</a:t>
            </a:r>
          </a:p>
          <a:p>
            <a:pPr eaLnBrk="1" hangingPunct="1">
              <a:defRPr/>
            </a:pPr>
            <a:r>
              <a:rPr lang="en-US" sz="1800" b="1" dirty="0">
                <a:latin typeface="Calibri" panose="020F0502020204030204" pitchFamily="34" charset="0"/>
              </a:rPr>
              <a:t>(United Nations Convention to Combat Desertification)</a:t>
            </a:r>
            <a:r>
              <a:rPr lang="en-US" sz="1800" b="1" dirty="0">
                <a:latin typeface="Calibri" panose="020F0502020204030204" pitchFamily="34" charset="0"/>
                <a:cs typeface="+mn-cs"/>
              </a:rPr>
              <a:t> &amp; (</a:t>
            </a:r>
            <a:r>
              <a:rPr lang="en-PH" sz="1800" b="1" dirty="0">
                <a:latin typeface="Calibri" panose="020F0502020204030204" pitchFamily="34" charset="0"/>
                <a:cs typeface="+mn-cs"/>
              </a:rPr>
              <a:t>Land Degradation Neutrality)</a:t>
            </a:r>
            <a:endParaRPr lang="th-TH" sz="1800" b="1" dirty="0">
              <a:effectLst>
                <a:outerShdw blurRad="38100" dist="38100" dir="2700000" algn="tl">
                  <a:srgbClr val="000000">
                    <a:alpha val="43137"/>
                  </a:srgbClr>
                </a:outerShdw>
              </a:effectLst>
              <a:latin typeface="Calibri" panose="020F0502020204030204" pitchFamily="34" charset="0"/>
              <a:cs typeface="+mn-cs"/>
            </a:endParaRPr>
          </a:p>
        </p:txBody>
      </p:sp>
      <p:sp>
        <p:nvSpPr>
          <p:cNvPr id="37" name="TextBox 36"/>
          <p:cNvSpPr txBox="1"/>
          <p:nvPr/>
        </p:nvSpPr>
        <p:spPr>
          <a:xfrm>
            <a:off x="4144963" y="4344988"/>
            <a:ext cx="4918075" cy="1200329"/>
          </a:xfrm>
          <a:prstGeom prst="rect">
            <a:avLst/>
          </a:prstGeom>
          <a:noFill/>
        </p:spPr>
        <p:txBody>
          <a:bodyPr>
            <a:spAutoFit/>
          </a:bodyPr>
          <a:lstStyle/>
          <a:p>
            <a:pPr eaLnBrk="1" hangingPunct="1">
              <a:defRPr/>
            </a:pPr>
            <a:r>
              <a:rPr lang="en-US" sz="2400" b="1" dirty="0">
                <a:effectLst>
                  <a:outerShdw blurRad="38100" dist="38100" dir="2700000" algn="tl">
                    <a:srgbClr val="000000">
                      <a:alpha val="43137"/>
                    </a:srgbClr>
                  </a:outerShdw>
                </a:effectLst>
                <a:latin typeface="Calibri" panose="020F0502020204030204" pitchFamily="34" charset="0"/>
                <a:cs typeface="+mn-cs"/>
              </a:rPr>
              <a:t>FAO/</a:t>
            </a:r>
            <a:r>
              <a:rPr lang="en-US" sz="2400" b="1" dirty="0" err="1">
                <a:effectLst>
                  <a:outerShdw blurRad="38100" dist="38100" dir="2700000" algn="tl">
                    <a:srgbClr val="000000">
                      <a:alpha val="43137"/>
                    </a:srgbClr>
                  </a:outerShdw>
                </a:effectLst>
                <a:latin typeface="Calibri" panose="020F0502020204030204" pitchFamily="34" charset="0"/>
                <a:cs typeface="+mn-cs"/>
              </a:rPr>
              <a:t>MoAC</a:t>
            </a:r>
            <a:r>
              <a:rPr lang="en-US" sz="2400" b="1" dirty="0">
                <a:effectLst>
                  <a:outerShdw blurRad="38100" dist="38100" dir="2700000" algn="tl">
                    <a:srgbClr val="000000">
                      <a:alpha val="43137"/>
                    </a:srgbClr>
                  </a:outerShdw>
                </a:effectLst>
                <a:latin typeface="Calibri" panose="020F0502020204030204" pitchFamily="34" charset="0"/>
                <a:cs typeface="+mn-cs"/>
              </a:rPr>
              <a:t>/LDD</a:t>
            </a:r>
          </a:p>
          <a:p>
            <a:pPr eaLnBrk="1" hangingPunct="1">
              <a:defRPr/>
            </a:pPr>
            <a:r>
              <a:rPr lang="en-US" sz="2400" b="1" dirty="0" smtClean="0">
                <a:effectLst>
                  <a:outerShdw blurRad="38100" dist="38100" dir="2700000" algn="tl">
                    <a:srgbClr val="000000">
                      <a:alpha val="43137"/>
                    </a:srgbClr>
                  </a:outerShdw>
                </a:effectLst>
                <a:latin typeface="Calibri" panose="020F0502020204030204" pitchFamily="34" charset="0"/>
                <a:cs typeface="+mn-cs"/>
              </a:rPr>
              <a:t>ASP/GSP</a:t>
            </a:r>
            <a:endParaRPr lang="en-US" sz="2400" b="1" dirty="0">
              <a:effectLst>
                <a:outerShdw blurRad="38100" dist="38100" dir="2700000" algn="tl">
                  <a:srgbClr val="000000">
                    <a:alpha val="43137"/>
                  </a:srgbClr>
                </a:outerShdw>
              </a:effectLst>
              <a:latin typeface="Calibri" panose="020F0502020204030204" pitchFamily="34" charset="0"/>
              <a:cs typeface="+mn-cs"/>
            </a:endParaRPr>
          </a:p>
          <a:p>
            <a:pPr eaLnBrk="1" hangingPunct="1">
              <a:defRPr/>
            </a:pPr>
            <a:r>
              <a:rPr lang="en-US" sz="2400" b="1" dirty="0" smtClean="0">
                <a:effectLst>
                  <a:outerShdw blurRad="38100" dist="38100" dir="2700000" algn="tl">
                    <a:srgbClr val="000000">
                      <a:alpha val="43137"/>
                    </a:srgbClr>
                  </a:outerShdw>
                </a:effectLst>
                <a:latin typeface="Calibri" panose="020F0502020204030204" pitchFamily="34" charset="0"/>
                <a:cs typeface="+mn-cs"/>
              </a:rPr>
              <a:t>GIAHS </a:t>
            </a:r>
            <a:r>
              <a:rPr lang="en-US" sz="1400" b="1" dirty="0" smtClean="0">
                <a:effectLst>
                  <a:outerShdw blurRad="38100" dist="38100" dir="2700000" algn="tl">
                    <a:srgbClr val="000000">
                      <a:alpha val="43137"/>
                    </a:srgbClr>
                  </a:outerShdw>
                </a:effectLst>
                <a:latin typeface="Calibri" panose="020F0502020204030204" pitchFamily="34" charset="0"/>
                <a:cs typeface="+mn-cs"/>
              </a:rPr>
              <a:t>(Globally Important Agricultural Heritage System)</a:t>
            </a:r>
            <a:endParaRPr lang="en-US" sz="1050" b="1" dirty="0">
              <a:latin typeface="Calibri" panose="020F0502020204030204" pitchFamily="34" charset="0"/>
              <a:cs typeface="+mn-cs"/>
            </a:endParaRPr>
          </a:p>
        </p:txBody>
      </p:sp>
      <p:sp>
        <p:nvSpPr>
          <p:cNvPr id="38" name="TextBox 37"/>
          <p:cNvSpPr txBox="1"/>
          <p:nvPr/>
        </p:nvSpPr>
        <p:spPr>
          <a:xfrm>
            <a:off x="257175" y="3330575"/>
            <a:ext cx="2114550" cy="769938"/>
          </a:xfrm>
          <a:prstGeom prst="rect">
            <a:avLst/>
          </a:prstGeom>
          <a:noFill/>
        </p:spPr>
        <p:txBody>
          <a:bodyPr>
            <a:spAutoFit/>
          </a:bodyPr>
          <a:lstStyle/>
          <a:p>
            <a:pPr eaLnBrk="1" hangingPunct="1">
              <a:defRPr/>
            </a:pPr>
            <a:r>
              <a:rPr lang="en-US" sz="4400" b="1" dirty="0">
                <a:effectLst>
                  <a:outerShdw blurRad="38100" dist="38100" dir="2700000" algn="tl">
                    <a:srgbClr val="000000">
                      <a:alpha val="43137"/>
                    </a:srgbClr>
                  </a:outerShdw>
                </a:effectLst>
                <a:latin typeface="Calibri" panose="020F0502020204030204" pitchFamily="34" charset="0"/>
                <a:cs typeface="+mn-cs"/>
              </a:rPr>
              <a:t>DS-SLM</a:t>
            </a:r>
            <a:endParaRPr lang="th-TH" sz="4400" b="1" dirty="0">
              <a:effectLst>
                <a:outerShdw blurRad="38100" dist="38100" dir="2700000" algn="tl">
                  <a:srgbClr val="000000">
                    <a:alpha val="43137"/>
                  </a:srgbClr>
                </a:outerShdw>
              </a:effectLst>
              <a:latin typeface="Calibri" panose="020F0502020204030204" pitchFamily="34" charset="0"/>
              <a:cs typeface="+mn-cs"/>
            </a:endParaRPr>
          </a:p>
        </p:txBody>
      </p:sp>
      <p:sp>
        <p:nvSpPr>
          <p:cNvPr id="39" name="Shape"/>
          <p:cNvSpPr/>
          <p:nvPr/>
        </p:nvSpPr>
        <p:spPr bwMode="auto">
          <a:xfrm flipH="1">
            <a:off x="2543175" y="5657850"/>
            <a:ext cx="4987925" cy="1096963"/>
          </a:xfrm>
          <a:custGeom>
            <a:avLst/>
            <a:gdLst/>
            <a:ahLst/>
            <a:cxnLst>
              <a:cxn ang="0">
                <a:pos x="wd2" y="hd2"/>
              </a:cxn>
              <a:cxn ang="5400000">
                <a:pos x="wd2" y="hd2"/>
              </a:cxn>
              <a:cxn ang="10800000">
                <a:pos x="wd2" y="hd2"/>
              </a:cxn>
              <a:cxn ang="16200000">
                <a:pos x="wd2" y="hd2"/>
              </a:cxn>
            </a:cxnLst>
            <a:rect l="0" t="0" r="r" b="b"/>
            <a:pathLst>
              <a:path w="21398" h="21600" extrusionOk="0">
                <a:moveTo>
                  <a:pt x="2670" y="0"/>
                </a:moveTo>
                <a:cubicBezTo>
                  <a:pt x="2304" y="0"/>
                  <a:pt x="2118" y="2"/>
                  <a:pt x="1923" y="318"/>
                </a:cubicBezTo>
                <a:cubicBezTo>
                  <a:pt x="1916" y="330"/>
                  <a:pt x="1911" y="350"/>
                  <a:pt x="1905" y="362"/>
                </a:cubicBezTo>
                <a:cubicBezTo>
                  <a:pt x="1431" y="548"/>
                  <a:pt x="967" y="1511"/>
                  <a:pt x="604" y="3358"/>
                </a:cubicBezTo>
                <a:cubicBezTo>
                  <a:pt x="-202" y="7465"/>
                  <a:pt x="-202" y="14126"/>
                  <a:pt x="604" y="18233"/>
                </a:cubicBezTo>
                <a:cubicBezTo>
                  <a:pt x="967" y="20080"/>
                  <a:pt x="1431" y="21052"/>
                  <a:pt x="1905" y="21238"/>
                </a:cubicBezTo>
                <a:cubicBezTo>
                  <a:pt x="1911" y="21250"/>
                  <a:pt x="1916" y="21270"/>
                  <a:pt x="1923" y="21282"/>
                </a:cubicBezTo>
                <a:cubicBezTo>
                  <a:pt x="2119" y="21600"/>
                  <a:pt x="2305" y="21600"/>
                  <a:pt x="2670" y="21600"/>
                </a:cubicBezTo>
                <a:lnTo>
                  <a:pt x="20119" y="21600"/>
                </a:lnTo>
                <a:cubicBezTo>
                  <a:pt x="20490" y="21600"/>
                  <a:pt x="20676" y="21600"/>
                  <a:pt x="20872" y="21282"/>
                </a:cubicBezTo>
                <a:cubicBezTo>
                  <a:pt x="21088" y="20882"/>
                  <a:pt x="21257" y="20019"/>
                  <a:pt x="21336" y="18922"/>
                </a:cubicBezTo>
                <a:cubicBezTo>
                  <a:pt x="21398" y="17919"/>
                  <a:pt x="21398" y="16972"/>
                  <a:pt x="21398" y="15113"/>
                </a:cubicBezTo>
                <a:lnTo>
                  <a:pt x="21398" y="6514"/>
                </a:lnTo>
                <a:cubicBezTo>
                  <a:pt x="21398" y="4626"/>
                  <a:pt x="21398" y="3681"/>
                  <a:pt x="21336" y="2678"/>
                </a:cubicBezTo>
                <a:cubicBezTo>
                  <a:pt x="21257" y="1581"/>
                  <a:pt x="21088" y="718"/>
                  <a:pt x="20872" y="318"/>
                </a:cubicBezTo>
                <a:cubicBezTo>
                  <a:pt x="20676" y="0"/>
                  <a:pt x="20490" y="0"/>
                  <a:pt x="20125" y="0"/>
                </a:cubicBezTo>
                <a:lnTo>
                  <a:pt x="2676" y="0"/>
                </a:lnTo>
                <a:lnTo>
                  <a:pt x="2670" y="0"/>
                </a:lnTo>
                <a:close/>
              </a:path>
            </a:pathLst>
          </a:cu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w="12700" cap="flat">
            <a:solidFill>
              <a:schemeClr val="bg1">
                <a:lumMod val="50000"/>
              </a:schemeClr>
            </a:solidFill>
            <a:miter lim="400000"/>
          </a:ln>
          <a:effectLst>
            <a:outerShdw blurRad="114300" dist="35236" dir="5400000" rotWithShape="0">
              <a:srgbClr val="000000">
                <a:alpha val="11716"/>
              </a:srgbClr>
            </a:outerShdw>
          </a:effectLst>
        </p:spPr>
        <p:txBody>
          <a:bodyPr lIns="50800" tIns="50800" rIns="50800" bIns="50800" anchor="ctr"/>
          <a:lstStyle/>
          <a:p>
            <a:pPr eaLnBrk="1" hangingPunct="1">
              <a:defRPr sz="2200" b="0">
                <a:solidFill>
                  <a:srgbClr val="FFFFFF"/>
                </a:solidFill>
                <a:latin typeface="+mn-lt"/>
                <a:ea typeface="+mn-ea"/>
                <a:cs typeface="+mn-cs"/>
                <a:sym typeface="Helvetica Neue Medium"/>
              </a:defRPr>
            </a:pPr>
            <a:endParaRPr sz="2200">
              <a:solidFill>
                <a:srgbClr val="FFFFFF"/>
              </a:solidFill>
              <a:latin typeface="+mn-lt"/>
              <a:cs typeface="+mn-cs"/>
              <a:sym typeface="Helvetica Neue Medium"/>
            </a:endParaRPr>
          </a:p>
        </p:txBody>
      </p:sp>
      <p:sp>
        <p:nvSpPr>
          <p:cNvPr id="40" name="TextBox 39"/>
          <p:cNvSpPr txBox="1"/>
          <p:nvPr/>
        </p:nvSpPr>
        <p:spPr>
          <a:xfrm>
            <a:off x="2867025" y="5899150"/>
            <a:ext cx="4340225" cy="584200"/>
          </a:xfrm>
          <a:prstGeom prst="rect">
            <a:avLst/>
          </a:prstGeom>
          <a:noFill/>
        </p:spPr>
        <p:txBody>
          <a:bodyPr>
            <a:spAutoFit/>
          </a:bodyPr>
          <a:lstStyle/>
          <a:p>
            <a:pPr eaLnBrk="1" hangingPunct="1">
              <a:defRPr/>
            </a:pPr>
            <a:r>
              <a:rPr lang="en-US" sz="3200" b="1" dirty="0">
                <a:effectLst>
                  <a:outerShdw blurRad="38100" dist="38100" dir="2700000" algn="tl">
                    <a:srgbClr val="000000">
                      <a:alpha val="43137"/>
                    </a:srgbClr>
                  </a:outerShdw>
                </a:effectLst>
                <a:latin typeface="Calibri" panose="020F0502020204030204" pitchFamily="34" charset="0"/>
                <a:cs typeface="+mn-cs"/>
              </a:rPr>
              <a:t>Other GEF Thailand</a:t>
            </a:r>
            <a:endParaRPr lang="en-US" sz="2000" b="1" dirty="0">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87852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123728" y="2996952"/>
            <a:ext cx="4801315" cy="1200329"/>
          </a:xfrm>
          <a:prstGeom prst="rect">
            <a:avLst/>
          </a:prstGeom>
          <a:solidFill>
            <a:schemeClr val="accent5">
              <a:lumMod val="50000"/>
              <a:alpha val="48000"/>
            </a:schemeClr>
          </a:solidFill>
          <a:effectLst>
            <a:outerShdw blurRad="1054100" dist="38100" dir="2700000" sx="112000" sy="112000" algn="tl" rotWithShape="0">
              <a:schemeClr val="bg1">
                <a:alpha val="25000"/>
              </a:schemeClr>
            </a:outerShdw>
            <a:softEdge rad="50800"/>
          </a:effectLst>
        </p:spPr>
        <p:txBody>
          <a:bodyPr wrap="none">
            <a:spAutoFit/>
          </a:bodyPr>
          <a:lstStyle/>
          <a:p>
            <a:pPr algn="ctr" eaLnBrk="1" hangingPunct="1">
              <a:defRPr/>
            </a:pPr>
            <a:r>
              <a:rPr lang="es-ES" sz="7200" b="1" dirty="0" err="1">
                <a:ln w="0"/>
                <a:solidFill>
                  <a:schemeClr val="bg1"/>
                </a:solidFill>
                <a:effectLst>
                  <a:outerShdw blurRad="38100" dist="50800" dir="5400000" algn="ctr" rotWithShape="0">
                    <a:srgbClr val="996633">
                      <a:alpha val="43000"/>
                    </a:srgbClr>
                  </a:outerShdw>
                </a:effectLst>
                <a:latin typeface="Arial" charset="0"/>
                <a:cs typeface="+mn-cs"/>
              </a:rPr>
              <a:t>Thank</a:t>
            </a:r>
            <a:r>
              <a:rPr lang="es-ES" sz="7200" b="1" dirty="0">
                <a:ln w="0"/>
                <a:solidFill>
                  <a:schemeClr val="bg1"/>
                </a:solidFill>
                <a:effectLst>
                  <a:outerShdw blurRad="38100" dist="50800" dir="5400000" algn="ctr" rotWithShape="0">
                    <a:srgbClr val="996633">
                      <a:alpha val="43000"/>
                    </a:srgbClr>
                  </a:outerShdw>
                </a:effectLst>
                <a:latin typeface="Arial" charset="0"/>
                <a:cs typeface="+mn-cs"/>
              </a:rPr>
              <a:t> </a:t>
            </a:r>
            <a:r>
              <a:rPr lang="es-ES" sz="7200" b="1" dirty="0" err="1">
                <a:ln w="0"/>
                <a:solidFill>
                  <a:schemeClr val="bg1"/>
                </a:solidFill>
                <a:effectLst>
                  <a:outerShdw blurRad="38100" dist="50800" dir="5400000" algn="ctr" rotWithShape="0">
                    <a:srgbClr val="996633">
                      <a:alpha val="43000"/>
                    </a:srgbClr>
                  </a:outerShdw>
                </a:effectLst>
                <a:latin typeface="Arial" charset="0"/>
                <a:cs typeface="+mn-cs"/>
              </a:rPr>
              <a:t>you</a:t>
            </a:r>
            <a:endParaRPr lang="es-ES" sz="7200" b="1" dirty="0">
              <a:ln w="0"/>
              <a:solidFill>
                <a:schemeClr val="bg1"/>
              </a:solidFill>
              <a:effectLst>
                <a:outerShdw blurRad="38100" dist="50800" dir="5400000" algn="ctr" rotWithShape="0">
                  <a:srgbClr val="996633">
                    <a:alpha val="43000"/>
                  </a:srgbClr>
                </a:outerShdw>
              </a:effectLst>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0" y="2349500"/>
            <a:ext cx="9144000" cy="1322388"/>
          </a:xfrm>
          <a:prstGeom prst="rect">
            <a:avLst/>
          </a:prstGeom>
          <a:noFill/>
        </p:spPr>
        <p:txBody>
          <a:bodyPr>
            <a:spAutoFit/>
          </a:bodyPr>
          <a:lstStyle/>
          <a:p>
            <a:pPr algn="ctr" eaLnBrk="1" hangingPunct="1">
              <a:defRPr/>
            </a:pPr>
            <a:r>
              <a:rPr lang="en-US" sz="4400" b="1" dirty="0">
                <a:solidFill>
                  <a:srgbClr val="C00000"/>
                </a:solidFill>
                <a:effectLst>
                  <a:outerShdw blurRad="38100" dist="38100" dir="2700000" algn="tl">
                    <a:srgbClr val="000000">
                      <a:alpha val="43137"/>
                    </a:srgbClr>
                  </a:outerShdw>
                </a:effectLst>
                <a:ea typeface="Open Sans" panose="020B0606030504020204" pitchFamily="34" charset="0"/>
              </a:rPr>
              <a:t>LADA</a:t>
            </a:r>
          </a:p>
          <a:p>
            <a:pPr algn="ctr" eaLnBrk="1" hangingPunct="1">
              <a:defRPr/>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(Land Degradation Assessment in Drylands)</a:t>
            </a:r>
          </a:p>
        </p:txBody>
      </p:sp>
      <p:sp>
        <p:nvSpPr>
          <p:cNvPr id="5" name="TextBox 108"/>
          <p:cNvSpPr txBox="1"/>
          <p:nvPr/>
        </p:nvSpPr>
        <p:spPr>
          <a:xfrm>
            <a:off x="-12700" y="981075"/>
            <a:ext cx="9144000" cy="1200150"/>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rPr>
              <a:t>Integrating practices</a:t>
            </a:r>
            <a:r>
              <a:rPr lang="en-US" sz="3600" b="1" dirty="0">
                <a:solidFill>
                  <a:srgbClr val="C00000"/>
                </a:solidFill>
                <a:effectLst>
                  <a:outerShdw blurRad="38100" dist="38100" dir="2700000" algn="tl">
                    <a:srgbClr val="000000">
                      <a:alpha val="43137"/>
                    </a:srgbClr>
                  </a:outerShdw>
                </a:effectLst>
              </a:rPr>
              <a:t> </a:t>
            </a:r>
          </a:p>
          <a:p>
            <a:pPr algn="ctr" eaLnBrk="1" hangingPunct="1">
              <a:defRPr/>
            </a:pPr>
            <a:r>
              <a:rPr lang="en-US" sz="3600" b="1" dirty="0">
                <a:solidFill>
                  <a:srgbClr val="624F18"/>
                </a:solidFill>
                <a:effectLst>
                  <a:outerShdw blurRad="38100" dist="38100" dir="2700000" algn="tl">
                    <a:srgbClr val="000000">
                      <a:alpha val="43137"/>
                    </a:srgbClr>
                  </a:outerShdw>
                </a:effectLst>
              </a:rPr>
              <a:t>from</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
        <p:nvSpPr>
          <p:cNvPr id="7" name="TextBox 108"/>
          <p:cNvSpPr txBox="1"/>
          <p:nvPr/>
        </p:nvSpPr>
        <p:spPr>
          <a:xfrm>
            <a:off x="0" y="3840163"/>
            <a:ext cx="9144000" cy="646112"/>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latin typeface="Calibri" panose="020F0502020204030204" pitchFamily="34" charset="0"/>
                <a:cs typeface="+mn-cs"/>
              </a:rPr>
              <a:t>Soil information of Thailand</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LADA</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pic>
        <p:nvPicPr>
          <p:cNvPr id="20484" name="Picture 13" descr="prob_a4_small"/>
          <p:cNvPicPr>
            <a:picLocks noChangeAspect="1" noChangeArrowheads="1"/>
          </p:cNvPicPr>
          <p:nvPr/>
        </p:nvPicPr>
        <p:blipFill>
          <a:blip r:embed="rId3">
            <a:extLst>
              <a:ext uri="{28A0092B-C50C-407E-A947-70E740481C1C}">
                <a14:useLocalDpi xmlns:a14="http://schemas.microsoft.com/office/drawing/2010/main" val="0"/>
              </a:ext>
            </a:extLst>
          </a:blip>
          <a:srcRect r="10280"/>
          <a:stretch>
            <a:fillRect/>
          </a:stretch>
        </p:blipFill>
        <p:spPr bwMode="auto">
          <a:xfrm>
            <a:off x="279400" y="1071563"/>
            <a:ext cx="2881313"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46350" y="1012825"/>
            <a:ext cx="4841875" cy="522288"/>
          </a:xfrm>
          <a:prstGeom prst="rect">
            <a:avLst/>
          </a:prstGeom>
          <a:noFill/>
        </p:spPr>
        <p:txBody>
          <a:bodyPr>
            <a:spAutoFit/>
          </a:bodyPr>
          <a:lstStyle/>
          <a:p>
            <a:pPr eaLnBrk="1" hangingPunct="1">
              <a:defRPr/>
            </a:pPr>
            <a:r>
              <a:rPr lang="en-US" b="1" u="sng" dirty="0">
                <a:effectLst>
                  <a:outerShdw blurRad="38100" dist="38100" dir="2700000" algn="tl">
                    <a:srgbClr val="000000">
                      <a:alpha val="43137"/>
                    </a:srgbClr>
                  </a:outerShdw>
                </a:effectLst>
                <a:latin typeface="Calibri" panose="020F0502020204030204" pitchFamily="34" charset="0"/>
                <a:cs typeface="+mn-cs"/>
              </a:rPr>
              <a:t>Land resources of Thailand</a:t>
            </a:r>
            <a:endParaRPr lang="th-TH" b="1" u="sng" dirty="0">
              <a:effectLst>
                <a:outerShdw blurRad="38100" dist="38100" dir="2700000" algn="tl">
                  <a:srgbClr val="000000">
                    <a:alpha val="43137"/>
                  </a:srgbClr>
                </a:outerShdw>
              </a:effectLst>
              <a:latin typeface="Calibri" panose="020F0502020204030204" pitchFamily="34" charset="0"/>
              <a:cs typeface="+mn-cs"/>
            </a:endParaRPr>
          </a:p>
        </p:txBody>
      </p:sp>
      <p:sp>
        <p:nvSpPr>
          <p:cNvPr id="20486" name="TextBox 6"/>
          <p:cNvSpPr txBox="1">
            <a:spLocks noChangeArrowheads="1"/>
          </p:cNvSpPr>
          <p:nvPr/>
        </p:nvSpPr>
        <p:spPr bwMode="auto">
          <a:xfrm>
            <a:off x="3160713" y="1677988"/>
            <a:ext cx="5803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914400" indent="-45720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Total area = </a:t>
            </a:r>
            <a:r>
              <a:rPr lang="en-US" altLang="th-TH" b="1">
                <a:solidFill>
                  <a:srgbClr val="0070C0"/>
                </a:solidFill>
                <a:latin typeface="Calibri" panose="020F0502020204030204" pitchFamily="34" charset="0"/>
              </a:rPr>
              <a:t>513,120 sq km</a:t>
            </a:r>
          </a:p>
          <a:p>
            <a:pPr eaLnBrk="1" hangingPunct="1"/>
            <a:r>
              <a:rPr lang="en-US" altLang="th-TH" b="1">
                <a:latin typeface="Calibri" panose="020F0502020204030204" pitchFamily="34" charset="0"/>
              </a:rPr>
              <a:t>Farming area = </a:t>
            </a:r>
            <a:r>
              <a:rPr lang="en-US" altLang="th-TH" b="1">
                <a:solidFill>
                  <a:srgbClr val="00B050"/>
                </a:solidFill>
                <a:latin typeface="Calibri" panose="020F0502020204030204" pitchFamily="34" charset="0"/>
              </a:rPr>
              <a:t>278,400 sq km (54%)</a:t>
            </a:r>
          </a:p>
          <a:p>
            <a:pPr lvl="1" eaLnBrk="1" hangingPunct="1">
              <a:buFont typeface="Wingdings" panose="05000000000000000000" pitchFamily="2" charset="2"/>
              <a:buChar char="§"/>
            </a:pPr>
            <a:r>
              <a:rPr lang="en-US" altLang="th-TH" b="1">
                <a:latin typeface="Calibri" panose="020F0502020204030204" pitchFamily="34" charset="0"/>
              </a:rPr>
              <a:t>Arable land = </a:t>
            </a:r>
            <a:r>
              <a:rPr lang="en-US" altLang="th-TH" b="1">
                <a:solidFill>
                  <a:srgbClr val="00B050"/>
                </a:solidFill>
                <a:latin typeface="Calibri" panose="020F0502020204030204" pitchFamily="34" charset="0"/>
              </a:rPr>
              <a:t>120,000 sq km</a:t>
            </a:r>
          </a:p>
          <a:p>
            <a:pPr lvl="1" eaLnBrk="1" hangingPunct="1">
              <a:buFont typeface="Wingdings" panose="05000000000000000000" pitchFamily="2" charset="2"/>
              <a:buChar char="§"/>
            </a:pPr>
            <a:r>
              <a:rPr lang="en-US" altLang="th-TH" b="1">
                <a:latin typeface="Calibri" panose="020F0502020204030204" pitchFamily="34" charset="0"/>
              </a:rPr>
              <a:t>Infertile land = </a:t>
            </a:r>
            <a:r>
              <a:rPr lang="en-US" altLang="th-TH" b="1">
                <a:solidFill>
                  <a:srgbClr val="FF0000"/>
                </a:solidFill>
                <a:latin typeface="Calibri" panose="020F0502020204030204" pitchFamily="34" charset="0"/>
              </a:rPr>
              <a:t>158,400 sq km</a:t>
            </a:r>
            <a:endParaRPr lang="th-TH" altLang="th-TH" b="1">
              <a:solidFill>
                <a:srgbClr val="FF0000"/>
              </a:solidFill>
              <a:latin typeface="Calibri" panose="020F0502020204030204" pitchFamily="34" charset="0"/>
            </a:endParaRPr>
          </a:p>
        </p:txBody>
      </p:sp>
      <p:sp>
        <p:nvSpPr>
          <p:cNvPr id="20487" name="TextBox 7"/>
          <p:cNvSpPr txBox="1">
            <a:spLocks noChangeArrowheads="1"/>
          </p:cNvSpPr>
          <p:nvPr/>
        </p:nvSpPr>
        <p:spPr bwMode="auto">
          <a:xfrm>
            <a:off x="2546350" y="3686175"/>
            <a:ext cx="673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u="sng">
                <a:latin typeface="Calibri" panose="020F0502020204030204" pitchFamily="34" charset="0"/>
              </a:rPr>
              <a:t>Causes of soil degradation in Thailand</a:t>
            </a:r>
          </a:p>
        </p:txBody>
      </p:sp>
      <p:sp>
        <p:nvSpPr>
          <p:cNvPr id="20488" name="TextBox 8"/>
          <p:cNvSpPr txBox="1">
            <a:spLocks noChangeArrowheads="1"/>
          </p:cNvSpPr>
          <p:nvPr/>
        </p:nvSpPr>
        <p:spPr bwMode="auto">
          <a:xfrm>
            <a:off x="3162300" y="4324350"/>
            <a:ext cx="53705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b="1">
                <a:latin typeface="Calibri" panose="020F0502020204030204" pitchFamily="34" charset="0"/>
              </a:rPr>
              <a:t>Water erosion		= </a:t>
            </a:r>
            <a:r>
              <a:rPr lang="en-US" altLang="th-TH" b="1">
                <a:solidFill>
                  <a:srgbClr val="FF0000"/>
                </a:solidFill>
                <a:latin typeface="Calibri" panose="020F0502020204030204" pitchFamily="34" charset="0"/>
              </a:rPr>
              <a:t>65.5%</a:t>
            </a:r>
          </a:p>
          <a:p>
            <a:pPr eaLnBrk="1" hangingPunct="1"/>
            <a:r>
              <a:rPr lang="en-US" altLang="th-TH" b="1">
                <a:latin typeface="Calibri" panose="020F0502020204030204" pitchFamily="34" charset="0"/>
              </a:rPr>
              <a:t>Physical degradation	= </a:t>
            </a:r>
            <a:r>
              <a:rPr lang="en-US" altLang="th-TH" b="1">
                <a:solidFill>
                  <a:srgbClr val="FF0000"/>
                </a:solidFill>
                <a:latin typeface="Calibri" panose="020F0502020204030204" pitchFamily="34" charset="0"/>
              </a:rPr>
              <a:t>24.3%</a:t>
            </a:r>
          </a:p>
          <a:p>
            <a:pPr eaLnBrk="1" hangingPunct="1"/>
            <a:r>
              <a:rPr lang="en-US" altLang="th-TH" b="1">
                <a:latin typeface="Calibri" panose="020F0502020204030204" pitchFamily="34" charset="0"/>
              </a:rPr>
              <a:t>Chemical degradation	= </a:t>
            </a:r>
            <a:r>
              <a:rPr lang="en-US" altLang="th-TH" b="1">
                <a:solidFill>
                  <a:srgbClr val="FF0000"/>
                </a:solidFill>
                <a:latin typeface="Calibri" panose="020F0502020204030204" pitchFamily="34" charset="0"/>
              </a:rPr>
              <a:t>7.3%</a:t>
            </a:r>
          </a:p>
          <a:p>
            <a:pPr eaLnBrk="1" hangingPunct="1"/>
            <a:r>
              <a:rPr lang="en-US" altLang="th-TH" b="1">
                <a:latin typeface="Calibri" panose="020F0502020204030204" pitchFamily="34" charset="0"/>
              </a:rPr>
              <a:t>Biological degradation	= </a:t>
            </a:r>
            <a:r>
              <a:rPr lang="en-US" altLang="th-TH" b="1">
                <a:solidFill>
                  <a:srgbClr val="FF0000"/>
                </a:solidFill>
                <a:latin typeface="Calibri" panose="020F0502020204030204" pitchFamily="34" charset="0"/>
              </a:rPr>
              <a:t>2.9%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3321050" y="2420938"/>
            <a:ext cx="2079625" cy="21605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h-TH" sz="1800"/>
          </a:p>
        </p:txBody>
      </p:sp>
      <p:sp>
        <p:nvSpPr>
          <p:cNvPr id="21507"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LADA</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grpSp>
        <p:nvGrpSpPr>
          <p:cNvPr id="21509" name="Shape 814"/>
          <p:cNvGrpSpPr>
            <a:grpSpLocks/>
          </p:cNvGrpSpPr>
          <p:nvPr/>
        </p:nvGrpSpPr>
        <p:grpSpPr bwMode="auto">
          <a:xfrm>
            <a:off x="5643563" y="1200150"/>
            <a:ext cx="3032125" cy="854075"/>
            <a:chOff x="5236308" y="449385"/>
            <a:chExt cx="1970942" cy="1166445"/>
          </a:xfrm>
        </p:grpSpPr>
        <p:cxnSp>
          <p:nvCxnSpPr>
            <p:cNvPr id="5" name="Shape 815"/>
            <p:cNvCxnSpPr/>
            <p:nvPr/>
          </p:nvCxnSpPr>
          <p:spPr>
            <a:xfrm rot="10800000">
              <a:off x="5236308" y="449385"/>
              <a:ext cx="6191" cy="1166445"/>
            </a:xfrm>
            <a:prstGeom prst="straightConnector1">
              <a:avLst/>
            </a:prstGeom>
            <a:noFill/>
            <a:ln w="38100" cap="flat" cmpd="sng">
              <a:solidFill>
                <a:srgbClr val="538CD5"/>
              </a:solidFill>
              <a:prstDash val="solid"/>
              <a:round/>
              <a:headEnd type="none" w="sm" len="sm"/>
              <a:tailEnd type="none" w="sm" len="sm"/>
            </a:ln>
            <a:effectLst>
              <a:outerShdw blurRad="40000" dist="20000" dir="5400000" rotWithShape="0">
                <a:srgbClr val="000000">
                  <a:alpha val="37647"/>
                </a:srgbClr>
              </a:outerShdw>
            </a:effectLst>
          </p:spPr>
        </p:cxnSp>
        <p:cxnSp>
          <p:nvCxnSpPr>
            <p:cNvPr id="7" name="Shape 816"/>
            <p:cNvCxnSpPr/>
            <p:nvPr/>
          </p:nvCxnSpPr>
          <p:spPr>
            <a:xfrm>
              <a:off x="5236308" y="449385"/>
              <a:ext cx="1970942" cy="0"/>
            </a:xfrm>
            <a:prstGeom prst="straightConnector1">
              <a:avLst/>
            </a:prstGeom>
            <a:noFill/>
            <a:ln w="38100" cap="flat" cmpd="sng">
              <a:solidFill>
                <a:srgbClr val="538CD5"/>
              </a:solidFill>
              <a:prstDash val="solid"/>
              <a:round/>
              <a:headEnd type="none" w="sm" len="sm"/>
              <a:tailEnd type="none" w="sm" len="sm"/>
            </a:ln>
            <a:effectLst>
              <a:outerShdw blurRad="40000" dist="20000" dir="5400000" rotWithShape="0">
                <a:srgbClr val="000000">
                  <a:alpha val="37647"/>
                </a:srgbClr>
              </a:outerShdw>
            </a:effectLst>
          </p:spPr>
        </p:cxnSp>
        <p:cxnSp>
          <p:nvCxnSpPr>
            <p:cNvPr id="8" name="Shape 817"/>
            <p:cNvCxnSpPr/>
            <p:nvPr/>
          </p:nvCxnSpPr>
          <p:spPr>
            <a:xfrm>
              <a:off x="7207250" y="449385"/>
              <a:ext cx="0" cy="678620"/>
            </a:xfrm>
            <a:prstGeom prst="straightConnector1">
              <a:avLst/>
            </a:prstGeom>
            <a:noFill/>
            <a:ln w="38100" cap="flat" cmpd="sng">
              <a:solidFill>
                <a:srgbClr val="538CD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1510" name="Shape 818"/>
          <p:cNvGrpSpPr>
            <a:grpSpLocks/>
          </p:cNvGrpSpPr>
          <p:nvPr/>
        </p:nvGrpSpPr>
        <p:grpSpPr bwMode="auto">
          <a:xfrm flipH="1">
            <a:off x="234950" y="1189038"/>
            <a:ext cx="2824163" cy="842962"/>
            <a:chOff x="5236308" y="449385"/>
            <a:chExt cx="1970942" cy="1166445"/>
          </a:xfrm>
        </p:grpSpPr>
        <p:cxnSp>
          <p:nvCxnSpPr>
            <p:cNvPr id="10" name="Shape 819"/>
            <p:cNvCxnSpPr/>
            <p:nvPr/>
          </p:nvCxnSpPr>
          <p:spPr>
            <a:xfrm rot="10800000">
              <a:off x="5236308" y="449385"/>
              <a:ext cx="5540" cy="1166445"/>
            </a:xfrm>
            <a:prstGeom prst="straightConnector1">
              <a:avLst/>
            </a:prstGeom>
            <a:noFill/>
            <a:ln w="38100" cap="flat" cmpd="sng">
              <a:solidFill>
                <a:srgbClr val="366092"/>
              </a:solidFill>
              <a:prstDash val="solid"/>
              <a:round/>
              <a:headEnd type="none" w="sm" len="sm"/>
              <a:tailEnd type="none" w="sm" len="sm"/>
            </a:ln>
            <a:effectLst>
              <a:outerShdw blurRad="40000" dist="20000" dir="5400000" rotWithShape="0">
                <a:srgbClr val="000000">
                  <a:alpha val="37647"/>
                </a:srgbClr>
              </a:outerShdw>
            </a:effectLst>
          </p:spPr>
        </p:cxnSp>
        <p:cxnSp>
          <p:nvCxnSpPr>
            <p:cNvPr id="11" name="Shape 820"/>
            <p:cNvCxnSpPr/>
            <p:nvPr/>
          </p:nvCxnSpPr>
          <p:spPr>
            <a:xfrm>
              <a:off x="5236308" y="449385"/>
              <a:ext cx="1970942" cy="0"/>
            </a:xfrm>
            <a:prstGeom prst="straightConnector1">
              <a:avLst/>
            </a:prstGeom>
            <a:noFill/>
            <a:ln w="38100" cap="flat" cmpd="sng">
              <a:solidFill>
                <a:srgbClr val="366092"/>
              </a:solidFill>
              <a:prstDash val="solid"/>
              <a:round/>
              <a:headEnd type="none" w="sm" len="sm"/>
              <a:tailEnd type="none" w="sm" len="sm"/>
            </a:ln>
            <a:effectLst>
              <a:outerShdw blurRad="40000" dist="20000" dir="5400000" rotWithShape="0">
                <a:srgbClr val="000000">
                  <a:alpha val="37647"/>
                </a:srgbClr>
              </a:outerShdw>
            </a:effectLst>
          </p:spPr>
        </p:cxnSp>
        <p:cxnSp>
          <p:nvCxnSpPr>
            <p:cNvPr id="12" name="Shape 821"/>
            <p:cNvCxnSpPr/>
            <p:nvPr/>
          </p:nvCxnSpPr>
          <p:spPr>
            <a:xfrm>
              <a:off x="7207250" y="449385"/>
              <a:ext cx="0" cy="678778"/>
            </a:xfrm>
            <a:prstGeom prst="straightConnector1">
              <a:avLst/>
            </a:prstGeom>
            <a:noFill/>
            <a:ln w="38100" cap="flat" cmpd="sng">
              <a:solidFill>
                <a:srgbClr val="366092"/>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1511" name="Shape 822"/>
          <p:cNvGrpSpPr>
            <a:grpSpLocks/>
          </p:cNvGrpSpPr>
          <p:nvPr/>
        </p:nvGrpSpPr>
        <p:grpSpPr bwMode="auto">
          <a:xfrm rot="10800000">
            <a:off x="254000" y="4956175"/>
            <a:ext cx="2797175" cy="844550"/>
            <a:chOff x="5236308" y="449385"/>
            <a:chExt cx="1970942" cy="1166445"/>
          </a:xfrm>
        </p:grpSpPr>
        <p:cxnSp>
          <p:nvCxnSpPr>
            <p:cNvPr id="14" name="Shape 823"/>
            <p:cNvCxnSpPr/>
            <p:nvPr/>
          </p:nvCxnSpPr>
          <p:spPr>
            <a:xfrm rot="10800000">
              <a:off x="5240782" y="449385"/>
              <a:ext cx="5593" cy="1166445"/>
            </a:xfrm>
            <a:prstGeom prst="straightConnector1">
              <a:avLst/>
            </a:prstGeom>
            <a:noFill/>
            <a:ln w="38100" cap="flat" cmpd="sng">
              <a:solidFill>
                <a:srgbClr val="494429"/>
              </a:solidFill>
              <a:prstDash val="solid"/>
              <a:round/>
              <a:headEnd type="none" w="sm" len="sm"/>
              <a:tailEnd type="none" w="sm" len="sm"/>
            </a:ln>
            <a:effectLst>
              <a:outerShdw blurRad="40000" dist="20000" dir="5400000" rotWithShape="0">
                <a:srgbClr val="000000">
                  <a:alpha val="37647"/>
                </a:srgbClr>
              </a:outerShdw>
            </a:effectLst>
          </p:spPr>
        </p:cxnSp>
        <p:cxnSp>
          <p:nvCxnSpPr>
            <p:cNvPr id="15" name="Shape 824"/>
            <p:cNvCxnSpPr/>
            <p:nvPr/>
          </p:nvCxnSpPr>
          <p:spPr>
            <a:xfrm>
              <a:off x="5236308" y="449385"/>
              <a:ext cx="1970942" cy="0"/>
            </a:xfrm>
            <a:prstGeom prst="straightConnector1">
              <a:avLst/>
            </a:prstGeom>
            <a:noFill/>
            <a:ln w="38100" cap="flat" cmpd="sng">
              <a:solidFill>
                <a:srgbClr val="494429"/>
              </a:solidFill>
              <a:prstDash val="solid"/>
              <a:round/>
              <a:headEnd type="none" w="sm" len="sm"/>
              <a:tailEnd type="none" w="sm" len="sm"/>
            </a:ln>
            <a:effectLst>
              <a:outerShdw blurRad="40000" dist="20000" dir="5400000" rotWithShape="0">
                <a:srgbClr val="000000">
                  <a:alpha val="37647"/>
                </a:srgbClr>
              </a:outerShdw>
            </a:effectLst>
          </p:spPr>
        </p:cxnSp>
        <p:cxnSp>
          <p:nvCxnSpPr>
            <p:cNvPr id="16" name="Shape 825"/>
            <p:cNvCxnSpPr/>
            <p:nvPr/>
          </p:nvCxnSpPr>
          <p:spPr>
            <a:xfrm>
              <a:off x="7207250" y="458155"/>
              <a:ext cx="0" cy="677502"/>
            </a:xfrm>
            <a:prstGeom prst="straightConnector1">
              <a:avLst/>
            </a:prstGeom>
            <a:noFill/>
            <a:ln w="38100" cap="flat" cmpd="sng">
              <a:solidFill>
                <a:srgbClr val="494429"/>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1512" name="Shape 826"/>
          <p:cNvGrpSpPr>
            <a:grpSpLocks/>
          </p:cNvGrpSpPr>
          <p:nvPr/>
        </p:nvGrpSpPr>
        <p:grpSpPr bwMode="auto">
          <a:xfrm rot="10800000" flipH="1">
            <a:off x="5643563" y="4956175"/>
            <a:ext cx="3032125" cy="844550"/>
            <a:chOff x="5236308" y="449385"/>
            <a:chExt cx="1970942" cy="1166445"/>
          </a:xfrm>
        </p:grpSpPr>
        <p:cxnSp>
          <p:nvCxnSpPr>
            <p:cNvPr id="18" name="Shape 827"/>
            <p:cNvCxnSpPr/>
            <p:nvPr/>
          </p:nvCxnSpPr>
          <p:spPr>
            <a:xfrm rot="10800000">
              <a:off x="5236308" y="458155"/>
              <a:ext cx="6191" cy="1166445"/>
            </a:xfrm>
            <a:prstGeom prst="straightConnector1">
              <a:avLst/>
            </a:prstGeom>
            <a:noFill/>
            <a:ln w="381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19" name="Shape 828"/>
            <p:cNvCxnSpPr/>
            <p:nvPr/>
          </p:nvCxnSpPr>
          <p:spPr>
            <a:xfrm>
              <a:off x="5236308" y="458155"/>
              <a:ext cx="1970942" cy="0"/>
            </a:xfrm>
            <a:prstGeom prst="straightConnector1">
              <a:avLst/>
            </a:prstGeom>
            <a:noFill/>
            <a:ln w="381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20" name="Shape 829"/>
            <p:cNvCxnSpPr/>
            <p:nvPr/>
          </p:nvCxnSpPr>
          <p:spPr>
            <a:xfrm>
              <a:off x="7207250" y="466926"/>
              <a:ext cx="0" cy="677502"/>
            </a:xfrm>
            <a:prstGeom prst="straightConnector1">
              <a:avLst/>
            </a:prstGeom>
            <a:noFill/>
            <a:ln w="381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1513" name="Shape 840"/>
          <p:cNvGrpSpPr>
            <a:grpSpLocks/>
          </p:cNvGrpSpPr>
          <p:nvPr/>
        </p:nvGrpSpPr>
        <p:grpSpPr bwMode="auto">
          <a:xfrm>
            <a:off x="234950" y="2054225"/>
            <a:ext cx="3097213" cy="1565275"/>
            <a:chOff x="6510607" y="1263265"/>
            <a:chExt cx="2753115" cy="903393"/>
          </a:xfrm>
        </p:grpSpPr>
        <p:sp>
          <p:nvSpPr>
            <p:cNvPr id="28" name="Shape 841"/>
            <p:cNvSpPr txBox="1">
              <a:spLocks/>
            </p:cNvSpPr>
            <p:nvPr/>
          </p:nvSpPr>
          <p:spPr>
            <a:xfrm>
              <a:off x="6510607" y="1263265"/>
              <a:ext cx="2753115" cy="400388"/>
            </a:xfrm>
            <a:prstGeom prst="rect">
              <a:avLst/>
            </a:prstGeom>
            <a:noFill/>
            <a:ln>
              <a:noFill/>
            </a:ln>
          </p:spPr>
          <p:txBody>
            <a:bodyPr spcFirstLastPara="1" lIns="91425" tIns="45700" rIns="91425" bIns="45700"/>
            <a:lstStyle/>
            <a:p>
              <a:pPr eaLnBrk="1" hangingPunct="1">
                <a:spcBef>
                  <a:spcPts val="0"/>
                </a:spcBef>
                <a:spcAft>
                  <a:spcPts val="0"/>
                </a:spcAft>
                <a:defRPr/>
              </a:pPr>
              <a:r>
                <a:rPr lang="en-US" b="1" dirty="0">
                  <a:solidFill>
                    <a:srgbClr val="C00000"/>
                  </a:solidFill>
                  <a:effectLst>
                    <a:outerShdw blurRad="38100" dist="38100" dir="2700000" algn="tl">
                      <a:srgbClr val="000000">
                        <a:alpha val="43137"/>
                      </a:srgbClr>
                    </a:outerShdw>
                  </a:effectLst>
                  <a:latin typeface="Calibri"/>
                  <a:ea typeface="Calibri"/>
                  <a:cs typeface="Calibri"/>
                  <a:sym typeface="Calibri"/>
                </a:rPr>
                <a:t>Soil degradation</a:t>
              </a:r>
              <a:endParaRPr b="1" dirty="0">
                <a:solidFill>
                  <a:srgbClr val="C00000"/>
                </a:solidFill>
                <a:effectLst>
                  <a:outerShdw blurRad="38100" dist="38100" dir="2700000" algn="tl">
                    <a:srgbClr val="000000">
                      <a:alpha val="43137"/>
                    </a:srgbClr>
                  </a:outerShdw>
                </a:effectLst>
                <a:latin typeface="Calibri"/>
                <a:ea typeface="Calibri"/>
                <a:cs typeface="Calibri"/>
                <a:sym typeface="Calibri"/>
              </a:endParaRPr>
            </a:p>
          </p:txBody>
        </p:sp>
        <p:sp>
          <p:nvSpPr>
            <p:cNvPr id="21521" name="Shape 842"/>
            <p:cNvSpPr txBox="1">
              <a:spLocks/>
            </p:cNvSpPr>
            <p:nvPr/>
          </p:nvSpPr>
          <p:spPr bwMode="auto">
            <a:xfrm>
              <a:off x="6526251" y="1520327"/>
              <a:ext cx="2737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a:solidFill>
                    <a:srgbClr val="FF0000"/>
                  </a:solidFill>
                  <a:latin typeface="Calibri" panose="020F0502020204030204" pitchFamily="34" charset="0"/>
                  <a:sym typeface="Calibri" panose="020F0502020204030204" pitchFamily="34" charset="0"/>
                </a:rPr>
                <a:t>“Mainly human-induced with original soil characteristics having been adversely changed, resulting in lowering soil productivity”</a:t>
              </a:r>
              <a:endParaRPr lang="th-TH" altLang="th-TH" sz="2400">
                <a:solidFill>
                  <a:srgbClr val="FF0000"/>
                </a:solidFill>
                <a:latin typeface="Calibri" panose="020F0502020204030204" pitchFamily="34" charset="0"/>
              </a:endParaRPr>
            </a:p>
          </p:txBody>
        </p:sp>
      </p:grpSp>
      <p:grpSp>
        <p:nvGrpSpPr>
          <p:cNvPr id="21514" name="Shape 850"/>
          <p:cNvGrpSpPr>
            <a:grpSpLocks/>
          </p:cNvGrpSpPr>
          <p:nvPr/>
        </p:nvGrpSpPr>
        <p:grpSpPr bwMode="auto">
          <a:xfrm>
            <a:off x="5751513" y="2016125"/>
            <a:ext cx="3392487" cy="1123950"/>
            <a:chOff x="6513605" y="1420908"/>
            <a:chExt cx="2245746" cy="1123138"/>
          </a:xfrm>
        </p:grpSpPr>
        <p:sp>
          <p:nvSpPr>
            <p:cNvPr id="33" name="Shape 851"/>
            <p:cNvSpPr txBox="1">
              <a:spLocks/>
            </p:cNvSpPr>
            <p:nvPr/>
          </p:nvSpPr>
          <p:spPr>
            <a:xfrm>
              <a:off x="6513605" y="1420908"/>
              <a:ext cx="2245746" cy="399761"/>
            </a:xfrm>
            <a:prstGeom prst="rect">
              <a:avLst/>
            </a:prstGeom>
            <a:noFill/>
            <a:ln>
              <a:noFill/>
            </a:ln>
          </p:spPr>
          <p:txBody>
            <a:bodyPr spcFirstLastPara="1" lIns="91425" tIns="45700" rIns="91425" bIns="45700"/>
            <a:lstStyle/>
            <a:p>
              <a:pPr eaLnBrk="1" hangingPunct="1">
                <a:spcBef>
                  <a:spcPts val="0"/>
                </a:spcBef>
                <a:spcAft>
                  <a:spcPts val="0"/>
                </a:spcAft>
                <a:defRPr/>
              </a:pPr>
              <a:r>
                <a:rPr lang="en-US" b="1" dirty="0">
                  <a:solidFill>
                    <a:srgbClr val="002060"/>
                  </a:solidFill>
                  <a:effectLst>
                    <a:outerShdw blurRad="38100" dist="38100" dir="2700000" algn="tl">
                      <a:srgbClr val="000000">
                        <a:alpha val="43137"/>
                      </a:srgbClr>
                    </a:outerShdw>
                  </a:effectLst>
                  <a:latin typeface="Calibri"/>
                  <a:ea typeface="Calibri"/>
                  <a:cs typeface="Calibri"/>
                  <a:sym typeface="Calibri"/>
                </a:rPr>
                <a:t>Problem soils</a:t>
              </a:r>
              <a:endParaRPr b="1"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
          <p:nvSpPr>
            <p:cNvPr id="21519" name="Shape 852"/>
            <p:cNvSpPr txBox="1">
              <a:spLocks/>
            </p:cNvSpPr>
            <p:nvPr/>
          </p:nvSpPr>
          <p:spPr bwMode="auto">
            <a:xfrm>
              <a:off x="6619406" y="1897715"/>
              <a:ext cx="2034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th-TH" sz="2400">
                  <a:solidFill>
                    <a:srgbClr val="0070C0"/>
                  </a:solidFill>
                  <a:latin typeface="Calibri" panose="020F0502020204030204" pitchFamily="34" charset="0"/>
                  <a:sym typeface="Calibri" panose="020F0502020204030204" pitchFamily="34" charset="0"/>
                </a:rPr>
                <a:t>“Major problems derive from inherent properties and inappropriate uses may worsen soil power environmentally and productively”</a:t>
              </a:r>
              <a:endParaRPr lang="th-TH" altLang="th-TH" sz="2400">
                <a:solidFill>
                  <a:srgbClr val="0070C0"/>
                </a:solidFill>
                <a:latin typeface="Calibri" panose="020F0502020204030204" pitchFamily="34" charset="0"/>
              </a:endParaRPr>
            </a:p>
          </p:txBody>
        </p:sp>
      </p:grpSp>
      <p:sp>
        <p:nvSpPr>
          <p:cNvPr id="21515" name="Rectangle 1"/>
          <p:cNvSpPr>
            <a:spLocks noChangeArrowheads="1"/>
          </p:cNvSpPr>
          <p:nvPr/>
        </p:nvSpPr>
        <p:spPr bwMode="auto">
          <a:xfrm>
            <a:off x="3332163" y="2995613"/>
            <a:ext cx="2103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th-TH" b="1">
                <a:latin typeface="Calibri" panose="020F0502020204030204" pitchFamily="34" charset="0"/>
              </a:rPr>
              <a:t>Infertile land</a:t>
            </a:r>
          </a:p>
          <a:p>
            <a:pPr algn="ctr" eaLnBrk="1" hangingPunct="1"/>
            <a:r>
              <a:rPr lang="en-US" altLang="th-TH" b="1">
                <a:latin typeface="Calibri" panose="020F0502020204030204" pitchFamily="34" charset="0"/>
              </a:rPr>
              <a:t>In Thailand</a:t>
            </a:r>
            <a:endParaRPr lang="th-TH" altLang="th-TH"/>
          </a:p>
        </p:txBody>
      </p:sp>
      <p:sp>
        <p:nvSpPr>
          <p:cNvPr id="38" name="Curved Down Arrow 37"/>
          <p:cNvSpPr/>
          <p:nvPr/>
        </p:nvSpPr>
        <p:spPr>
          <a:xfrm>
            <a:off x="4184650" y="1697038"/>
            <a:ext cx="1143000" cy="547687"/>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h-TH" sz="1800">
              <a:ln w="0"/>
              <a:solidFill>
                <a:schemeClr val="accent1"/>
              </a:solidFill>
              <a:effectLst>
                <a:outerShdw blurRad="38100" dist="25400" dir="5400000" algn="ctr" rotWithShape="0">
                  <a:srgbClr val="6E747A">
                    <a:alpha val="43000"/>
                  </a:srgbClr>
                </a:outerShdw>
              </a:effectLst>
            </a:endParaRPr>
          </a:p>
        </p:txBody>
      </p:sp>
      <p:sp>
        <p:nvSpPr>
          <p:cNvPr id="39" name="Curved Down Arrow 38"/>
          <p:cNvSpPr/>
          <p:nvPr/>
        </p:nvSpPr>
        <p:spPr>
          <a:xfrm rot="10800000">
            <a:off x="3217863" y="4802188"/>
            <a:ext cx="1143000" cy="549275"/>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h-TH" sz="180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790575" y="188913"/>
            <a:ext cx="8353425" cy="708025"/>
          </a:xfrm>
          <a:prstGeom prst="rect">
            <a:avLst/>
          </a:prstGeom>
          <a:noFill/>
        </p:spPr>
        <p:txBody>
          <a:bodyPr>
            <a:spAutoFit/>
          </a:bodyPr>
          <a:lstStyle/>
          <a:p>
            <a:pPr algn="r" eaLnBrk="1" hangingPunct="1">
              <a:defRPr/>
            </a:pPr>
            <a:r>
              <a:rPr lang="en-US" sz="4000" b="1" dirty="0">
                <a:solidFill>
                  <a:srgbClr val="C00000"/>
                </a:solidFill>
                <a:effectLst>
                  <a:outerShdw blurRad="38100" dist="38100" dir="2700000" algn="tl">
                    <a:srgbClr val="000000">
                      <a:alpha val="43137"/>
                    </a:srgbClr>
                  </a:outerShdw>
                </a:effectLst>
                <a:ea typeface="Open Sans" panose="020B0606030504020204" pitchFamily="34" charset="0"/>
              </a:rPr>
              <a:t>LADA</a:t>
            </a:r>
            <a:endParaRPr lang="en-GB" sz="4000" b="1" dirty="0">
              <a:solidFill>
                <a:srgbClr val="C00000"/>
              </a:solidFill>
              <a:effectLst>
                <a:outerShdw blurRad="38100" dist="38100" dir="2700000" algn="tl">
                  <a:srgbClr val="000000">
                    <a:alpha val="43137"/>
                  </a:srgbClr>
                </a:outerShdw>
              </a:effectLst>
              <a:ea typeface="Open Sans" panose="020B0606030504020204" pitchFamily="34" charset="0"/>
            </a:endParaRPr>
          </a:p>
        </p:txBody>
      </p:sp>
      <p:pic>
        <p:nvPicPr>
          <p:cNvPr id="22532" name="Picture 13" descr="prob_a4_small"/>
          <p:cNvPicPr>
            <a:picLocks noChangeAspect="1" noChangeArrowheads="1"/>
          </p:cNvPicPr>
          <p:nvPr/>
        </p:nvPicPr>
        <p:blipFill>
          <a:blip r:embed="rId2">
            <a:extLst>
              <a:ext uri="{28A0092B-C50C-407E-A947-70E740481C1C}">
                <a14:useLocalDpi xmlns:a14="http://schemas.microsoft.com/office/drawing/2010/main" val="0"/>
              </a:ext>
            </a:extLst>
          </a:blip>
          <a:srcRect r="10280"/>
          <a:stretch>
            <a:fillRect/>
          </a:stretch>
        </p:blipFill>
        <p:spPr bwMode="auto">
          <a:xfrm>
            <a:off x="34925" y="1189038"/>
            <a:ext cx="2881313"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00338" y="866775"/>
            <a:ext cx="6443662" cy="5324475"/>
          </a:xfrm>
          <a:prstGeom prst="rect">
            <a:avLst/>
          </a:prstGeom>
          <a:noFill/>
        </p:spPr>
        <p:txBody>
          <a:bodyPr>
            <a:spAutoFit/>
          </a:bodyPr>
          <a:lstStyle/>
          <a:p>
            <a:pPr eaLnBrk="1" hangingPunct="1">
              <a:defRPr/>
            </a:pPr>
            <a:r>
              <a:rPr lang="en-US" sz="3200" b="1" u="sng" dirty="0">
                <a:effectLst>
                  <a:outerShdw blurRad="38100" dist="38100" dir="2700000" algn="tl">
                    <a:srgbClr val="000000">
                      <a:alpha val="43137"/>
                    </a:srgbClr>
                  </a:outerShdw>
                </a:effectLst>
                <a:latin typeface="Calibri" panose="020F0502020204030204" pitchFamily="34" charset="0"/>
                <a:cs typeface="+mn-cs"/>
              </a:rPr>
              <a:t>Problem soils in Thailand</a:t>
            </a:r>
          </a:p>
          <a:p>
            <a:pPr marL="457200" indent="-457200" eaLnBrk="1" hangingPunct="1">
              <a:buFont typeface="Wingdings" panose="05000000000000000000" pitchFamily="2" charset="2"/>
              <a:buChar char="§"/>
              <a:defRPr/>
            </a:pPr>
            <a:r>
              <a:rPr lang="en-US" sz="2400" b="1" dirty="0">
                <a:solidFill>
                  <a:srgbClr val="FF0000"/>
                </a:solidFill>
                <a:latin typeface="Calibri" panose="020F0502020204030204" pitchFamily="34" charset="0"/>
                <a:cs typeface="+mn-cs"/>
              </a:rPr>
              <a:t>Acid sulfate soils			= 1.66%</a:t>
            </a:r>
          </a:p>
          <a:p>
            <a:pPr marL="457200" indent="-457200" eaLnBrk="1" hangingPunct="1">
              <a:buFont typeface="Wingdings" panose="05000000000000000000" pitchFamily="2" charset="2"/>
              <a:buChar char="§"/>
              <a:defRPr/>
            </a:pPr>
            <a:r>
              <a:rPr lang="en-US" sz="2400" b="1" dirty="0">
                <a:solidFill>
                  <a:srgbClr val="FB65FF"/>
                </a:solidFill>
                <a:latin typeface="Calibri" panose="020F0502020204030204" pitchFamily="34" charset="0"/>
                <a:cs typeface="+mn-cs"/>
              </a:rPr>
              <a:t>Peat soils				= 0.16%</a:t>
            </a:r>
          </a:p>
          <a:p>
            <a:pPr marL="457200" indent="-457200" eaLnBrk="1" hangingPunct="1">
              <a:buFont typeface="Wingdings" panose="05000000000000000000" pitchFamily="2" charset="2"/>
              <a:buChar char="§"/>
              <a:defRPr/>
            </a:pPr>
            <a:r>
              <a:rPr lang="en-US" sz="2400" b="1" dirty="0">
                <a:solidFill>
                  <a:srgbClr val="FFC000"/>
                </a:solidFill>
                <a:latin typeface="Calibri" panose="020F0502020204030204" pitchFamily="34" charset="0"/>
                <a:cs typeface="+mn-cs"/>
              </a:rPr>
              <a:t>Salt-affected soils			= 6.77%</a:t>
            </a:r>
          </a:p>
          <a:p>
            <a:pPr marL="914400" lvl="1" indent="-457200" eaLnBrk="1" hangingPunct="1">
              <a:buFont typeface="Wingdings" panose="05000000000000000000" pitchFamily="2" charset="2"/>
              <a:buChar char="§"/>
              <a:defRPr/>
            </a:pPr>
            <a:r>
              <a:rPr lang="en-US" sz="2000" b="1" dirty="0">
                <a:solidFill>
                  <a:srgbClr val="FFC000"/>
                </a:solidFill>
                <a:latin typeface="Calibri" panose="020F0502020204030204" pitchFamily="34" charset="0"/>
                <a:cs typeface="+mn-cs"/>
              </a:rPr>
              <a:t>Coastal saline soils		= 1.13%</a:t>
            </a:r>
          </a:p>
          <a:p>
            <a:pPr marL="914400" lvl="1" indent="-457200" eaLnBrk="1" hangingPunct="1">
              <a:buFont typeface="Wingdings" panose="05000000000000000000" pitchFamily="2" charset="2"/>
              <a:buChar char="§"/>
              <a:defRPr/>
            </a:pPr>
            <a:r>
              <a:rPr lang="en-US" sz="2000" b="1" dirty="0">
                <a:solidFill>
                  <a:srgbClr val="FFC000"/>
                </a:solidFill>
                <a:latin typeface="Calibri" panose="020F0502020204030204" pitchFamily="34" charset="0"/>
                <a:cs typeface="+mn-cs"/>
              </a:rPr>
              <a:t>Non-Coastal saline soils		= 5.65%</a:t>
            </a:r>
          </a:p>
          <a:p>
            <a:pPr marL="457200" indent="-457200" eaLnBrk="1" hangingPunct="1">
              <a:buFont typeface="Wingdings" panose="05000000000000000000" pitchFamily="2" charset="2"/>
              <a:buChar char="§"/>
              <a:defRPr/>
            </a:pPr>
            <a:r>
              <a:rPr lang="en-US" sz="2400" b="1" dirty="0">
                <a:solidFill>
                  <a:srgbClr val="624F18"/>
                </a:solidFill>
                <a:latin typeface="Calibri" panose="020F0502020204030204" pitchFamily="34" charset="0"/>
                <a:cs typeface="+mn-cs"/>
              </a:rPr>
              <a:t>Sandy soils			= 2.22%</a:t>
            </a:r>
          </a:p>
          <a:p>
            <a:pPr marL="914400" lvl="1" indent="-457200" eaLnBrk="1" hangingPunct="1">
              <a:buFont typeface="Wingdings" panose="05000000000000000000" pitchFamily="2" charset="2"/>
              <a:buChar char="§"/>
              <a:defRPr/>
            </a:pPr>
            <a:r>
              <a:rPr lang="en-US" sz="2000" b="1" dirty="0">
                <a:solidFill>
                  <a:srgbClr val="624F18"/>
                </a:solidFill>
                <a:latin typeface="Calibri" panose="020F0502020204030204" pitchFamily="34" charset="0"/>
                <a:cs typeface="+mn-cs"/>
              </a:rPr>
              <a:t>Sandy soils with hardpan		= 0.16%</a:t>
            </a:r>
          </a:p>
          <a:p>
            <a:pPr marL="914400" lvl="1" indent="-457200" eaLnBrk="1" hangingPunct="1">
              <a:buFont typeface="Wingdings" panose="05000000000000000000" pitchFamily="2" charset="2"/>
              <a:buChar char="§"/>
              <a:defRPr/>
            </a:pPr>
            <a:r>
              <a:rPr lang="en-US" sz="2000" b="1" dirty="0">
                <a:solidFill>
                  <a:srgbClr val="624F18"/>
                </a:solidFill>
                <a:latin typeface="Calibri" panose="020F0502020204030204" pitchFamily="34" charset="0"/>
                <a:cs typeface="+mn-cs"/>
              </a:rPr>
              <a:t>Sandy soils without hardpan	= 2.06%</a:t>
            </a:r>
          </a:p>
          <a:p>
            <a:pPr marL="457200" indent="-457200" eaLnBrk="1" hangingPunct="1">
              <a:buFont typeface="Wingdings" panose="05000000000000000000" pitchFamily="2" charset="2"/>
              <a:buChar char="§"/>
              <a:defRPr/>
            </a:pPr>
            <a:r>
              <a:rPr lang="en-US" sz="2400" b="1" dirty="0">
                <a:solidFill>
                  <a:srgbClr val="006600"/>
                </a:solidFill>
                <a:latin typeface="Calibri" panose="020F0502020204030204" pitchFamily="34" charset="0"/>
                <a:cs typeface="+mn-cs"/>
              </a:rPr>
              <a:t>Shallow soils			= 15.99%</a:t>
            </a:r>
          </a:p>
          <a:p>
            <a:pPr marL="914400" lvl="1" indent="-457200" eaLnBrk="1" hangingPunct="1">
              <a:buFont typeface="Wingdings" panose="05000000000000000000" pitchFamily="2" charset="2"/>
              <a:buChar char="§"/>
              <a:defRPr/>
            </a:pPr>
            <a:r>
              <a:rPr lang="en-US" sz="2000" b="1" dirty="0">
                <a:solidFill>
                  <a:srgbClr val="006600"/>
                </a:solidFill>
                <a:latin typeface="Calibri" panose="020F0502020204030204" pitchFamily="34" charset="0"/>
                <a:cs typeface="+mn-cs"/>
              </a:rPr>
              <a:t>Shallow soils with gravel mixed	= 9.91%</a:t>
            </a:r>
          </a:p>
          <a:p>
            <a:pPr marL="914400" lvl="1" indent="-457200" eaLnBrk="1" hangingPunct="1">
              <a:buFont typeface="Wingdings" panose="05000000000000000000" pitchFamily="2" charset="2"/>
              <a:buChar char="§"/>
              <a:defRPr/>
            </a:pPr>
            <a:r>
              <a:rPr lang="en-US" sz="2000" b="1" dirty="0">
                <a:solidFill>
                  <a:srgbClr val="006600"/>
                </a:solidFill>
                <a:latin typeface="Calibri" panose="020F0502020204030204" pitchFamily="34" charset="0"/>
                <a:cs typeface="+mn-cs"/>
              </a:rPr>
              <a:t>Shallow soils with rubble mixed	= 5.4%</a:t>
            </a:r>
          </a:p>
          <a:p>
            <a:pPr marL="914400" lvl="1" indent="-457200" eaLnBrk="1" hangingPunct="1">
              <a:buFont typeface="Wingdings" panose="05000000000000000000" pitchFamily="2" charset="2"/>
              <a:buChar char="§"/>
              <a:defRPr/>
            </a:pPr>
            <a:r>
              <a:rPr lang="en-US" sz="2000" b="1" dirty="0">
                <a:solidFill>
                  <a:srgbClr val="006600"/>
                </a:solidFill>
                <a:latin typeface="Calibri" panose="020F0502020204030204" pitchFamily="34" charset="0"/>
                <a:cs typeface="+mn-cs"/>
              </a:rPr>
              <a:t>Shallow soils with marl lime stone	= 0.68%</a:t>
            </a:r>
          </a:p>
          <a:p>
            <a:pPr marL="457200" indent="-457200" eaLnBrk="1" hangingPunct="1">
              <a:buFont typeface="Wingdings" panose="05000000000000000000" pitchFamily="2" charset="2"/>
              <a:buChar char="§"/>
              <a:defRPr/>
            </a:pPr>
            <a:r>
              <a:rPr lang="en-US" sz="2400" b="1" dirty="0">
                <a:solidFill>
                  <a:schemeClr val="bg2">
                    <a:lumMod val="50000"/>
                  </a:schemeClr>
                </a:solidFill>
                <a:latin typeface="Calibri" panose="020F0502020204030204" pitchFamily="34" charset="0"/>
                <a:cs typeface="+mn-cs"/>
              </a:rPr>
              <a:t>Slope complex			= 29.98%</a:t>
            </a:r>
          </a:p>
          <a:p>
            <a:pPr eaLnBrk="1" hangingPunct="1">
              <a:defRPr/>
            </a:pPr>
            <a:r>
              <a:rPr lang="en-US" sz="2400" b="1" dirty="0">
                <a:solidFill>
                  <a:schemeClr val="tx1">
                    <a:lumMod val="95000"/>
                    <a:lumOff val="5000"/>
                  </a:schemeClr>
                </a:solidFill>
                <a:latin typeface="Calibri" panose="020F0502020204030204" pitchFamily="34" charset="0"/>
                <a:cs typeface="+mn-cs"/>
              </a:rPr>
              <a:t>Total area				= 100%</a:t>
            </a:r>
            <a:endParaRPr lang="th-TH" sz="2400" b="1" dirty="0">
              <a:solidFill>
                <a:schemeClr val="tx1">
                  <a:lumMod val="95000"/>
                  <a:lumOff val="5000"/>
                </a:schemeClr>
              </a:solidFill>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Título"/>
          <p:cNvSpPr>
            <a:spLocks noGrp="1"/>
          </p:cNvSpPr>
          <p:nvPr>
            <p:ph type="title"/>
          </p:nvPr>
        </p:nvSpPr>
        <p:spPr bwMode="auto">
          <a:xfrm>
            <a:off x="6011863" y="549275"/>
            <a:ext cx="2520950"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h-TH" sz="3200" smtClean="0">
                <a:solidFill>
                  <a:srgbClr val="FF0000"/>
                </a:solidFill>
              </a:rPr>
              <a:t> </a:t>
            </a:r>
            <a:endParaRPr lang="es-EC" altLang="th-TH" sz="3200" smtClean="0">
              <a:solidFill>
                <a:srgbClr val="FF0000"/>
              </a:solidFill>
            </a:endParaRPr>
          </a:p>
        </p:txBody>
      </p:sp>
      <p:sp>
        <p:nvSpPr>
          <p:cNvPr id="6" name="TextBox 108"/>
          <p:cNvSpPr txBox="1"/>
          <p:nvPr/>
        </p:nvSpPr>
        <p:spPr>
          <a:xfrm>
            <a:off x="0" y="2349500"/>
            <a:ext cx="9144000" cy="1323975"/>
          </a:xfrm>
          <a:prstGeom prst="rect">
            <a:avLst/>
          </a:prstGeom>
          <a:noFill/>
        </p:spPr>
        <p:txBody>
          <a:bodyPr>
            <a:spAutoFit/>
          </a:bodyPr>
          <a:lstStyle/>
          <a:p>
            <a:pPr algn="ctr" eaLnBrk="1" hangingPunct="1">
              <a:defRPr/>
            </a:pPr>
            <a:r>
              <a:rPr lang="en-US" sz="4400" b="1" dirty="0">
                <a:solidFill>
                  <a:srgbClr val="C00000"/>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rPr>
              <a:t>LDD</a:t>
            </a:r>
          </a:p>
          <a:p>
            <a:pPr algn="ctr" eaLnBrk="1" hangingPunct="1">
              <a:defRPr/>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cs typeface="+mn-cs"/>
              </a:rPr>
              <a:t>(Land Development Department)</a:t>
            </a:r>
          </a:p>
        </p:txBody>
      </p:sp>
      <p:sp>
        <p:nvSpPr>
          <p:cNvPr id="5" name="TextBox 108"/>
          <p:cNvSpPr txBox="1"/>
          <p:nvPr/>
        </p:nvSpPr>
        <p:spPr>
          <a:xfrm>
            <a:off x="-12700" y="981075"/>
            <a:ext cx="9144000" cy="1200150"/>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rPr>
              <a:t>Integrating practices</a:t>
            </a:r>
            <a:r>
              <a:rPr lang="en-US" sz="3600" b="1" dirty="0">
                <a:solidFill>
                  <a:srgbClr val="C00000"/>
                </a:solidFill>
                <a:effectLst>
                  <a:outerShdw blurRad="38100" dist="38100" dir="2700000" algn="tl">
                    <a:srgbClr val="000000">
                      <a:alpha val="43137"/>
                    </a:srgbClr>
                  </a:outerShdw>
                </a:effectLst>
              </a:rPr>
              <a:t> </a:t>
            </a:r>
          </a:p>
          <a:p>
            <a:pPr algn="ctr" eaLnBrk="1" hangingPunct="1">
              <a:defRPr/>
            </a:pPr>
            <a:r>
              <a:rPr lang="en-US" sz="3600" b="1" dirty="0">
                <a:solidFill>
                  <a:srgbClr val="624F18"/>
                </a:solidFill>
                <a:effectLst>
                  <a:outerShdw blurRad="38100" dist="38100" dir="2700000" algn="tl">
                    <a:srgbClr val="000000">
                      <a:alpha val="43137"/>
                    </a:srgbClr>
                  </a:outerShdw>
                </a:effectLst>
              </a:rPr>
              <a:t>from</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
        <p:nvSpPr>
          <p:cNvPr id="7" name="TextBox 108"/>
          <p:cNvSpPr txBox="1"/>
          <p:nvPr/>
        </p:nvSpPr>
        <p:spPr>
          <a:xfrm>
            <a:off x="0" y="4038600"/>
            <a:ext cx="9144000" cy="646113"/>
          </a:xfrm>
          <a:prstGeom prst="rect">
            <a:avLst/>
          </a:prstGeom>
          <a:noFill/>
        </p:spPr>
        <p:txBody>
          <a:bodyPr>
            <a:spAutoFit/>
          </a:bodyPr>
          <a:lstStyle/>
          <a:p>
            <a:pPr algn="ctr" eaLnBrk="1" hangingPunct="1">
              <a:defRPr/>
            </a:pPr>
            <a:r>
              <a:rPr lang="en-US" sz="3600" b="1" dirty="0">
                <a:solidFill>
                  <a:srgbClr val="624F18"/>
                </a:solidFill>
                <a:effectLst>
                  <a:outerShdw blurRad="38100" dist="38100" dir="2700000" algn="tl">
                    <a:srgbClr val="000000">
                      <a:alpha val="43137"/>
                    </a:srgbClr>
                  </a:outerShdw>
                </a:effectLst>
                <a:latin typeface="Calibri" panose="020F0502020204030204" pitchFamily="34" charset="0"/>
                <a:cs typeface="+mn-cs"/>
              </a:rPr>
              <a:t>“Volunteer Soil Doctor”</a:t>
            </a:r>
            <a:endParaRPr lang="en-US" b="1" dirty="0">
              <a:solidFill>
                <a:srgbClr val="624F18"/>
              </a:solidFill>
              <a:effectLst>
                <a:outerShdw blurRad="38100" dist="38100" dir="2700000" algn="tl">
                  <a:srgbClr val="000000">
                    <a:alpha val="43137"/>
                  </a:srgbClr>
                </a:outerShdw>
              </a:effectLst>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11446</TotalTime>
  <Words>2570</Words>
  <Application>Microsoft Office PowerPoint</Application>
  <PresentationFormat>On-screen Show (4:3)</PresentationFormat>
  <Paragraphs>482</Paragraphs>
  <Slides>40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Adobe Fan Heiti Std B</vt:lpstr>
      <vt:lpstr>Arial</vt:lpstr>
      <vt:lpstr>Calibri</vt:lpstr>
      <vt:lpstr>Cordia New</vt:lpstr>
      <vt:lpstr>Helvetica Neue Medium</vt:lpstr>
      <vt:lpstr>Impact</vt:lpstr>
      <vt:lpstr>Open Sans</vt:lpstr>
      <vt:lpstr>Symbol</vt:lpstr>
      <vt:lpstr>TH SarabunPSK</vt:lpstr>
      <vt:lpstr>Times New Roman</vt:lpstr>
      <vt:lpstr>Wingdings</vt:lpstr>
      <vt:lpstr>Wingdings 3</vt:lpstr>
      <vt:lpstr>Default Design</vt:lpstr>
      <vt:lpstr>  Decision Support for Mainstreaming and Scaling up of  Sustainable Land Management   </vt:lpstr>
      <vt:lpstr> </vt:lpstr>
      <vt:lpstr>Ministry of Agriculture and Cooperatives Prime Minister’s Office Ministry of Foreign Affaires Ministry of Natural Resources and Environment Ministry of Interior  Ministry of Digital Economy and Society  Ministry of Science and Technology  Ministry of Education  CSO Private Sector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Module 1 Mainstreaming strategy</vt:lpstr>
      <vt:lpstr>PowerPoint Presentation</vt:lpstr>
      <vt:lpstr>PowerPoint Presentation</vt:lpstr>
      <vt:lpstr>The project structure</vt:lpstr>
      <vt:lpstr>QA/QT Procedures</vt:lpstr>
      <vt:lpstr>Land Use Systems (LUS) map</vt:lpstr>
      <vt:lpstr>Potential Technologies for SLM</vt:lpstr>
      <vt:lpstr>Conclusions- lessons learned</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Gault, Jean (NRL)</dc:creator>
  <cp:lastModifiedBy>Windows User</cp:lastModifiedBy>
  <cp:revision>617</cp:revision>
  <cp:lastPrinted>2014-05-07T15:25:38Z</cp:lastPrinted>
  <dcterms:created xsi:type="dcterms:W3CDTF">2010-05-23T14:06:43Z</dcterms:created>
  <dcterms:modified xsi:type="dcterms:W3CDTF">2018-04-26T08:32:22Z</dcterms:modified>
</cp:coreProperties>
</file>