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707" r:id="rId2"/>
    <p:sldId id="648" r:id="rId3"/>
    <p:sldId id="724" r:id="rId4"/>
    <p:sldId id="728" r:id="rId5"/>
    <p:sldId id="726" r:id="rId6"/>
    <p:sldId id="725" r:id="rId7"/>
    <p:sldId id="727" r:id="rId8"/>
    <p:sldId id="729" r:id="rId9"/>
    <p:sldId id="730" r:id="rId10"/>
    <p:sldId id="731" r:id="rId11"/>
    <p:sldId id="692" r:id="rId12"/>
    <p:sldId id="732" r:id="rId13"/>
    <p:sldId id="733" r:id="rId14"/>
    <p:sldId id="734" r:id="rId15"/>
    <p:sldId id="738" r:id="rId16"/>
    <p:sldId id="741" r:id="rId17"/>
    <p:sldId id="740" r:id="rId18"/>
    <p:sldId id="735" r:id="rId19"/>
    <p:sldId id="739" r:id="rId20"/>
    <p:sldId id="750" r:id="rId21"/>
    <p:sldId id="749" r:id="rId22"/>
    <p:sldId id="745" r:id="rId23"/>
    <p:sldId id="743" r:id="rId24"/>
    <p:sldId id="747" r:id="rId25"/>
    <p:sldId id="748" r:id="rId26"/>
    <p:sldId id="744" r:id="rId27"/>
    <p:sldId id="746" r:id="rId28"/>
    <p:sldId id="742" r:id="rId29"/>
  </p:sldIdLst>
  <p:sldSz cx="12192000" cy="6858000"/>
  <p:notesSz cx="7004050" cy="9223375"/>
  <p:defaultTextStyle>
    <a:defPPr>
      <a:defRPr lang="es-PA"/>
    </a:defPPr>
    <a:lvl1pPr marL="0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4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8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8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2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1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6" algn="l" defTabSz="9143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A2E52"/>
    <a:srgbClr val="0C425A"/>
    <a:srgbClr val="5113ED"/>
    <a:srgbClr val="000000"/>
    <a:srgbClr val="F2F2F2"/>
    <a:srgbClr val="421C5E"/>
    <a:srgbClr val="FF6600"/>
    <a:srgbClr val="0E6C27"/>
    <a:srgbClr val="F8F8F8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2" autoAdjust="0"/>
    <p:restoredTop sz="94086" autoAdjust="0"/>
  </p:normalViewPr>
  <p:slideViewPr>
    <p:cSldViewPr snapToGrid="0">
      <p:cViewPr>
        <p:scale>
          <a:sx n="57" d="100"/>
          <a:sy n="57" d="100"/>
        </p:scale>
        <p:origin x="-116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-162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434A0-51C9-4B11-BDB1-71D0099CD18B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BD369-A630-4ED7-969D-2704648C8736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03012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3B30E-2B48-4897-B616-47B20F2E4E4A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37973"/>
            <a:ext cx="5603240" cy="36330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1185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61185"/>
            <a:ext cx="3035088" cy="4621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B2E8A-E3D5-4096-8662-A30E96EC0424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421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4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8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8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2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1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6" algn="l" defTabSz="9143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28</a:t>
            </a:fld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41017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B2E8A-E3D5-4096-8662-A30E96EC0424}" type="slidenum">
              <a:rPr lang="es-PA" smtClean="0"/>
              <a:pPr/>
              <a:t>10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4101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0A3C-0B71-47EE-9087-BAF8707DDBA3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F0E0-7837-4615-B523-15C77EA405B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276264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6000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9645"/>
            <a:ext cx="10515600" cy="5839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xmlns="" val="298128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D2D-85D2-49FF-902A-721EE00AC67C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6CE-2417-4993-B640-2249CDCBC5A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266734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228" y="5785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P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228" y="19453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P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6DF0A3C-0B71-47EE-9087-BAF8707DDBA3}" type="datetimeFigureOut">
              <a:rPr lang="es-PA" smtClean="0"/>
              <a:pPr/>
              <a:t>04/25/2018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634F0E0-7837-4615-B523-15C77EA405B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334939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05" t="1531" r="1441" b="82792"/>
          <a:stretch/>
        </p:blipFill>
        <p:spPr bwMode="auto">
          <a:xfrm>
            <a:off x="0" y="0"/>
            <a:ext cx="12192000" cy="534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klince\Desktop\Documentos\DEPARTAMENTO DE SUELOS\2017\IMAGENES\LOGO_MiAMBIENTE_2017_horizontal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2" r="1"/>
          <a:stretch/>
        </p:blipFill>
        <p:spPr bwMode="auto">
          <a:xfrm>
            <a:off x="405769" y="205125"/>
            <a:ext cx="3337560" cy="12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1" t="90275" r="60319"/>
          <a:stretch/>
        </p:blipFill>
        <p:spPr bwMode="auto">
          <a:xfrm>
            <a:off x="1" y="5351251"/>
            <a:ext cx="12192000" cy="15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8152" y="5798405"/>
            <a:ext cx="746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 smtClean="0">
                <a:solidFill>
                  <a:schemeClr val="bg1"/>
                </a:solidFill>
              </a:rPr>
              <a:t>ROMA - 25 DE ABRIL DE 2018</a:t>
            </a:r>
            <a:endParaRPr lang="es-PA" sz="3200" b="1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870818" y="2857689"/>
            <a:ext cx="39735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6600" b="1" dirty="0" smtClean="0">
                <a:solidFill>
                  <a:schemeClr val="bg1"/>
                </a:solidFill>
              </a:rPr>
              <a:t>PANAMÁ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7632928" y="2304096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AO-logo-azul"/>
          <p:cNvPicPr>
            <a:picLocks noChangeAspect="1" noChangeArrowheads="1"/>
          </p:cNvPicPr>
          <p:nvPr/>
        </p:nvPicPr>
        <p:blipFill>
          <a:blip r:embed="rId6" cstate="print">
            <a:lum bright="70000" contrast="40000"/>
          </a:blip>
          <a:srcRect/>
          <a:stretch>
            <a:fillRect/>
          </a:stretch>
        </p:blipFill>
        <p:spPr bwMode="auto">
          <a:xfrm>
            <a:off x="7600333" y="405236"/>
            <a:ext cx="4103012" cy="7377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Picture 4" descr="WOCATlogo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279578" y="5764679"/>
            <a:ext cx="2509492" cy="69326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1" name="20 Rectángulo"/>
          <p:cNvSpPr/>
          <p:nvPr/>
        </p:nvSpPr>
        <p:spPr>
          <a:xfrm>
            <a:off x="476242" y="2252957"/>
            <a:ext cx="698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3600" b="1" dirty="0" smtClean="0">
                <a:solidFill>
                  <a:schemeClr val="bg1"/>
                </a:solidFill>
              </a:rPr>
              <a:t>PROYECTO APOYO EN LA TOMA DE DECISIONES PARA LA INTEGRACIÓN Y AMPLIACIÓN DEL MANEJO SOSTENIBLE DE TIERRAS</a:t>
            </a:r>
          </a:p>
        </p:txBody>
      </p:sp>
    </p:spTree>
    <p:extLst>
      <p:ext uri="{BB962C8B-B14F-4D97-AF65-F5344CB8AC3E}">
        <p14:creationId xmlns:p14="http://schemas.microsoft.com/office/powerpoint/2010/main" xmlns="" val="3777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/>
          <p:nvPr/>
        </p:nvSpPr>
        <p:spPr>
          <a:xfrm>
            <a:off x="4930904" y="3645592"/>
            <a:ext cx="2592288" cy="648072"/>
          </a:xfrm>
          <a:prstGeom prst="rect">
            <a:avLst/>
          </a:prstGeom>
          <a:solidFill>
            <a:srgbClr val="3890A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5</a:t>
            </a:r>
          </a:p>
          <a:p>
            <a:r>
              <a:rPr lang="es-PA" sz="1400" b="1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Planificación territorial MST</a:t>
            </a: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3" name="Rectangle 115"/>
          <p:cNvSpPr/>
          <p:nvPr/>
        </p:nvSpPr>
        <p:spPr>
          <a:xfrm>
            <a:off x="7667209" y="3141536"/>
            <a:ext cx="1476792" cy="936104"/>
          </a:xfrm>
          <a:prstGeom prst="rect">
            <a:avLst/>
          </a:prstGeom>
          <a:solidFill>
            <a:srgbClr val="4A79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r>
              <a:rPr lang="es-PA" sz="12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12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Arrow 52"/>
          <p:cNvSpPr/>
          <p:nvPr/>
        </p:nvSpPr>
        <p:spPr>
          <a:xfrm>
            <a:off x="7451184" y="3810010"/>
            <a:ext cx="256753" cy="288032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-Right Arrow 51"/>
          <p:cNvSpPr/>
          <p:nvPr/>
        </p:nvSpPr>
        <p:spPr>
          <a:xfrm>
            <a:off x="3490744" y="3789608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9222377" y="533204"/>
            <a:ext cx="280851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s-PA" sz="1900" b="1" dirty="0" smtClean="0">
                <a:solidFill>
                  <a:schemeClr val="bg1"/>
                </a:solidFill>
              </a:rPr>
              <a:t>Promover la adopción  de tecnologías de MST que contribuyan a la restauración y conservación para mitigar la degradación e incrementar la sostenibilidad económica de los agro ecosistemas.</a:t>
            </a:r>
          </a:p>
          <a:p>
            <a:pPr marL="92075" lvl="0" indent="-92075" hangingPunct="0">
              <a:buFont typeface="Arial" pitchFamily="34" charset="0"/>
              <a:buChar char="•"/>
            </a:pPr>
            <a:r>
              <a:rPr lang="es-PA" sz="1900" b="1" dirty="0" smtClean="0">
                <a:solidFill>
                  <a:schemeClr val="bg1"/>
                </a:solidFill>
              </a:rPr>
              <a:t>Establecer un plan de manejo ambientalmente sostenible y económicamente viable en 6 fincas piloto y 18 satélites, en las cuencas piloto.</a:t>
            </a:r>
          </a:p>
          <a:p>
            <a:pPr marL="92075" lvl="0" indent="-92075" hangingPunct="0">
              <a:buFont typeface="Arial" pitchFamily="34" charset="0"/>
              <a:buChar char="•"/>
            </a:pPr>
            <a:r>
              <a:rPr lang="es-PA" sz="1900" b="1" dirty="0" smtClean="0">
                <a:solidFill>
                  <a:schemeClr val="bg1"/>
                </a:solidFill>
              </a:rPr>
              <a:t>Capacitar a los productores locales, sobre buenas prácticas de MST.</a:t>
            </a:r>
            <a:endParaRPr lang="es-PA" sz="19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853589" y="4570679"/>
            <a:ext cx="8258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chemeClr val="bg1"/>
                </a:solidFill>
              </a:rPr>
              <a:t>Se seleccionó una ONG a través de FAO Panamá, para apoyar el proceso de implementación de buenas prácticas de MST en las 2 cuencas piloto.</a:t>
            </a:r>
            <a:endParaRPr lang="es-P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Lenovo\Videos\DSC0014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6322" b="62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8"/>
          <p:cNvSpPr/>
          <p:nvPr/>
        </p:nvSpPr>
        <p:spPr>
          <a:xfrm>
            <a:off x="2793076" y="3557847"/>
            <a:ext cx="9398924" cy="2748357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-95250">
              <a:buFont typeface="Arial" pitchFamily="34" charset="0"/>
              <a:buChar char="•"/>
            </a:pPr>
            <a:r>
              <a:rPr lang="es-PA" sz="2100" b="1" dirty="0" smtClean="0"/>
              <a:t>Para apoyar el trabajo de implementación de buenas prácticas de MST, se le entregó a la ONG, un cuadro resumen con los resultados de QT y QA.</a:t>
            </a:r>
          </a:p>
          <a:p>
            <a:pPr marL="95250" indent="-95250">
              <a:buFont typeface="Arial" pitchFamily="34" charset="0"/>
              <a:buChar char="•"/>
            </a:pPr>
            <a:r>
              <a:rPr lang="es-PA" sz="2100" b="1" dirty="0" smtClean="0"/>
              <a:t>A partir de los QT y QA realizados, se seleccionaron 24 productores de ambas cuencas, bajo ciertos criterios de acuerdo al proyecto. </a:t>
            </a:r>
          </a:p>
          <a:p>
            <a:pPr marL="95250" indent="-95250">
              <a:buFont typeface="Arial" pitchFamily="34" charset="0"/>
              <a:buChar char="•"/>
            </a:pPr>
            <a:r>
              <a:rPr lang="es-PA" sz="2100" b="1" dirty="0" smtClean="0"/>
              <a:t>Se estableció un presupuesto máximo de inversión por finca, dependiendo si </a:t>
            </a:r>
            <a:r>
              <a:rPr lang="es-PA" sz="2100" b="1" smtClean="0"/>
              <a:t>es </a:t>
            </a:r>
            <a:r>
              <a:rPr lang="es-PA" sz="2100" b="1" smtClean="0"/>
              <a:t>satélite o piloto</a:t>
            </a:r>
            <a:r>
              <a:rPr lang="es-PA" sz="2100" b="1" dirty="0" smtClean="0"/>
              <a:t>, </a:t>
            </a:r>
            <a:r>
              <a:rPr lang="es-PA" sz="2100" b="1" dirty="0" smtClean="0"/>
              <a:t>ya que estas últimas serán fincas de difusión tecnológica para promover los resultados del proyecto.</a:t>
            </a:r>
          </a:p>
        </p:txBody>
      </p:sp>
      <p:sp>
        <p:nvSpPr>
          <p:cNvPr id="7" name="Rectangle 8"/>
          <p:cNvSpPr/>
          <p:nvPr/>
        </p:nvSpPr>
        <p:spPr>
          <a:xfrm>
            <a:off x="0" y="325819"/>
            <a:ext cx="6227380" cy="11403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pPr marL="268288"/>
            <a:r>
              <a:rPr lang="es-PA" sz="2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79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t="1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8"/>
          <p:cNvSpPr/>
          <p:nvPr/>
        </p:nvSpPr>
        <p:spPr>
          <a:xfrm>
            <a:off x="2165131" y="3547240"/>
            <a:ext cx="10026869" cy="3086315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184150">
              <a:buFont typeface="Arial" pitchFamily="34" charset="0"/>
              <a:buChar char="•"/>
            </a:pPr>
            <a:r>
              <a:rPr lang="es-PA" sz="2100" b="1" dirty="0" smtClean="0"/>
              <a:t>A finales de abril se debe recibir por parte de la ONG, los 24 planes de manejo de finca los cuales incluyen de forma general:  diagnóstico, selección de mejores prácticas de MST, consideraciones para la implementación de prácticas de MST, cronograma de actividades y presupuesto.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100" b="1" dirty="0" smtClean="0"/>
              <a:t>Se firmará una carta de acuerdo con cada productor para tener un compromiso de parte de ellos, sobre apoyar en la implementación de prácticas de MST y seguir el plan de mantenimiento que se les recomiende.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100" b="1" dirty="0" smtClean="0"/>
              <a:t>La ONG deberá entregar un plan de mantenimiento posterior a la implementación, para el seguimiento de los productores y los técnicos del proyecto.</a:t>
            </a:r>
          </a:p>
        </p:txBody>
      </p:sp>
      <p:sp>
        <p:nvSpPr>
          <p:cNvPr id="7" name="Rectangle 8"/>
          <p:cNvSpPr/>
          <p:nvPr/>
        </p:nvSpPr>
        <p:spPr>
          <a:xfrm>
            <a:off x="0" y="325819"/>
            <a:ext cx="6227380" cy="11403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pPr marL="268288"/>
            <a:r>
              <a:rPr lang="es-PA" sz="2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79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cunsultas\Hipólita Betzaida Mitre Quintero\Fotos\20180227_16160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7"/>
          <p:cNvSpPr/>
          <p:nvPr/>
        </p:nvSpPr>
        <p:spPr>
          <a:xfrm>
            <a:off x="882868" y="3689132"/>
            <a:ext cx="11309132" cy="2648610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s-PA" sz="2300" b="1" dirty="0" smtClean="0"/>
              <a:t>Paralelamente a la implementación de tecnologías, se dictarán capacitaciones a los 24 productores socios del proyecto, en temas sobre: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300" b="1" dirty="0" smtClean="0"/>
              <a:t>Establecimiento y manejo de viveros, sistemas </a:t>
            </a:r>
            <a:r>
              <a:rPr lang="es-PA" sz="2300" b="1" dirty="0" err="1" smtClean="0"/>
              <a:t>silvopastoriles</a:t>
            </a:r>
            <a:r>
              <a:rPr lang="es-PA" sz="2300" b="1" dirty="0" smtClean="0"/>
              <a:t> y cosecha de agua de lluvia (expertos nacionales).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300" b="1" dirty="0" smtClean="0"/>
              <a:t>Manejo sostenible de los recursos suelo y agua (expertos de Cuba).</a:t>
            </a:r>
          </a:p>
          <a:p>
            <a:pPr marL="268288" indent="-173038">
              <a:buFont typeface="Arial" pitchFamily="34" charset="0"/>
              <a:buChar char="•"/>
            </a:pPr>
            <a:r>
              <a:rPr lang="es-PA" sz="2300" b="1" dirty="0" smtClean="0"/>
              <a:t>Diversos temas de producción sostenible (Ministerio de Desarrollo Agropecuario)</a:t>
            </a:r>
            <a:endParaRPr lang="es-PA" sz="2300" b="1" dirty="0"/>
          </a:p>
        </p:txBody>
      </p:sp>
      <p:sp>
        <p:nvSpPr>
          <p:cNvPr id="8" name="Rectangle 8"/>
          <p:cNvSpPr/>
          <p:nvPr/>
        </p:nvSpPr>
        <p:spPr>
          <a:xfrm>
            <a:off x="0" y="325819"/>
            <a:ext cx="6227380" cy="11403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pPr marL="268288"/>
            <a:r>
              <a:rPr lang="es-PA" sz="28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283787" y="1891861"/>
            <a:ext cx="11587655" cy="145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65125" indent="-269875">
              <a:buFont typeface="Arial" pitchFamily="34" charset="0"/>
              <a:buChar char="•"/>
            </a:pPr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Plataforma WOCAT</a:t>
            </a:r>
          </a:p>
          <a:p>
            <a:pPr marL="365125" indent="-269875">
              <a:buFont typeface="Arial" pitchFamily="34" charset="0"/>
              <a:buChar char="•"/>
            </a:pPr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han realizado 3 foros nacionales sobre MST, uno cada año desde 2015 hasta 2017.</a:t>
            </a:r>
          </a:p>
          <a:p>
            <a:pPr marL="365125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4° Foro de MST se realizará en agosto de 2018 en Ciudad de Panamá, en cuya inauguración se espera firmar el acuerdo con la AMA de Cuba.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7</a:t>
            </a:r>
          </a:p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Plataforma de manejo del conocimiento para la toma de decisiones informadas </a:t>
            </a:r>
          </a:p>
        </p:txBody>
      </p:sp>
      <p:pic>
        <p:nvPicPr>
          <p:cNvPr id="3075" name="Picture 3" descr="IMG_3906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t="15273"/>
          <a:stretch>
            <a:fillRect/>
          </a:stretch>
        </p:blipFill>
        <p:spPr bwMode="auto">
          <a:xfrm>
            <a:off x="217566" y="3831021"/>
            <a:ext cx="3849036" cy="24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6" name="Picture 4" descr="IMG_2061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12152"/>
          <a:stretch>
            <a:fillRect/>
          </a:stretch>
        </p:blipFill>
        <p:spPr bwMode="auto">
          <a:xfrm>
            <a:off x="4185523" y="3836608"/>
            <a:ext cx="3851168" cy="24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2" descr="C:\Users\Suelo\Desktop\SIMPOSIO WOCAT\FOTOS\IMG-20170612-WA0009.jpg"/>
          <p:cNvPicPr>
            <a:picLocks noChangeArrowheads="1"/>
          </p:cNvPicPr>
          <p:nvPr/>
        </p:nvPicPr>
        <p:blipFill>
          <a:blip r:embed="rId4" cstate="print">
            <a:lum bright="10000"/>
          </a:blip>
          <a:srcRect t="15819"/>
          <a:stretch>
            <a:fillRect/>
          </a:stretch>
        </p:blipFill>
        <p:spPr bwMode="auto">
          <a:xfrm>
            <a:off x="8135049" y="3837578"/>
            <a:ext cx="3852000" cy="2448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7"/>
          <p:cNvSpPr/>
          <p:nvPr/>
        </p:nvSpPr>
        <p:spPr>
          <a:xfrm>
            <a:off x="1539771" y="3421119"/>
            <a:ext cx="1219192" cy="4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5491660" y="3431629"/>
            <a:ext cx="1219192" cy="4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9496102" y="3415864"/>
            <a:ext cx="1219192" cy="4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s-P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es-P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Suelo\Desktop\TALLER ROMA 2018\FOTOS BASE\20180418_144645.jpg"/>
          <p:cNvPicPr>
            <a:picLocks noChangeAspect="1" noChangeArrowheads="1"/>
          </p:cNvPicPr>
          <p:nvPr/>
        </p:nvPicPr>
        <p:blipFill>
          <a:blip r:embed="rId2" cstate="print"/>
          <a:srcRect t="18503"/>
          <a:stretch>
            <a:fillRect/>
          </a:stretch>
        </p:blipFill>
        <p:spPr bwMode="auto">
          <a:xfrm>
            <a:off x="0" y="0"/>
            <a:ext cx="12192000" cy="7452049"/>
          </a:xfrm>
          <a:prstGeom prst="rect">
            <a:avLst/>
          </a:prstGeom>
          <a:noFill/>
        </p:spPr>
      </p:pic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CONFORMACIÓN DE JÓVENES LÍDERES AGROAMBIENTALES - TONOSÍ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95328"/>
            <a:ext cx="12192000" cy="419877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endParaRPr lang="es-PA" sz="2600" b="1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8442" y="2335796"/>
            <a:ext cx="1129361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3538" lvl="0" indent="-363538">
              <a:buFont typeface="Arial" pitchFamily="34" charset="0"/>
              <a:buChar char="•"/>
            </a:pPr>
            <a:r>
              <a:rPr lang="es-CR" sz="3200" dirty="0" smtClean="0">
                <a:solidFill>
                  <a:schemeClr val="bg1"/>
                </a:solidFill>
              </a:rPr>
              <a:t>Conformar grupos juveniles en colegios de las cuencas de Parita y </a:t>
            </a:r>
            <a:r>
              <a:rPr lang="es-CR" sz="3200" dirty="0" err="1" smtClean="0">
                <a:solidFill>
                  <a:schemeClr val="bg1"/>
                </a:solidFill>
              </a:rPr>
              <a:t>Tonosí</a:t>
            </a:r>
            <a:r>
              <a:rPr lang="es-CR" sz="3200" dirty="0" smtClean="0">
                <a:solidFill>
                  <a:schemeClr val="bg1"/>
                </a:solidFill>
              </a:rPr>
              <a:t>, con el fin de generar cambios en su actitud hacia el ambiente, a través de capacitaciones en la problemática de estas cuencas e identificando posibles soluciones.</a:t>
            </a:r>
            <a:endParaRPr lang="es-PA" sz="3200" dirty="0" smtClean="0">
              <a:solidFill>
                <a:schemeClr val="bg1"/>
              </a:solidFill>
            </a:endParaRPr>
          </a:p>
          <a:p>
            <a:pPr marL="363538" indent="-363538">
              <a:buFont typeface="Arial" pitchFamily="34" charset="0"/>
              <a:buChar char="•"/>
            </a:pPr>
            <a:r>
              <a:rPr lang="es-CR" sz="3200" dirty="0" smtClean="0">
                <a:solidFill>
                  <a:schemeClr val="bg1"/>
                </a:solidFill>
              </a:rPr>
              <a:t>Brindar apoyo a los grupos juveniles para su participación local y comunal en acciones ambientales, así como su participación en la educación y la capacitación ambiental y en proyectos escolares.</a:t>
            </a:r>
            <a:endParaRPr lang="es-PA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Suelo\Desktop\TALLER ROMA 2018\FOTOS BASE\20180417_170744.jpg"/>
          <p:cNvPicPr>
            <a:picLocks noChangeAspect="1" noChangeArrowheads="1"/>
          </p:cNvPicPr>
          <p:nvPr/>
        </p:nvPicPr>
        <p:blipFill>
          <a:blip r:embed="rId2" cstate="print"/>
          <a:srcRect l="7368" t="11589" b="11972"/>
          <a:stretch>
            <a:fillRect/>
          </a:stretch>
        </p:blipFill>
        <p:spPr bwMode="auto">
          <a:xfrm>
            <a:off x="3322263" y="3704897"/>
            <a:ext cx="5094772" cy="3153103"/>
          </a:xfrm>
          <a:prstGeom prst="rect">
            <a:avLst/>
          </a:prstGeom>
          <a:noFill/>
        </p:spPr>
      </p:pic>
      <p:pic>
        <p:nvPicPr>
          <p:cNvPr id="4098" name="Picture 2" descr="C:\Users\Suelo\Desktop\TALLER ROMA 2018\FOTOS BASE\IMG-20180417-WA0003.jpg"/>
          <p:cNvPicPr>
            <a:picLocks noChangeAspect="1" noChangeArrowheads="1"/>
          </p:cNvPicPr>
          <p:nvPr/>
        </p:nvPicPr>
        <p:blipFill>
          <a:blip r:embed="rId3" cstate="print"/>
          <a:srcRect l="8714" r="14313"/>
          <a:stretch>
            <a:fillRect/>
          </a:stretch>
        </p:blipFill>
        <p:spPr bwMode="auto">
          <a:xfrm>
            <a:off x="0" y="3718823"/>
            <a:ext cx="3365500" cy="3139177"/>
          </a:xfrm>
          <a:prstGeom prst="rect">
            <a:avLst/>
          </a:prstGeom>
          <a:noFill/>
        </p:spPr>
      </p:pic>
      <p:pic>
        <p:nvPicPr>
          <p:cNvPr id="4099" name="Picture 3" descr="C:\Users\Suelo\Desktop\TALLER ROMA 2018\FOTOS BASE\20180417_152218.jpg"/>
          <p:cNvPicPr>
            <a:picLocks noChangeAspect="1" noChangeArrowheads="1"/>
          </p:cNvPicPr>
          <p:nvPr/>
        </p:nvPicPr>
        <p:blipFill>
          <a:blip r:embed="rId4" cstate="print"/>
          <a:srcRect l="1599" t="6310"/>
          <a:stretch>
            <a:fillRect/>
          </a:stretch>
        </p:blipFill>
        <p:spPr bwMode="auto">
          <a:xfrm rot="5400000">
            <a:off x="7665545" y="2331545"/>
            <a:ext cx="5281448" cy="3771462"/>
          </a:xfrm>
          <a:prstGeom prst="rect">
            <a:avLst/>
          </a:prstGeom>
          <a:noFill/>
        </p:spPr>
      </p:pic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CONFORMACIÓN DE JÓVENES LÍDERES AGROAMBIENTALES - TONOSÍ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6840" y="2054823"/>
            <a:ext cx="72994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UNIDAD DE PROTECCIÓN DEL MEDIO AMBIENTE</a:t>
            </a:r>
            <a:r>
              <a:rPr kumimoji="0" lang="es-EC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TONOSÍ</a:t>
            </a:r>
            <a:endParaRPr kumimoji="0" lang="es-P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600"/>
          <a:stretch>
            <a:fillRect/>
          </a:stretch>
        </p:blipFill>
        <p:spPr bwMode="auto">
          <a:xfrm>
            <a:off x="8179724" y="1579419"/>
            <a:ext cx="4012276" cy="186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 descr="C:\Users\Suelo\Desktop\TALLER ROMA 2018\FOTOS BASE\20180418_135354.jpg"/>
          <p:cNvPicPr>
            <a:picLocks noChangeAspect="1" noChangeArrowheads="1"/>
          </p:cNvPicPr>
          <p:nvPr/>
        </p:nvPicPr>
        <p:blipFill>
          <a:blip r:embed="rId3" cstate="print"/>
          <a:srcRect t="27673" r="3043" b="14885"/>
          <a:stretch>
            <a:fillRect/>
          </a:stretch>
        </p:blipFill>
        <p:spPr bwMode="auto">
          <a:xfrm>
            <a:off x="4499428" y="3439886"/>
            <a:ext cx="7692572" cy="3418114"/>
          </a:xfrm>
          <a:prstGeom prst="rect">
            <a:avLst/>
          </a:prstGeom>
          <a:noFill/>
        </p:spPr>
      </p:pic>
      <p:sp>
        <p:nvSpPr>
          <p:cNvPr id="8" name="Rectangle 8"/>
          <p:cNvSpPr/>
          <p:nvPr/>
        </p:nvSpPr>
        <p:spPr>
          <a:xfrm>
            <a:off x="0" y="236482"/>
            <a:ext cx="12192000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Aft>
                <a:spcPts val="300"/>
              </a:spcAft>
            </a:pPr>
            <a:r>
              <a:rPr lang="es-PA" sz="2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CONFORMACIÓN DE JÓVENES LÍDERES AGROAMBIENTALES - PARITA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6840" y="2054823"/>
            <a:ext cx="72994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MANADA DE CAPITANES ADOLESCENTES SALVANDO LA FLORA Y FAUNA</a:t>
            </a:r>
            <a:endParaRPr kumimoji="0" lang="es-P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C:\Users\Suelo\Desktop\TALLER ROMA 2018\FOTOS BASE\20180418_152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433481"/>
            <a:ext cx="4589929" cy="3442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/>
          <p:nvPr/>
        </p:nvSpPr>
        <p:spPr>
          <a:xfrm>
            <a:off x="0" y="236482"/>
            <a:ext cx="9049407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lvl="0"/>
            <a:r>
              <a:rPr lang="es-EC" sz="2800" b="1" dirty="0" smtClean="0"/>
              <a:t>ACTIVIDAD DE COOPERACIÓN SUR-SUR: </a:t>
            </a:r>
          </a:p>
          <a:p>
            <a:pPr marL="173038" lvl="0"/>
            <a:r>
              <a:rPr lang="es-EC" sz="2800" b="1" dirty="0" smtClean="0"/>
              <a:t>Encuentro sobre </a:t>
            </a:r>
            <a:r>
              <a:rPr lang="es-PA" sz="2800" b="1" dirty="0" smtClean="0"/>
              <a:t>MST en </a:t>
            </a:r>
            <a:r>
              <a:rPr lang="es-EC" sz="2800" b="1" dirty="0" smtClean="0"/>
              <a:t>Cuba</a:t>
            </a:r>
            <a:endParaRPr lang="es-PA" sz="2800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04942" y="2221631"/>
            <a:ext cx="68737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20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Principales objetivos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: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5250" marR="0" lvl="0" indent="-952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Conocer y reflexionar sobre las experiencias, metodologías y lecciones aprendidas sobre MST en Cuba, incluyendo: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Metodologías para la evaluación de la degradación de la tierra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Identificación, implementación y extensión de buenas prácticas de MST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Procesos de organización institucional para el MST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Integración del MST en procesos de toma de decisión y financiamiento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5250" marR="0" lvl="0" indent="-952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Intercambiar entre el grupo DS-SLM</a:t>
            </a:r>
            <a:r>
              <a:rPr kumimoji="0" lang="es-MX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de América</a:t>
            </a: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(Argentina, Colombia</a:t>
            </a:r>
            <a:r>
              <a:rPr kumimoji="0" lang="es-MX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y</a:t>
            </a: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Panamá) y los actores nacionales (Cuba), los avances e inquietudes en la implementación de los respectivos proyectos y </a:t>
            </a:r>
            <a:r>
              <a:rPr kumimoji="0" 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reflexionar sobre la continuidad en la región. </a:t>
            </a:r>
            <a:endParaRPr kumimoji="0" 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7660" y="1653899"/>
            <a:ext cx="6358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19-26 de Noviembre 2017</a:t>
            </a:r>
            <a:endParaRPr kumimoji="0" lang="es-P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0" y="-1"/>
            <a:ext cx="3505200" cy="5037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9216" t="61666" r="8872" b="4828"/>
          <a:stretch>
            <a:fillRect/>
          </a:stretch>
        </p:blipFill>
        <p:spPr bwMode="auto">
          <a:xfrm>
            <a:off x="7079432" y="4049688"/>
            <a:ext cx="5112568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/>
          <p:nvPr/>
        </p:nvSpPr>
        <p:spPr>
          <a:xfrm>
            <a:off x="0" y="236482"/>
            <a:ext cx="9049407" cy="13400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lvl="0"/>
            <a:r>
              <a:rPr lang="es-EC" sz="2800" b="1" dirty="0" smtClean="0"/>
              <a:t>ACTIVIDAD DE COOPERACIÓN SUR-SUR: </a:t>
            </a:r>
          </a:p>
          <a:p>
            <a:pPr marL="173038" lvl="0"/>
            <a:r>
              <a:rPr lang="es-EC" sz="2700" b="1" dirty="0" smtClean="0"/>
              <a:t>Encuentro sobre </a:t>
            </a:r>
            <a:r>
              <a:rPr lang="es-PA" sz="2700" b="1" dirty="0" smtClean="0"/>
              <a:t>MST en </a:t>
            </a:r>
            <a:r>
              <a:rPr lang="es-EC" sz="2700" b="1" dirty="0" smtClean="0"/>
              <a:t>Panamá con delegación de Cuba</a:t>
            </a:r>
            <a:endParaRPr lang="es-PA" sz="2700" dirty="0"/>
          </a:p>
        </p:txBody>
      </p:sp>
      <p:pic>
        <p:nvPicPr>
          <p:cNvPr id="34819" name="Picture 3" descr="C:\Users\Suelo\Desktop\TALLER ROMA 2018\FOTOS BASE\IMG-20180228-WA0021.jpg"/>
          <p:cNvPicPr>
            <a:picLocks noChangeAspect="1" noChangeArrowheads="1"/>
          </p:cNvPicPr>
          <p:nvPr/>
        </p:nvPicPr>
        <p:blipFill>
          <a:blip r:embed="rId2" cstate="print"/>
          <a:srcRect t="11811"/>
          <a:stretch>
            <a:fillRect/>
          </a:stretch>
        </p:blipFill>
        <p:spPr bwMode="auto">
          <a:xfrm>
            <a:off x="8812925" y="0"/>
            <a:ext cx="3379076" cy="397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3407" y="2281693"/>
            <a:ext cx="670035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22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Principales objetivos</a:t>
            </a:r>
            <a:r>
              <a:rPr kumimoji="0" lang="es-EC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:</a:t>
            </a:r>
            <a:endParaRPr kumimoji="0" lang="es-P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3038" lvl="0" indent="-173038">
              <a:buFont typeface="Arial" pitchFamily="34" charset="0"/>
              <a:buChar char="•"/>
            </a:pPr>
            <a:r>
              <a:rPr lang="es-PA" sz="2200" dirty="0" smtClean="0"/>
              <a:t>Intercambio técnico en sitios demostrativos del Proyecto</a:t>
            </a:r>
          </a:p>
          <a:p>
            <a:pPr marL="173038" lvl="0"/>
            <a:r>
              <a:rPr lang="es-PA" sz="2200" dirty="0" smtClean="0"/>
              <a:t>DS-SLM en Panamá y en otros sitios de interés entre ambos países, para implementar el MST.</a:t>
            </a:r>
          </a:p>
          <a:p>
            <a:pPr marL="173038" lvl="0" indent="-173038">
              <a:buFont typeface="Arial" pitchFamily="34" charset="0"/>
              <a:buChar char="•"/>
            </a:pPr>
            <a:r>
              <a:rPr lang="es-PA" sz="2200" dirty="0" smtClean="0"/>
              <a:t>Intercambio con otras Direcciones del Ministerio de Ambiente que desarrollan acciones en vinculación con el MST.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s-PA" sz="2200" dirty="0" smtClean="0"/>
              <a:t>La posible continuidad de acciones enmarcadas en convenios anteriormente firmados entre el Ministerio de Ciencia, Tecnología y Medio Ambiente de Cuba, y el Ministerio de Ambiente de Panamá.</a:t>
            </a:r>
            <a:endParaRPr kumimoji="0" lang="es-MX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7660" y="1653900"/>
            <a:ext cx="6358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PA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18 de febrero al 4 de marzo del 2018</a:t>
            </a:r>
            <a:endParaRPr kumimoji="0" lang="es-P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Suelo\Desktop\TALLER ROMA 2018\FOTOS BASE\IMG-20180228-WA0016.jpg"/>
          <p:cNvPicPr>
            <a:picLocks noChangeAspect="1" noChangeArrowheads="1"/>
          </p:cNvPicPr>
          <p:nvPr/>
        </p:nvPicPr>
        <p:blipFill>
          <a:blip r:embed="rId3" cstate="print"/>
          <a:srcRect t="14815"/>
          <a:stretch>
            <a:fillRect/>
          </a:stretch>
        </p:blipFill>
        <p:spPr bwMode="auto">
          <a:xfrm>
            <a:off x="7047186" y="3571037"/>
            <a:ext cx="5144814" cy="3286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/>
          <p:nvPr/>
        </p:nvSpPr>
        <p:spPr>
          <a:xfrm>
            <a:off x="4930904" y="3645592"/>
            <a:ext cx="2592288" cy="648072"/>
          </a:xfrm>
          <a:prstGeom prst="rect">
            <a:avLst/>
          </a:prstGeom>
          <a:solidFill>
            <a:srgbClr val="3890A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5</a:t>
            </a:r>
          </a:p>
          <a:p>
            <a:r>
              <a:rPr lang="es-PA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Planificación territorial MST</a:t>
            </a: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dirty="0" err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</a:t>
            </a:r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" name="Rectangle 115"/>
          <p:cNvSpPr/>
          <p:nvPr/>
        </p:nvSpPr>
        <p:spPr>
          <a:xfrm>
            <a:off x="7667209" y="3141536"/>
            <a:ext cx="1476792" cy="936104"/>
          </a:xfrm>
          <a:prstGeom prst="rect">
            <a:avLst/>
          </a:prstGeom>
          <a:solidFill>
            <a:srgbClr val="4A79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6</a:t>
            </a:r>
          </a:p>
          <a:p>
            <a:r>
              <a:rPr lang="es-PA" sz="12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MST y réplica</a:t>
            </a:r>
            <a:endParaRPr lang="es-PA" sz="12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7"/>
          <p:cNvSpPr/>
          <p:nvPr/>
        </p:nvSpPr>
        <p:spPr>
          <a:xfrm>
            <a:off x="885400" y="5686770"/>
            <a:ext cx="8221967" cy="551110"/>
          </a:xfrm>
          <a:prstGeom prst="rect">
            <a:avLst/>
          </a:prstGeom>
          <a:solidFill>
            <a:srgbClr val="9780B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i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7</a:t>
            </a:r>
          </a:p>
          <a:p>
            <a:r>
              <a:rPr lang="es-PA" sz="14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Plataforma de manejo del conocimiento para la toma de decisiones informadas </a:t>
            </a: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-Right Arrow 51"/>
          <p:cNvSpPr/>
          <p:nvPr/>
        </p:nvSpPr>
        <p:spPr>
          <a:xfrm rot="5400000">
            <a:off x="1387830" y="4956420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3" name="Rectangle 35"/>
          <p:cNvSpPr/>
          <p:nvPr/>
        </p:nvSpPr>
        <p:spPr>
          <a:xfrm>
            <a:off x="7667208" y="4145063"/>
            <a:ext cx="1488240" cy="868681"/>
          </a:xfrm>
          <a:prstGeom prst="rect">
            <a:avLst/>
          </a:prstGeom>
          <a:solidFill>
            <a:srgbClr val="4A79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t" anchorCtr="0">
            <a:spAutoFit/>
          </a:bodyPr>
          <a:lstStyle/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Proceso multisectorial y multi-actores y evaluación de impacto 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34"/>
          <p:cNvSpPr/>
          <p:nvPr/>
        </p:nvSpPr>
        <p:spPr>
          <a:xfrm>
            <a:off x="4930904" y="4365672"/>
            <a:ext cx="2592288" cy="1224136"/>
          </a:xfrm>
          <a:prstGeom prst="rect">
            <a:avLst/>
          </a:prstGeom>
          <a:solidFill>
            <a:srgbClr val="4FB9B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/>
          <a:lstStyle/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Priorización y plan de acción para la implementación con  actores locales </a:t>
            </a:r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Mecanismo de apoyo al MST, acuerdos con instituciones decentralizadas  y mecanismos financieros</a:t>
            </a:r>
            <a:endParaRPr lang="es-PA" sz="1100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Arrow 52"/>
          <p:cNvSpPr/>
          <p:nvPr/>
        </p:nvSpPr>
        <p:spPr>
          <a:xfrm>
            <a:off x="7451184" y="4149648"/>
            <a:ext cx="256753" cy="288032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-Right Arrow 51"/>
          <p:cNvSpPr/>
          <p:nvPr/>
        </p:nvSpPr>
        <p:spPr>
          <a:xfrm>
            <a:off x="3490744" y="3789608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eft-Right Arrow 51"/>
          <p:cNvSpPr/>
          <p:nvPr/>
        </p:nvSpPr>
        <p:spPr>
          <a:xfrm rot="5400000">
            <a:off x="8495299" y="5265773"/>
            <a:ext cx="504057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eft-Right Arrow 51"/>
          <p:cNvSpPr/>
          <p:nvPr/>
        </p:nvSpPr>
        <p:spPr>
          <a:xfrm rot="5400000">
            <a:off x="6191044" y="5481796"/>
            <a:ext cx="216024" cy="144016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39" name="38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" name="43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" name="3 Imagen" descr="E:\PRESENTACIONES-TALLER DS_SLM\FOTOS_VIDEOS\IMG_139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7071" r="13733" b="335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7134" r="5893" b="4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t="12347" b="126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t="13554" b="9219"/>
          <a:stretch>
            <a:fillRect/>
          </a:stretch>
        </p:blipFill>
        <p:spPr bwMode="auto">
          <a:xfrm>
            <a:off x="0" y="0"/>
            <a:ext cx="12192000" cy="70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t="4860" b="9744"/>
          <a:stretch>
            <a:fillRect/>
          </a:stretch>
        </p:blipFill>
        <p:spPr bwMode="auto">
          <a:xfrm>
            <a:off x="0" y="0"/>
            <a:ext cx="12192000" cy="780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6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6241076" y="4481217"/>
            <a:ext cx="55030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9600" b="1" dirty="0" smtClean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="" xmlns:p14="http://schemas.microsoft.com/office/powerpoint/2010/main" val="47047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869339" y="2066950"/>
            <a:ext cx="851755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Fase A: Plan de Trabajo Nacional ajustado al marco metodológico del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proyecto global.</a:t>
            </a:r>
          </a:p>
          <a:p>
            <a:endParaRPr lang="es-PA" sz="800" b="1" dirty="0" smtClean="0">
              <a:solidFill>
                <a:schemeClr val="bg1"/>
              </a:solidFill>
            </a:endParaRPr>
          </a:p>
          <a:p>
            <a:r>
              <a:rPr lang="es-PA" b="1" dirty="0" smtClean="0">
                <a:solidFill>
                  <a:schemeClr val="bg1"/>
                </a:solidFill>
              </a:rPr>
              <a:t>Fase B: capacitaciones con expertos internacionales para la evaluación nacional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(uso del QM) y evaluación local del MST (uso del QT y del QA). Capacitación a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técnicos en temas de </a:t>
            </a:r>
            <a:r>
              <a:rPr lang="es-PA" b="1" dirty="0" err="1" smtClean="0">
                <a:solidFill>
                  <a:schemeClr val="bg1"/>
                </a:solidFill>
              </a:rPr>
              <a:t>Agroforestería</a:t>
            </a:r>
            <a:r>
              <a:rPr lang="es-PA" b="1" dirty="0" smtClean="0">
                <a:solidFill>
                  <a:schemeClr val="bg1"/>
                </a:solidFill>
              </a:rPr>
              <a:t> y el uso del QGIS. Foros Nacionales sobre</a:t>
            </a:r>
          </a:p>
          <a:p>
            <a:r>
              <a:rPr lang="es-PA" b="1" dirty="0" smtClean="0">
                <a:solidFill>
                  <a:schemeClr val="bg1"/>
                </a:solidFill>
              </a:rPr>
              <a:t>Manejo Sostenible de la Tierra.</a:t>
            </a:r>
          </a:p>
          <a:p>
            <a:endParaRPr lang="es-PA" sz="800" b="1" dirty="0" smtClean="0">
              <a:solidFill>
                <a:schemeClr val="bg1"/>
              </a:solidFill>
            </a:endParaRPr>
          </a:p>
          <a:p>
            <a:r>
              <a:rPr lang="es-PA" b="1" dirty="0" smtClean="0">
                <a:solidFill>
                  <a:schemeClr val="bg1"/>
                </a:solidFill>
              </a:rPr>
              <a:t>Fase C: estrategia de </a:t>
            </a:r>
            <a:r>
              <a:rPr lang="es-PA" b="1" dirty="0" err="1" smtClean="0">
                <a:solidFill>
                  <a:schemeClr val="bg1"/>
                </a:solidFill>
              </a:rPr>
              <a:t>Mainstreaming</a:t>
            </a:r>
            <a:r>
              <a:rPr lang="es-PA" b="1" dirty="0" smtClean="0">
                <a:solidFill>
                  <a:schemeClr val="bg1"/>
                </a:solidFill>
              </a:rPr>
              <a:t> planteada en octubre de 2017: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Anteproyecto de Ley de Suelo con enfoque en MST (Alianza Mundial por el Suelo)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Diseño de un fondo de MST para las cuencas piloto (en espera de resultados)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Apoyo a la planificación territorial en cuencas con los resultados del proyecto.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b="1" dirty="0" smtClean="0">
                <a:solidFill>
                  <a:schemeClr val="bg1"/>
                </a:solidFill>
              </a:rPr>
              <a:t>Sinergias con otros planes y programas nacionales: Programa de Acción Nacional de Lucha contra la Sequía y Desertificación, Plan Nacional de Seguridad Hídrica,  Alianza por el Millón, Programa  de establecimiento de metas para la Neutralidad de la Degradación de la Tierra de la UNCCD. </a:t>
            </a:r>
          </a:p>
        </p:txBody>
      </p:sp>
      <p:grpSp>
        <p:nvGrpSpPr>
          <p:cNvPr id="36" name="35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40" name="39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40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77897" y="2050868"/>
            <a:ext cx="839222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400" b="1" dirty="0" smtClean="0">
                <a:solidFill>
                  <a:schemeClr val="bg1"/>
                </a:solidFill>
              </a:rPr>
              <a:t>PRÓXIMOS PASOS: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Contratación de un consultor para elaborar el Anteproyecto de Ley de Suelos con enfoque en MST.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Contratación de un consultor y realización de talleres para la implementación de la estrategia de </a:t>
            </a:r>
            <a:r>
              <a:rPr lang="es-PA" sz="2200" b="1" dirty="0" err="1" smtClean="0">
                <a:solidFill>
                  <a:schemeClr val="bg1"/>
                </a:solidFill>
              </a:rPr>
              <a:t>Mainstreaming</a:t>
            </a:r>
            <a:r>
              <a:rPr lang="es-PA" sz="2200" b="1" dirty="0" smtClean="0">
                <a:solidFill>
                  <a:schemeClr val="bg1"/>
                </a:solidFill>
              </a:rPr>
              <a:t> 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Contratación de un consultor para la documentación de los resultados del proyecto.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Firma de un Convenio de cooperación entre </a:t>
            </a:r>
            <a:r>
              <a:rPr lang="es-PA" sz="2200" b="1" dirty="0" err="1" smtClean="0">
                <a:solidFill>
                  <a:schemeClr val="bg1"/>
                </a:solidFill>
              </a:rPr>
              <a:t>MiAMBIENTE</a:t>
            </a:r>
            <a:r>
              <a:rPr lang="es-PA" sz="2200" b="1" dirty="0" smtClean="0">
                <a:solidFill>
                  <a:schemeClr val="bg1"/>
                </a:solidFill>
              </a:rPr>
              <a:t> y la AMA de Cuba (agosto de 2018 en el 4° Foro Nacional de MST)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es-PA" sz="2200" b="1" dirty="0" smtClean="0">
                <a:solidFill>
                  <a:schemeClr val="bg1"/>
                </a:solidFill>
              </a:rPr>
              <a:t>En cada cuenca piloto se conformarán 2 grupos de jóvenes líderes agroambientales en 2 Institutos Profesionales y Técnicos Agropecuarios (IPTA) para el fortalecimiento de capacidades en MST.</a:t>
            </a:r>
          </a:p>
          <a:p>
            <a:pPr marL="185738" indent="-185738">
              <a:buFont typeface="Arial" pitchFamily="34" charset="0"/>
              <a:buChar char="•"/>
            </a:pPr>
            <a:endParaRPr lang="es-PA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2" name="35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40" name="39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40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35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40" name="39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40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7" name="16 Imagen" descr="E:\PRESENTACIONES-TALLER DS_SLM\FOTOS_VIDEOS\IMG_139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7071" r="13733" b="33586"/>
          <a:stretch/>
        </p:blipFill>
        <p:spPr bwMode="auto">
          <a:xfrm>
            <a:off x="1102464" y="2119136"/>
            <a:ext cx="3528392" cy="18235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21" name="Picture 2" descr="C:\Users\Suelo\Desktop\SIMPOSIO WOCAT\FOTOS\IMG-20170612-WA0025.jpg"/>
          <p:cNvPicPr>
            <a:picLocks noChangeAspect="1" noChangeArrowheads="1"/>
          </p:cNvPicPr>
          <p:nvPr/>
        </p:nvPicPr>
        <p:blipFill>
          <a:blip r:embed="rId8" cstate="print"/>
          <a:srcRect t="11111" b="2963"/>
          <a:stretch>
            <a:fillRect/>
          </a:stretch>
        </p:blipFill>
        <p:spPr bwMode="auto">
          <a:xfrm>
            <a:off x="1246480" y="4063352"/>
            <a:ext cx="3240360" cy="208823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" name="23 Imagen" descr="E:\PRESENTACIONES-TALLER DS_SLM\FOTOS_VIDEOS\IMG_1518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030" t="26336" r="2429" b="11868"/>
          <a:stretch/>
        </p:blipFill>
        <p:spPr bwMode="auto">
          <a:xfrm>
            <a:off x="4702864" y="4207368"/>
            <a:ext cx="3672408" cy="182449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10" cstate="print"/>
          <a:srcRect b="17388"/>
          <a:stretch>
            <a:fillRect/>
          </a:stretch>
        </p:blipFill>
        <p:spPr bwMode="auto">
          <a:xfrm>
            <a:off x="4957455" y="2108199"/>
            <a:ext cx="3234045" cy="20037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3457575" y="2018552"/>
            <a:ext cx="5114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Uso del QM: </a:t>
            </a:r>
            <a:r>
              <a:rPr lang="es-PA" dirty="0" smtClean="0">
                <a:solidFill>
                  <a:schemeClr val="bg1"/>
                </a:solidFill>
              </a:rPr>
              <a:t>en junio del 2016 se da inicio a los talleres de evaluación de la degradación de la tierra a nivel nacional. Se realizaron en 10 provincias y 5 comarcas. </a:t>
            </a:r>
            <a:endParaRPr lang="es-PA" dirty="0">
              <a:solidFill>
                <a:schemeClr val="bg1"/>
              </a:solidFill>
            </a:endParaRPr>
          </a:p>
        </p:txBody>
      </p:sp>
      <p:pic>
        <p:nvPicPr>
          <p:cNvPr id="36" name="35 Imagen" descr="IMG_20160725_102148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524577" y="3156963"/>
            <a:ext cx="4547985" cy="2943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5297" y="2063647"/>
            <a:ext cx="5725834" cy="416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44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6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39" name="38 Imagen" descr="D:\cunsultas\Alvaro José Moreno Ríos\Fotos\20180228_125636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" name="43 Imagen" descr="C:\Users\Lenovo\Videos\DSC00147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44 Grupo"/>
          <p:cNvGrpSpPr/>
          <p:nvPr/>
        </p:nvGrpSpPr>
        <p:grpSpPr>
          <a:xfrm>
            <a:off x="8715374" y="596328"/>
            <a:ext cx="3271837" cy="5971159"/>
            <a:chOff x="8715374" y="596328"/>
            <a:chExt cx="3271837" cy="5971159"/>
          </a:xfrm>
        </p:grpSpPr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4" cstate="print"/>
            <a:srcRect l="8981" r="11540"/>
            <a:stretch>
              <a:fillRect/>
            </a:stretch>
          </p:blipFill>
          <p:spPr>
            <a:xfrm rot="166660">
              <a:off x="8715374" y="596328"/>
              <a:ext cx="3019425" cy="2849242"/>
            </a:xfrm>
            <a:prstGeom prst="ellipse">
              <a:avLst/>
            </a:prstGeom>
          </p:spPr>
        </p:pic>
        <p:pic>
          <p:nvPicPr>
            <p:cNvPr id="39" name="38 Imagen" descr="D:\cunsultas\Alvaro José Moreno Ríos\Fotos\20180228_125636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9369" r="26577"/>
            <a:stretch>
              <a:fillRect/>
            </a:stretch>
          </p:blipFill>
          <p:spPr bwMode="auto">
            <a:xfrm>
              <a:off x="9715498" y="3228976"/>
              <a:ext cx="2271713" cy="214312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" name="43 Imagen" descr="C:\Users\Lenovo\Videos\DSC0014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  </a:ext>
              </a:extLst>
            </a:blip>
            <a:srcRect l="5041" r="16644"/>
            <a:stretch>
              <a:fillRect/>
            </a:stretch>
          </p:blipFill>
          <p:spPr bwMode="auto">
            <a:xfrm>
              <a:off x="9535841" y="5232399"/>
              <a:ext cx="1394097" cy="133508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6" name="Título 1"/>
          <p:cNvSpPr txBox="1">
            <a:spLocks/>
          </p:cNvSpPr>
          <p:nvPr/>
        </p:nvSpPr>
        <p:spPr>
          <a:xfrm>
            <a:off x="4672584" y="2094803"/>
            <a:ext cx="4184033" cy="1105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Zona piloto del proyecto en Panamá: cuencas de</a:t>
            </a:r>
            <a:r>
              <a:rPr kumimoji="0" lang="es-PA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s-P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Parita y </a:t>
            </a:r>
            <a:r>
              <a:rPr kumimoji="0" lang="es-PA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Tonosí</a:t>
            </a:r>
            <a:r>
              <a:rPr kumimoji="0" lang="es-P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en el Arco Seco. Hasta 500 hectáreas  serán implementadas con prácticas de MST</a:t>
            </a:r>
          </a:p>
        </p:txBody>
      </p:sp>
      <p:grpSp>
        <p:nvGrpSpPr>
          <p:cNvPr id="40" name="39 Grupo"/>
          <p:cNvGrpSpPr>
            <a:grpSpLocks noChangeAspect="1"/>
          </p:cNvGrpSpPr>
          <p:nvPr/>
        </p:nvGrpSpPr>
        <p:grpSpPr>
          <a:xfrm>
            <a:off x="3557586" y="3327278"/>
            <a:ext cx="5595939" cy="3206872"/>
            <a:chOff x="3538537" y="3270128"/>
            <a:chExt cx="5348288" cy="2949696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17376"/>
            <a:stretch>
              <a:fillRect/>
            </a:stretch>
          </p:blipFill>
          <p:spPr bwMode="auto">
            <a:xfrm>
              <a:off x="3543356" y="3270128"/>
              <a:ext cx="5300615" cy="2932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37 Rectángulo"/>
            <p:cNvSpPr/>
            <p:nvPr/>
          </p:nvSpPr>
          <p:spPr>
            <a:xfrm>
              <a:off x="3543300" y="5534025"/>
              <a:ext cx="180022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38537" y="5819775"/>
              <a:ext cx="5348288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-Right Arrow 40"/>
          <p:cNvSpPr/>
          <p:nvPr/>
        </p:nvSpPr>
        <p:spPr>
          <a:xfrm>
            <a:off x="7379177" y="4869729"/>
            <a:ext cx="288032" cy="144016"/>
          </a:xfrm>
          <a:prstGeom prst="leftRightArrow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9879219" y="4135251"/>
            <a:ext cx="211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A" b="1" dirty="0" smtClean="0">
                <a:solidFill>
                  <a:schemeClr val="bg1"/>
                </a:solidFill>
              </a:rPr>
              <a:t>Uso de los QT y QA </a:t>
            </a:r>
            <a:endParaRPr lang="es-PA" dirty="0">
              <a:solidFill>
                <a:schemeClr val="bg1"/>
              </a:solidFill>
            </a:endParaRPr>
          </a:p>
        </p:txBody>
      </p:sp>
      <p:pic>
        <p:nvPicPr>
          <p:cNvPr id="36" name="Picture 2" descr="C:\Users\Suelo\Desktop\SIMPOSIO WOCAT\FOTOS\IMG-20170612-WA0044.jpg"/>
          <p:cNvPicPr>
            <a:picLocks noChangeAspect="1" noChangeArrowheads="1"/>
          </p:cNvPicPr>
          <p:nvPr/>
        </p:nvPicPr>
        <p:blipFill>
          <a:blip r:embed="rId4" cstate="print"/>
          <a:srcRect r="9980"/>
          <a:stretch>
            <a:fillRect/>
          </a:stretch>
        </p:blipFill>
        <p:spPr bwMode="auto">
          <a:xfrm>
            <a:off x="6833051" y="4347102"/>
            <a:ext cx="2268760" cy="1890210"/>
          </a:xfrm>
          <a:prstGeom prst="rect">
            <a:avLst/>
          </a:prstGeom>
          <a:noFill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4103" y="3644536"/>
            <a:ext cx="2007467" cy="25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39 CuadroTexto"/>
          <p:cNvSpPr txBox="1"/>
          <p:nvPr/>
        </p:nvSpPr>
        <p:spPr>
          <a:xfrm>
            <a:off x="691876" y="4436295"/>
            <a:ext cx="4321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Obtención de predios de fincas.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Muestreo estratificado por tamaño y tipo de finca.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Mapas de zonas a muestrear por conocimiento previo del estado de la degradación y por muestra de fincas.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Aplicación de los QT y QA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PA" sz="1500" b="1" dirty="0" smtClean="0">
                <a:solidFill>
                  <a:schemeClr val="bg1"/>
                </a:solidFill>
              </a:rPr>
              <a:t>Se elaborará un manual de buenas prácticas de MST</a:t>
            </a:r>
            <a:endParaRPr lang="es-PA" sz="1500" b="1" dirty="0">
              <a:solidFill>
                <a:schemeClr val="bg1"/>
              </a:solidFill>
            </a:endParaRPr>
          </a:p>
        </p:txBody>
      </p:sp>
      <p:grpSp>
        <p:nvGrpSpPr>
          <p:cNvPr id="27" name="5 Grupo"/>
          <p:cNvGrpSpPr>
            <a:grpSpLocks/>
          </p:cNvGrpSpPr>
          <p:nvPr/>
        </p:nvGrpSpPr>
        <p:grpSpPr bwMode="auto">
          <a:xfrm>
            <a:off x="8229600" y="1080655"/>
            <a:ext cx="3642360" cy="2934393"/>
            <a:chOff x="815141" y="1788886"/>
            <a:chExt cx="3689143" cy="259872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5141" y="1788886"/>
              <a:ext cx="1854179" cy="2598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9320" y="1788886"/>
              <a:ext cx="1834964" cy="2598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953"/>
            <a:ext cx="12192000" cy="6907953"/>
          </a:xfr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8" y="28576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es-PA" sz="3000" dirty="0" smtClean="0"/>
              <a:t>Estrategia y enfoque para la implementación de</a:t>
            </a:r>
            <a:br>
              <a:rPr lang="es-PA" sz="3000" dirty="0" smtClean="0"/>
            </a:br>
            <a:r>
              <a:rPr lang="es-PA" sz="3000" dirty="0" smtClean="0"/>
              <a:t>los módulos DS-SLM</a:t>
            </a:r>
            <a:endParaRPr lang="es-PA" sz="3000" dirty="0"/>
          </a:p>
        </p:txBody>
      </p:sp>
      <p:sp>
        <p:nvSpPr>
          <p:cNvPr id="10" name="Rectangle 18"/>
          <p:cNvSpPr/>
          <p:nvPr/>
        </p:nvSpPr>
        <p:spPr>
          <a:xfrm>
            <a:off x="329593" y="1080657"/>
            <a:ext cx="8777775" cy="91183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16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8"/>
          <p:cNvSpPr/>
          <p:nvPr/>
        </p:nvSpPr>
        <p:spPr>
          <a:xfrm>
            <a:off x="4930904" y="3645592"/>
            <a:ext cx="2592288" cy="648072"/>
          </a:xfrm>
          <a:prstGeom prst="rect">
            <a:avLst/>
          </a:prstGeom>
          <a:solidFill>
            <a:srgbClr val="3890A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5</a:t>
            </a:r>
          </a:p>
          <a:p>
            <a:r>
              <a:rPr lang="es-PA" sz="1400" b="1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Planificación territorial MST</a:t>
            </a:r>
          </a:p>
        </p:txBody>
      </p:sp>
      <p:sp>
        <p:nvSpPr>
          <p:cNvPr id="12" name="Rectangle 47"/>
          <p:cNvSpPr/>
          <p:nvPr/>
        </p:nvSpPr>
        <p:spPr>
          <a:xfrm>
            <a:off x="826448" y="2061416"/>
            <a:ext cx="2476790" cy="71604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2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nacional / </a:t>
            </a:r>
          </a:p>
          <a:p>
            <a:r>
              <a:rPr lang="es-PA" sz="1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subnacional  </a:t>
            </a:r>
          </a:p>
        </p:txBody>
      </p:sp>
      <p:sp>
        <p:nvSpPr>
          <p:cNvPr id="14" name="Rectangle 28"/>
          <p:cNvSpPr/>
          <p:nvPr/>
        </p:nvSpPr>
        <p:spPr>
          <a:xfrm>
            <a:off x="329592" y="6300588"/>
            <a:ext cx="8777775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s-PA" sz="105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7"/>
          <p:cNvSpPr/>
          <p:nvPr/>
        </p:nvSpPr>
        <p:spPr>
          <a:xfrm>
            <a:off x="329592" y="2061416"/>
            <a:ext cx="424847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0"/>
          <p:cNvSpPr/>
          <p:nvPr/>
        </p:nvSpPr>
        <p:spPr>
          <a:xfrm>
            <a:off x="4930904" y="2798431"/>
            <a:ext cx="2592288" cy="775154"/>
          </a:xfrm>
          <a:prstGeom prst="rect">
            <a:avLst/>
          </a:prstGeom>
          <a:solidFill>
            <a:srgbClr val="94B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Evaluaciones DT y MST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Análisis de Medios de vida y recursos naturales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de buenas prácticasMST  </a:t>
            </a:r>
          </a:p>
          <a:p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5"/>
          <p:cNvSpPr/>
          <p:nvPr/>
        </p:nvSpPr>
        <p:spPr>
          <a:xfrm>
            <a:off x="394400" y="1125312"/>
            <a:ext cx="8208912" cy="59396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s-PA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1</a:t>
            </a:r>
          </a:p>
          <a:p>
            <a:r>
              <a:rPr lang="es-P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 operativa y Plan de acción para la integración y réplica del MST</a:t>
            </a:r>
            <a:endParaRPr lang="es-PA" sz="1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9"/>
          <p:cNvSpPr/>
          <p:nvPr/>
        </p:nvSpPr>
        <p:spPr>
          <a:xfrm>
            <a:off x="410321" y="1719272"/>
            <a:ext cx="7184879" cy="27013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A Revisión, estrategia y plan de acción inicial  </a:t>
            </a:r>
          </a:p>
        </p:txBody>
      </p:sp>
      <p:sp>
        <p:nvSpPr>
          <p:cNvPr id="20" name="Rectangle 33"/>
          <p:cNvSpPr/>
          <p:nvPr/>
        </p:nvSpPr>
        <p:spPr>
          <a:xfrm>
            <a:off x="519398" y="6325082"/>
            <a:ext cx="8587970" cy="41861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PA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C    </a:t>
            </a:r>
            <a:r>
              <a:rPr lang="es-PA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RÉPLICA DE BUENAS PRÁCTICAS MEDIANTE POLÍTICAS, ESTRATEGIAS TERRITORIALES, INCENTIVOS Y MECANISMOS FINANCIEROS  </a:t>
            </a:r>
            <a:endParaRPr lang="es-PA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2"/>
          <p:cNvSpPr/>
          <p:nvPr/>
        </p:nvSpPr>
        <p:spPr>
          <a:xfrm rot="16200000">
            <a:off x="-1786742" y="3660404"/>
            <a:ext cx="4608512" cy="54644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Fase B</a:t>
            </a:r>
            <a:r>
              <a:rPr lang="es-P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s-PA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y fortalecimiento de capacidades</a:t>
            </a:r>
          </a:p>
        </p:txBody>
      </p:sp>
      <p:sp>
        <p:nvSpPr>
          <p:cNvPr id="24" name="Rectangle 31"/>
          <p:cNvSpPr/>
          <p:nvPr/>
        </p:nvSpPr>
        <p:spPr>
          <a:xfrm>
            <a:off x="3562752" y="2061417"/>
            <a:ext cx="1142981" cy="1105613"/>
          </a:xfrm>
          <a:prstGeom prst="rect">
            <a:avLst/>
          </a:prstGeom>
          <a:solidFill>
            <a:srgbClr val="D59F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t" anchorCtr="0"/>
          <a:lstStyle/>
          <a:p>
            <a:pPr>
              <a:spcAft>
                <a:spcPts val="300"/>
              </a:spcAft>
            </a:pPr>
            <a:r>
              <a:rPr lang="es-PA" sz="1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3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Selección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paisajes </a:t>
            </a:r>
          </a:p>
          <a:p>
            <a:r>
              <a:rPr lang="es-PA" sz="14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prioritarios  </a:t>
            </a:r>
          </a:p>
        </p:txBody>
      </p:sp>
      <p:sp>
        <p:nvSpPr>
          <p:cNvPr id="25" name="Rectangle 19"/>
          <p:cNvSpPr/>
          <p:nvPr/>
        </p:nvSpPr>
        <p:spPr>
          <a:xfrm>
            <a:off x="826448" y="2832326"/>
            <a:ext cx="2476791" cy="1605354"/>
          </a:xfrm>
          <a:prstGeom prst="rect">
            <a:avLst/>
          </a:prstGeom>
          <a:solidFill>
            <a:srgbClr val="CC7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14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 DT y MST  </a:t>
            </a:r>
          </a:p>
          <a:p>
            <a:endParaRPr lang="es-PA" sz="140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200" i="1" smtClean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Acuerdos con instituciones políticas y mecanismos financieros  </a:t>
            </a:r>
            <a:endParaRPr lang="es-PA" sz="1100" b="1" i="1" smtClean="0">
              <a:solidFill>
                <a:srgbClr val="FFFF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s-PA" sz="11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s-PA" sz="11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/>
          <p:nvPr/>
        </p:nvSpPr>
        <p:spPr>
          <a:xfrm>
            <a:off x="4930904" y="2061416"/>
            <a:ext cx="2592288" cy="716044"/>
          </a:xfrm>
          <a:prstGeom prst="rect">
            <a:avLst/>
          </a:prstGeom>
          <a:solidFill>
            <a:srgbClr val="7BA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>
              <a:spcAft>
                <a:spcPts val="300"/>
              </a:spcAft>
            </a:pPr>
            <a:r>
              <a:rPr lang="es-PA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MÓDULO 4 </a:t>
            </a:r>
          </a:p>
          <a:p>
            <a:r>
              <a:rPr lang="es-PA" sz="15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Evaluación local /paisajes </a:t>
            </a:r>
            <a:endParaRPr lang="es-PA" sz="15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50"/>
          <p:cNvSpPr/>
          <p:nvPr/>
        </p:nvSpPr>
        <p:spPr>
          <a:xfrm>
            <a:off x="3305999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50"/>
          <p:cNvSpPr/>
          <p:nvPr/>
        </p:nvSpPr>
        <p:spPr>
          <a:xfrm>
            <a:off x="4714880" y="2457435"/>
            <a:ext cx="256753" cy="1080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A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-Right Arrow 51"/>
          <p:cNvSpPr/>
          <p:nvPr/>
        </p:nvSpPr>
        <p:spPr>
          <a:xfrm>
            <a:off x="3490744" y="3789608"/>
            <a:ext cx="1181491" cy="1440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70707" y="4483593"/>
            <a:ext cx="8177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b="1" dirty="0" smtClean="0">
                <a:solidFill>
                  <a:schemeClr val="bg1"/>
                </a:solidFill>
              </a:rPr>
              <a:t>A través del proyecto se conformó en 2017, el Comité de Cuenca del río Parita y se conformará en 2018, el del río </a:t>
            </a:r>
            <a:r>
              <a:rPr lang="es-PA" sz="2000" b="1" dirty="0" err="1" smtClean="0">
                <a:solidFill>
                  <a:schemeClr val="bg1"/>
                </a:solidFill>
              </a:rPr>
              <a:t>Tonosí</a:t>
            </a:r>
            <a:r>
              <a:rPr lang="es-PA" sz="2000" b="1" dirty="0" smtClean="0">
                <a:solidFill>
                  <a:schemeClr val="bg1"/>
                </a:solidFill>
              </a:rPr>
              <a:t>. El Comité de Cuenca de Parita ya cuenta con reglamento interno. Los Comités de Cuenca son entidades autónomas que facilitan el manejo sostenible con fundamento en el Plan de Ordenamiento Territorial y el Plan de Manejo de la cuenca.</a:t>
            </a:r>
            <a:endParaRPr lang="es-PA" sz="2000" b="1" dirty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14638" t="7650" r="8646" b="2284"/>
          <a:stretch>
            <a:fillRect/>
          </a:stretch>
        </p:blipFill>
        <p:spPr bwMode="auto">
          <a:xfrm rot="5400000">
            <a:off x="8526804" y="1792904"/>
            <a:ext cx="4197230" cy="277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37 CuadroTexto"/>
          <p:cNvSpPr txBox="1"/>
          <p:nvPr/>
        </p:nvSpPr>
        <p:spPr>
          <a:xfrm>
            <a:off x="9167533" y="537256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b="1" dirty="0" smtClean="0">
                <a:solidFill>
                  <a:schemeClr val="bg1"/>
                </a:solidFill>
              </a:rPr>
              <a:t>Resolución</a:t>
            </a:r>
          </a:p>
          <a:p>
            <a:r>
              <a:rPr lang="es-PA" sz="1600" b="1" dirty="0" smtClean="0">
                <a:solidFill>
                  <a:schemeClr val="bg1"/>
                </a:solidFill>
              </a:rPr>
              <a:t>DM-0474-2017 de 8 de septiembre de 2017</a:t>
            </a:r>
            <a:endParaRPr lang="es-P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4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18732</TotalTime>
  <Words>2068</Words>
  <Application>Microsoft Office PowerPoint</Application>
  <PresentationFormat>Personalizado</PresentationFormat>
  <Paragraphs>252</Paragraphs>
  <Slides>28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Office Theme</vt:lpstr>
      <vt:lpstr>Diapositiva 1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Estrategia y enfoque para la implementación de los módulos DS-SLM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Manager>Emilio Sempris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Técnico para la elaboración del Plan Nacional de Seguridad Hídrica 2015-2050: Agua para Todos</dc:title>
  <dc:subject>PowerPoint Borrador Plan Nacional de Seguridad Hídrica</dc:subject>
  <dc:creator>Emilio Semrpis</dc:creator>
  <cp:keywords>Agua para Todos 2015-2050;Plan Nacional de Seguridad Hídrica;Panamá</cp:keywords>
  <cp:lastModifiedBy>Suelos</cp:lastModifiedBy>
  <cp:revision>585</cp:revision>
  <cp:lastPrinted>2016-01-15T14:47:56Z</cp:lastPrinted>
  <dcterms:created xsi:type="dcterms:W3CDTF">2015-08-28T13:07:52Z</dcterms:created>
  <dcterms:modified xsi:type="dcterms:W3CDTF">2018-04-25T09:21:53Z</dcterms:modified>
</cp:coreProperties>
</file>