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7"/>
  </p:notesMasterIdLst>
  <p:sldIdLst>
    <p:sldId id="260" r:id="rId2"/>
    <p:sldId id="261" r:id="rId3"/>
    <p:sldId id="3513" r:id="rId4"/>
    <p:sldId id="257" r:id="rId5"/>
    <p:sldId id="259" r:id="rId6"/>
    <p:sldId id="3514" r:id="rId7"/>
    <p:sldId id="256" r:id="rId8"/>
    <p:sldId id="3516" r:id="rId9"/>
    <p:sldId id="263" r:id="rId10"/>
    <p:sldId id="266" r:id="rId11"/>
    <p:sldId id="267" r:id="rId12"/>
    <p:sldId id="268" r:id="rId13"/>
    <p:sldId id="269" r:id="rId14"/>
    <p:sldId id="270" r:id="rId15"/>
    <p:sldId id="3509" r:id="rId16"/>
    <p:sldId id="416" r:id="rId17"/>
    <p:sldId id="417" r:id="rId18"/>
    <p:sldId id="419" r:id="rId19"/>
    <p:sldId id="420" r:id="rId20"/>
    <p:sldId id="421" r:id="rId21"/>
    <p:sldId id="422" r:id="rId22"/>
    <p:sldId id="423" r:id="rId23"/>
    <p:sldId id="427" r:id="rId24"/>
    <p:sldId id="428" r:id="rId25"/>
    <p:sldId id="425" r:id="rId26"/>
    <p:sldId id="426" r:id="rId27"/>
    <p:sldId id="429" r:id="rId28"/>
    <p:sldId id="430" r:id="rId29"/>
    <p:sldId id="431" r:id="rId30"/>
    <p:sldId id="432" r:id="rId31"/>
    <p:sldId id="433" r:id="rId32"/>
    <p:sldId id="434" r:id="rId33"/>
    <p:sldId id="435" r:id="rId34"/>
    <p:sldId id="436" r:id="rId35"/>
    <p:sldId id="437" r:id="rId36"/>
    <p:sldId id="438" r:id="rId37"/>
    <p:sldId id="439" r:id="rId38"/>
    <p:sldId id="448" r:id="rId39"/>
    <p:sldId id="3517" r:id="rId40"/>
    <p:sldId id="3518" r:id="rId41"/>
    <p:sldId id="3515" r:id="rId42"/>
    <p:sldId id="3510" r:id="rId43"/>
    <p:sldId id="3511" r:id="rId44"/>
    <p:sldId id="3512" r:id="rId45"/>
    <p:sldId id="3519" r:id="rId46"/>
  </p:sldIdLst>
  <p:sldSz cx="12192000" cy="6858000"/>
  <p:notesSz cx="6858000" cy="9144000"/>
  <p:embeddedFontLst>
    <p:embeddedFont>
      <p:font typeface="Arial Unicode MS" panose="020B0604020202020204" charset="-128"/>
      <p:regular r:id="rId48"/>
    </p:embeddedFont>
    <p:embeddedFont>
      <p:font typeface="Calibri" panose="020F0502020204030204" pitchFamily="34" charset="0"/>
      <p:regular r:id="rId49"/>
      <p:bold r:id="rId50"/>
      <p:italic r:id="rId51"/>
      <p:boldItalic r:id="rId52"/>
    </p:embeddedFont>
    <p:embeddedFont>
      <p:font typeface="Corbel" panose="020B0503020204020204" pitchFamily="34" charset="0"/>
      <p:regular r:id="rId53"/>
      <p:bold r:id="rId54"/>
      <p:italic r:id="rId55"/>
      <p:boldItalic r:id="rId56"/>
    </p:embeddedFont>
    <p:embeddedFont>
      <p:font typeface="Gadugi" panose="020B0502040204020203" pitchFamily="34" charset="0"/>
      <p:regular r:id="rId57"/>
      <p:bold r:id="rId58"/>
    </p:embeddedFont>
    <p:embeddedFont>
      <p:font typeface="IBM Plex Sans" panose="020B0604020202020204" charset="0"/>
      <p:regular r:id="rId59"/>
      <p:bold r:id="rId60"/>
      <p:italic r:id="rId61"/>
      <p:boldItalic r:id="rId62"/>
    </p:embeddedFont>
    <p:embeddedFont>
      <p:font typeface="Josefin Sans" panose="020B0604020202020204" charset="0"/>
      <p:regular r:id="rId63"/>
      <p:bold r:id="rId64"/>
      <p:italic r:id="rId65"/>
      <p:boldItalic r:id="rId66"/>
    </p:embeddedFont>
    <p:embeddedFont>
      <p:font typeface="Merriweather" panose="020B0604020202020204" charset="0"/>
      <p:regular r:id="rId67"/>
      <p:bold r:id="rId68"/>
      <p:italic r:id="rId69"/>
      <p:boldItalic r:id="rId70"/>
    </p:embeddedFont>
    <p:embeddedFont>
      <p:font typeface="Merriweather Light" panose="020B0604020202020204"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5" roundtripDataSignature="AMtx7mhcVYEYgqWDbzLcFeTNBSQ701rQl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EAC6D08-5C4A-48C7-A676-F55C35C40B9D}">
  <a:tblStyle styleId="{3EAC6D08-5C4A-48C7-A676-F55C35C40B9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01" autoAdjust="0"/>
    <p:restoredTop sz="95208" autoAdjust="0"/>
  </p:normalViewPr>
  <p:slideViewPr>
    <p:cSldViewPr snapToGrid="0" showGuides="1">
      <p:cViewPr>
        <p:scale>
          <a:sx n="75" d="100"/>
          <a:sy n="75" d="100"/>
        </p:scale>
        <p:origin x="917" y="283"/>
      </p:cViewPr>
      <p:guideLst>
        <p:guide orient="horz" pos="2160"/>
        <p:guide pos="3840"/>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font" Target="fonts/font27.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4.fntdata"/><Relationship Id="rId72" Type="http://schemas.openxmlformats.org/officeDocument/2006/relationships/font" Target="fonts/font2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24.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80cb2b216c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80cb2b216c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747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US" sz="1100" b="0" i="0" u="none" strike="noStrike" kern="0" cap="none" spc="0" normalizeH="0" baseline="0" noProof="0" dirty="0">
                <a:ln>
                  <a:noFill/>
                </a:ln>
                <a:solidFill>
                  <a:srgbClr val="000000"/>
                </a:solidFill>
                <a:effectLst/>
                <a:uLnTx/>
                <a:uFillTx/>
                <a:latin typeface="Gadugi" panose="020B0502040204020203" pitchFamily="34" charset="0"/>
                <a:ea typeface="Gadugi" panose="020B0502040204020203" pitchFamily="34" charset="0"/>
                <a:cs typeface="Arial"/>
                <a:sym typeface="Arial"/>
              </a:rPr>
              <a:t>Source: FAO Guidelines for national assessment and mapping of land degradation and conservation</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dirty="0"/>
          </a:p>
          <a:p>
            <a:pPr marL="0" lvl="0" indent="0" algn="l" rtl="0">
              <a:lnSpc>
                <a:spcPct val="100000"/>
              </a:lnSpc>
              <a:spcBef>
                <a:spcPts val="0"/>
              </a:spcBef>
              <a:spcAft>
                <a:spcPts val="0"/>
              </a:spcAft>
              <a:buSzPts val="1400"/>
              <a:buNone/>
            </a:pPr>
            <a:endParaRPr dirty="0"/>
          </a:p>
        </p:txBody>
      </p:sp>
      <p:sp>
        <p:nvSpPr>
          <p:cNvPr id="456" name="Google Shape;4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66128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dirty="0"/>
              <a:t>Nicole</a:t>
            </a:r>
          </a:p>
          <a:p>
            <a:pPr marL="0" lvl="0" indent="0" algn="l" rtl="0">
              <a:lnSpc>
                <a:spcPct val="100000"/>
              </a:lnSpc>
              <a:spcBef>
                <a:spcPts val="0"/>
              </a:spcBef>
              <a:spcAft>
                <a:spcPts val="0"/>
              </a:spcAft>
              <a:buSzPts val="1400"/>
              <a:buNone/>
            </a:pPr>
            <a:endParaRPr dirty="0"/>
          </a:p>
        </p:txBody>
      </p:sp>
      <p:sp>
        <p:nvSpPr>
          <p:cNvPr id="456" name="Google Shape;4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3868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dirty="0"/>
              <a:t>Nicole</a:t>
            </a:r>
          </a:p>
          <a:p>
            <a:pPr marL="0" lvl="0" indent="0" algn="l" rtl="0">
              <a:lnSpc>
                <a:spcPct val="100000"/>
              </a:lnSpc>
              <a:spcBef>
                <a:spcPts val="0"/>
              </a:spcBef>
              <a:spcAft>
                <a:spcPts val="0"/>
              </a:spcAft>
              <a:buSzPts val="1400"/>
              <a:buNone/>
            </a:pPr>
            <a:endParaRPr dirty="0"/>
          </a:p>
        </p:txBody>
      </p:sp>
      <p:sp>
        <p:nvSpPr>
          <p:cNvPr id="456" name="Google Shape;4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6995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dirty="0"/>
              <a:t>Nicole</a:t>
            </a:r>
          </a:p>
          <a:p>
            <a:pPr marL="0" lvl="0" indent="0" algn="l" rtl="0">
              <a:lnSpc>
                <a:spcPct val="100000"/>
              </a:lnSpc>
              <a:spcBef>
                <a:spcPts val="0"/>
              </a:spcBef>
              <a:spcAft>
                <a:spcPts val="0"/>
              </a:spcAft>
              <a:buSzPts val="1400"/>
              <a:buNone/>
            </a:pPr>
            <a:endParaRPr dirty="0"/>
          </a:p>
        </p:txBody>
      </p:sp>
      <p:sp>
        <p:nvSpPr>
          <p:cNvPr id="456" name="Google Shape;4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4653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dirty="0"/>
              <a:t>Nicole</a:t>
            </a:r>
          </a:p>
          <a:p>
            <a:pPr marL="0" lvl="0" indent="0" algn="l" rtl="0">
              <a:lnSpc>
                <a:spcPct val="100000"/>
              </a:lnSpc>
              <a:spcBef>
                <a:spcPts val="0"/>
              </a:spcBef>
              <a:spcAft>
                <a:spcPts val="0"/>
              </a:spcAft>
              <a:buSzPts val="1400"/>
              <a:buNone/>
            </a:pPr>
            <a:endParaRPr dirty="0"/>
          </a:p>
        </p:txBody>
      </p:sp>
      <p:sp>
        <p:nvSpPr>
          <p:cNvPr id="456" name="Google Shape;4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9552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dirty="0"/>
              <a:t>Nicole</a:t>
            </a:r>
          </a:p>
          <a:p>
            <a:pPr marL="0" lvl="0" indent="0" algn="l" rtl="0">
              <a:lnSpc>
                <a:spcPct val="100000"/>
              </a:lnSpc>
              <a:spcBef>
                <a:spcPts val="0"/>
              </a:spcBef>
              <a:spcAft>
                <a:spcPts val="0"/>
              </a:spcAft>
              <a:buSzPts val="1400"/>
              <a:buNone/>
            </a:pPr>
            <a:endParaRPr dirty="0"/>
          </a:p>
        </p:txBody>
      </p:sp>
      <p:sp>
        <p:nvSpPr>
          <p:cNvPr id="456" name="Google Shape;4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74225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dirty="0"/>
              <a:t>Nicole</a:t>
            </a:r>
          </a:p>
          <a:p>
            <a:pPr marL="0" lvl="0" indent="0" algn="l" rtl="0">
              <a:lnSpc>
                <a:spcPct val="100000"/>
              </a:lnSpc>
              <a:spcBef>
                <a:spcPts val="0"/>
              </a:spcBef>
              <a:spcAft>
                <a:spcPts val="0"/>
              </a:spcAft>
              <a:buSzPts val="1400"/>
              <a:buNone/>
            </a:pPr>
            <a:endParaRPr dirty="0"/>
          </a:p>
        </p:txBody>
      </p:sp>
      <p:sp>
        <p:nvSpPr>
          <p:cNvPr id="456" name="Google Shape;4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92939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dirty="0"/>
              <a:t>Nicole</a:t>
            </a:r>
          </a:p>
          <a:p>
            <a:pPr marL="0" lvl="0" indent="0" algn="l" rtl="0">
              <a:lnSpc>
                <a:spcPct val="100000"/>
              </a:lnSpc>
              <a:spcBef>
                <a:spcPts val="0"/>
              </a:spcBef>
              <a:spcAft>
                <a:spcPts val="0"/>
              </a:spcAft>
              <a:buSzPts val="1400"/>
              <a:buNone/>
            </a:pPr>
            <a:endParaRPr dirty="0"/>
          </a:p>
        </p:txBody>
      </p:sp>
      <p:sp>
        <p:nvSpPr>
          <p:cNvPr id="456" name="Google Shape;4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6764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dirty="0"/>
              <a:t>Nicole</a:t>
            </a:r>
          </a:p>
          <a:p>
            <a:pPr marL="0" lvl="0" indent="0" algn="l" rtl="0">
              <a:lnSpc>
                <a:spcPct val="100000"/>
              </a:lnSpc>
              <a:spcBef>
                <a:spcPts val="0"/>
              </a:spcBef>
              <a:spcAft>
                <a:spcPts val="0"/>
              </a:spcAft>
              <a:buSzPts val="1400"/>
              <a:buNone/>
            </a:pPr>
            <a:endParaRPr dirty="0"/>
          </a:p>
        </p:txBody>
      </p:sp>
      <p:sp>
        <p:nvSpPr>
          <p:cNvPr id="456" name="Google Shape;4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175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err="1"/>
              <a:t>Besides</a:t>
            </a:r>
            <a:r>
              <a:rPr lang="de-CH" dirty="0"/>
              <a:t> </a:t>
            </a:r>
            <a:r>
              <a:rPr lang="de-CH" dirty="0" err="1"/>
              <a:t>water</a:t>
            </a:r>
            <a:r>
              <a:rPr lang="de-CH" dirty="0"/>
              <a:t> </a:t>
            </a:r>
            <a:r>
              <a:rPr lang="de-CH" dirty="0" err="1"/>
              <a:t>erosion</a:t>
            </a:r>
            <a:r>
              <a:rPr lang="de-CH" dirty="0"/>
              <a:t> </a:t>
            </a:r>
            <a:r>
              <a:rPr lang="de-CH" dirty="0" err="1"/>
              <a:t>we</a:t>
            </a:r>
            <a:r>
              <a:rPr lang="de-CH" dirty="0"/>
              <a:t> find </a:t>
            </a:r>
            <a:r>
              <a:rPr lang="de-CH" dirty="0" err="1"/>
              <a:t>numerous</a:t>
            </a:r>
            <a:r>
              <a:rPr lang="de-CH" dirty="0"/>
              <a:t> </a:t>
            </a:r>
            <a:r>
              <a:rPr lang="de-CH" dirty="0" err="1"/>
              <a:t>other</a:t>
            </a:r>
            <a:r>
              <a:rPr lang="de-CH" dirty="0"/>
              <a:t> </a:t>
            </a:r>
            <a:r>
              <a:rPr lang="de-CH" dirty="0" err="1"/>
              <a:t>types</a:t>
            </a:r>
            <a:r>
              <a:rPr lang="de-CH" dirty="0"/>
              <a:t> </a:t>
            </a:r>
            <a:r>
              <a:rPr lang="de-CH" dirty="0" err="1"/>
              <a:t>of</a:t>
            </a:r>
            <a:r>
              <a:rPr lang="de-CH" dirty="0"/>
              <a:t> </a:t>
            </a:r>
            <a:r>
              <a:rPr lang="de-CH" dirty="0" err="1"/>
              <a:t>soil</a:t>
            </a:r>
            <a:r>
              <a:rPr lang="de-CH" dirty="0"/>
              <a:t> </a:t>
            </a:r>
            <a:r>
              <a:rPr lang="de-CH" dirty="0" err="1"/>
              <a:t>degradation</a:t>
            </a:r>
            <a:r>
              <a:rPr lang="de-CH" dirty="0"/>
              <a:t>. </a:t>
            </a:r>
            <a:r>
              <a:rPr lang="de-CH" dirty="0" err="1"/>
              <a:t>To</a:t>
            </a:r>
            <a:r>
              <a:rPr lang="de-CH" dirty="0"/>
              <a:t> </a:t>
            </a:r>
            <a:r>
              <a:rPr lang="de-CH" dirty="0" err="1"/>
              <a:t>name</a:t>
            </a:r>
            <a:r>
              <a:rPr lang="de-CH" dirty="0"/>
              <a:t> just a </a:t>
            </a:r>
            <a:r>
              <a:rPr lang="de-CH" dirty="0" err="1"/>
              <a:t>few</a:t>
            </a:r>
            <a:r>
              <a:rPr lang="de-CH" dirty="0"/>
              <a:t>: </a:t>
            </a:r>
            <a:r>
              <a:rPr lang="de-CH" dirty="0" err="1"/>
              <a:t>salinization</a:t>
            </a:r>
            <a:r>
              <a:rPr lang="de-CH" dirty="0"/>
              <a:t>, wind </a:t>
            </a:r>
            <a:r>
              <a:rPr lang="de-CH" dirty="0" err="1"/>
              <a:t>erosion</a:t>
            </a:r>
            <a:r>
              <a:rPr lang="de-CH" dirty="0"/>
              <a:t>, </a:t>
            </a:r>
            <a:r>
              <a:rPr lang="de-CH" dirty="0" err="1"/>
              <a:t>degradation</a:t>
            </a:r>
            <a:r>
              <a:rPr lang="de-CH" dirty="0"/>
              <a:t> </a:t>
            </a:r>
            <a:r>
              <a:rPr lang="de-CH" dirty="0" err="1"/>
              <a:t>of</a:t>
            </a:r>
            <a:r>
              <a:rPr lang="de-CH" dirty="0"/>
              <a:t> </a:t>
            </a:r>
            <a:r>
              <a:rPr lang="de-CH" dirty="0" err="1"/>
              <a:t>vegetation</a:t>
            </a:r>
            <a:r>
              <a:rPr lang="de-CH" dirty="0"/>
              <a:t> </a:t>
            </a:r>
            <a:r>
              <a:rPr lang="de-CH" dirty="0" err="1"/>
              <a:t>cover</a:t>
            </a:r>
            <a:r>
              <a:rPr lang="de-CH" dirty="0"/>
              <a:t>, </a:t>
            </a:r>
            <a:r>
              <a:rPr lang="de-CH" dirty="0" err="1"/>
              <a:t>forest</a:t>
            </a:r>
            <a:r>
              <a:rPr lang="de-CH" dirty="0"/>
              <a:t> </a:t>
            </a:r>
            <a:r>
              <a:rPr lang="de-CH" dirty="0" err="1"/>
              <a:t>fires</a:t>
            </a:r>
            <a:r>
              <a:rPr lang="de-CH" dirty="0"/>
              <a:t>, </a:t>
            </a:r>
            <a:r>
              <a:rPr lang="de-CH" dirty="0" err="1"/>
              <a:t>soil</a:t>
            </a:r>
            <a:r>
              <a:rPr lang="de-CH" dirty="0"/>
              <a:t> </a:t>
            </a:r>
            <a:r>
              <a:rPr lang="de-CH" dirty="0" err="1"/>
              <a:t>compaction</a:t>
            </a:r>
            <a:r>
              <a:rPr lang="de-CH" dirty="0"/>
              <a:t>, etc.</a:t>
            </a:r>
            <a:endParaRPr lang="en-GB" dirty="0"/>
          </a:p>
        </p:txBody>
      </p:sp>
      <p:sp>
        <p:nvSpPr>
          <p:cNvPr id="4" name="Slide Number Placeholder 3"/>
          <p:cNvSpPr>
            <a:spLocks noGrp="1"/>
          </p:cNvSpPr>
          <p:nvPr>
            <p:ph type="sldNum" sz="quarter" idx="10"/>
          </p:nvPr>
        </p:nvSpPr>
        <p:spPr/>
        <p:txBody>
          <a:bodyPr/>
          <a:lstStyle/>
          <a:p>
            <a:fld id="{123760C9-F772-470A-808E-F6E4D88FB51D}" type="slidenum">
              <a:rPr lang="de-CH" smtClean="0"/>
              <a:pPr/>
              <a:t>25</a:t>
            </a:fld>
            <a:endParaRPr lang="de-CH"/>
          </a:p>
        </p:txBody>
      </p:sp>
    </p:spTree>
    <p:extLst>
      <p:ext uri="{BB962C8B-B14F-4D97-AF65-F5344CB8AC3E}">
        <p14:creationId xmlns:p14="http://schemas.microsoft.com/office/powerpoint/2010/main" val="4206609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760C9-F772-470A-808E-F6E4D88FB51D}" type="slidenum">
              <a:rPr lang="de-CH" smtClean="0"/>
              <a:pPr/>
              <a:t>26</a:t>
            </a:fld>
            <a:endParaRPr lang="de-CH"/>
          </a:p>
        </p:txBody>
      </p:sp>
    </p:spTree>
    <p:extLst>
      <p:ext uri="{BB962C8B-B14F-4D97-AF65-F5344CB8AC3E}">
        <p14:creationId xmlns:p14="http://schemas.microsoft.com/office/powerpoint/2010/main" val="2517182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760C9-F772-470A-808E-F6E4D88FB51D}" type="slidenum">
              <a:rPr lang="de-CH" smtClean="0"/>
              <a:pPr/>
              <a:t>28</a:t>
            </a:fld>
            <a:endParaRPr lang="de-CH"/>
          </a:p>
        </p:txBody>
      </p:sp>
    </p:spTree>
    <p:extLst>
      <p:ext uri="{BB962C8B-B14F-4D97-AF65-F5344CB8AC3E}">
        <p14:creationId xmlns:p14="http://schemas.microsoft.com/office/powerpoint/2010/main" val="3675760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760C9-F772-470A-808E-F6E4D88FB51D}" type="slidenum">
              <a:rPr lang="de-CH" smtClean="0"/>
              <a:pPr/>
              <a:t>29</a:t>
            </a:fld>
            <a:endParaRPr lang="de-CH"/>
          </a:p>
        </p:txBody>
      </p:sp>
    </p:spTree>
    <p:extLst>
      <p:ext uri="{BB962C8B-B14F-4D97-AF65-F5344CB8AC3E}">
        <p14:creationId xmlns:p14="http://schemas.microsoft.com/office/powerpoint/2010/main" val="3099694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760C9-F772-470A-808E-F6E4D88FB51D}" type="slidenum">
              <a:rPr lang="de-CH" smtClean="0"/>
              <a:pPr/>
              <a:t>30</a:t>
            </a:fld>
            <a:endParaRPr lang="de-CH"/>
          </a:p>
        </p:txBody>
      </p:sp>
    </p:spTree>
    <p:extLst>
      <p:ext uri="{BB962C8B-B14F-4D97-AF65-F5344CB8AC3E}">
        <p14:creationId xmlns:p14="http://schemas.microsoft.com/office/powerpoint/2010/main" val="2243798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760C9-F772-470A-808E-F6E4D88FB51D}" type="slidenum">
              <a:rPr lang="de-CH" smtClean="0"/>
              <a:pPr/>
              <a:t>31</a:t>
            </a:fld>
            <a:endParaRPr lang="de-CH"/>
          </a:p>
        </p:txBody>
      </p:sp>
    </p:spTree>
    <p:extLst>
      <p:ext uri="{BB962C8B-B14F-4D97-AF65-F5344CB8AC3E}">
        <p14:creationId xmlns:p14="http://schemas.microsoft.com/office/powerpoint/2010/main" val="1321664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760C9-F772-470A-808E-F6E4D88FB51D}" type="slidenum">
              <a:rPr lang="de-CH" smtClean="0"/>
              <a:pPr/>
              <a:t>32</a:t>
            </a:fld>
            <a:endParaRPr lang="de-CH"/>
          </a:p>
        </p:txBody>
      </p:sp>
    </p:spTree>
    <p:extLst>
      <p:ext uri="{BB962C8B-B14F-4D97-AF65-F5344CB8AC3E}">
        <p14:creationId xmlns:p14="http://schemas.microsoft.com/office/powerpoint/2010/main" val="2100415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760C9-F772-470A-808E-F6E4D88FB51D}" type="slidenum">
              <a:rPr lang="de-CH" smtClean="0"/>
              <a:pPr/>
              <a:t>33</a:t>
            </a:fld>
            <a:endParaRPr lang="de-CH"/>
          </a:p>
        </p:txBody>
      </p:sp>
    </p:spTree>
    <p:extLst>
      <p:ext uri="{BB962C8B-B14F-4D97-AF65-F5344CB8AC3E}">
        <p14:creationId xmlns:p14="http://schemas.microsoft.com/office/powerpoint/2010/main" val="1848674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760C9-F772-470A-808E-F6E4D88FB51D}" type="slidenum">
              <a:rPr lang="de-CH" smtClean="0"/>
              <a:pPr/>
              <a:t>34</a:t>
            </a:fld>
            <a:endParaRPr lang="de-CH"/>
          </a:p>
        </p:txBody>
      </p:sp>
    </p:spTree>
    <p:extLst>
      <p:ext uri="{BB962C8B-B14F-4D97-AF65-F5344CB8AC3E}">
        <p14:creationId xmlns:p14="http://schemas.microsoft.com/office/powerpoint/2010/main" val="2090967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760C9-F772-470A-808E-F6E4D88FB51D}" type="slidenum">
              <a:rPr lang="de-CH" smtClean="0"/>
              <a:pPr/>
              <a:t>35</a:t>
            </a:fld>
            <a:endParaRPr lang="de-CH"/>
          </a:p>
        </p:txBody>
      </p:sp>
    </p:spTree>
    <p:extLst>
      <p:ext uri="{BB962C8B-B14F-4D97-AF65-F5344CB8AC3E}">
        <p14:creationId xmlns:p14="http://schemas.microsoft.com/office/powerpoint/2010/main" val="2266462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CI" dirty="0"/>
          </a:p>
        </p:txBody>
      </p:sp>
    </p:spTree>
    <p:extLst>
      <p:ext uri="{BB962C8B-B14F-4D97-AF65-F5344CB8AC3E}">
        <p14:creationId xmlns:p14="http://schemas.microsoft.com/office/powerpoint/2010/main" val="4195445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760C9-F772-470A-808E-F6E4D88FB51D}" type="slidenum">
              <a:rPr lang="de-CH" smtClean="0"/>
              <a:pPr/>
              <a:t>36</a:t>
            </a:fld>
            <a:endParaRPr lang="de-CH"/>
          </a:p>
        </p:txBody>
      </p:sp>
    </p:spTree>
    <p:extLst>
      <p:ext uri="{BB962C8B-B14F-4D97-AF65-F5344CB8AC3E}">
        <p14:creationId xmlns:p14="http://schemas.microsoft.com/office/powerpoint/2010/main" val="1466677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760C9-F772-470A-808E-F6E4D88FB51D}" type="slidenum">
              <a:rPr lang="de-CH" smtClean="0"/>
              <a:pPr/>
              <a:t>37</a:t>
            </a:fld>
            <a:endParaRPr lang="de-CH"/>
          </a:p>
        </p:txBody>
      </p:sp>
    </p:spTree>
    <p:extLst>
      <p:ext uri="{BB962C8B-B14F-4D97-AF65-F5344CB8AC3E}">
        <p14:creationId xmlns:p14="http://schemas.microsoft.com/office/powerpoint/2010/main" val="14447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760C9-F772-470A-808E-F6E4D88FB51D}" type="slidenum">
              <a:rPr lang="de-CH" smtClean="0"/>
              <a:pPr/>
              <a:t>38</a:t>
            </a:fld>
            <a:endParaRPr lang="de-CH"/>
          </a:p>
        </p:txBody>
      </p:sp>
    </p:spTree>
    <p:extLst>
      <p:ext uri="{BB962C8B-B14F-4D97-AF65-F5344CB8AC3E}">
        <p14:creationId xmlns:p14="http://schemas.microsoft.com/office/powerpoint/2010/main" val="41324335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80cb2b216c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80cb2b216c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64088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80cb2b216c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80cb2b216c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03477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80cb2b216c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80cb2b216c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309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80cb2b216c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80cb2b216c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50870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6578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The zero net principle—also known as the neutrality principle—requires landscape planning and management that goes beyond a consideration of individual land parcels and sustainable land management practices to embrace national planning. This allows unavoidable losses to be compensated for and allows landscape diversity (e.g., socioeconomic, ecological, and cultural) to </a:t>
            </a:r>
            <a:r>
              <a:rPr lang="en-US" sz="1100" b="0" i="0" u="none" strike="noStrike" cap="none" dirty="0" err="1">
                <a:solidFill>
                  <a:srgbClr val="000000"/>
                </a:solidFill>
                <a:effectLst/>
                <a:latin typeface="Arial"/>
                <a:ea typeface="Arial"/>
                <a:cs typeface="Arial"/>
                <a:sym typeface="Arial"/>
              </a:rPr>
              <a:t>optimise</a:t>
            </a:r>
            <a:r>
              <a:rPr lang="en-US" sz="1100" b="0" i="0" u="none" strike="noStrike" cap="none" dirty="0">
                <a:solidFill>
                  <a:srgbClr val="000000"/>
                </a:solidFill>
                <a:effectLst/>
                <a:latin typeface="Arial"/>
                <a:ea typeface="Arial"/>
                <a:cs typeface="Arial"/>
                <a:sym typeface="Arial"/>
              </a:rPr>
              <a:t> the LDN response hierarchy (i.e., avoiding, reducing, and reversing land degradation). The neutrality principle allows for trade-offs among competing interests across a landscape (Orr et al., 2017), and it helps </a:t>
            </a:r>
            <a:r>
              <a:rPr lang="en-US" sz="1100" b="0" i="0" u="none" strike="noStrike" cap="none" dirty="0" err="1">
                <a:solidFill>
                  <a:srgbClr val="000000"/>
                </a:solidFill>
                <a:effectLst/>
                <a:latin typeface="Arial"/>
                <a:ea typeface="Arial"/>
                <a:cs typeface="Arial"/>
                <a:sym typeface="Arial"/>
              </a:rPr>
              <a:t>optimise</a:t>
            </a:r>
            <a:r>
              <a:rPr lang="en-US" sz="1100" b="0" i="0" u="none" strike="noStrike" cap="none" dirty="0">
                <a:solidFill>
                  <a:srgbClr val="000000"/>
                </a:solidFill>
                <a:effectLst/>
                <a:latin typeface="Arial"/>
                <a:ea typeface="Arial"/>
                <a:cs typeface="Arial"/>
                <a:sym typeface="Arial"/>
              </a:rPr>
              <a:t> synergies between the mandates of the three Rio Conventions for which land is central</a:t>
            </a:r>
            <a:endParaRPr dirty="0"/>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6148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baseline="0" dirty="0">
                <a:solidFill>
                  <a:srgbClr val="000000"/>
                </a:solidFill>
                <a:latin typeface="Arial"/>
                <a:ea typeface="Arial"/>
                <a:cs typeface="Arial"/>
                <a:sym typeface="Arial"/>
              </a:rPr>
              <a:t>The five phases of a cyclical ILUP-ILM planning process. While the general ILUP-ILM process is cyclical, feedbacks and learning happen among all phases. The outer circle represents the modules of the LDN scientific framework (Orr </a:t>
            </a:r>
            <a:r>
              <a:rPr lang="en-US" sz="1100" b="0" i="1" u="none" strike="noStrike" cap="none" baseline="0" dirty="0">
                <a:solidFill>
                  <a:srgbClr val="000000"/>
                </a:solidFill>
                <a:latin typeface="Arial"/>
                <a:ea typeface="Arial"/>
                <a:cs typeface="Arial"/>
                <a:sym typeface="Arial"/>
              </a:rPr>
              <a:t>et al.</a:t>
            </a:r>
            <a:r>
              <a:rPr lang="en-US" sz="1100" b="0" i="0" u="none" strike="noStrike" cap="none" baseline="0" dirty="0">
                <a:solidFill>
                  <a:srgbClr val="000000"/>
                </a:solidFill>
                <a:latin typeface="Arial"/>
                <a:ea typeface="Arial"/>
                <a:cs typeface="Arial"/>
                <a:sym typeface="Arial"/>
              </a:rPr>
              <a:t>, 2017) with arrows pointing to entry points into the phases of the ILUP-ILM cycle. </a:t>
            </a:r>
          </a:p>
          <a:p>
            <a:pPr marL="0" lvl="0" indent="0" algn="l" rtl="0">
              <a:spcBef>
                <a:spcPts val="0"/>
              </a:spcBef>
              <a:spcAft>
                <a:spcPts val="0"/>
              </a:spcAft>
              <a:buNone/>
            </a:pPr>
            <a:r>
              <a:rPr lang="en-US" sz="1100" b="0" i="0" u="none" strike="noStrike" cap="none" baseline="0" dirty="0">
                <a:solidFill>
                  <a:srgbClr val="000000"/>
                </a:solidFill>
                <a:latin typeface="Arial"/>
                <a:cs typeface="Arial"/>
                <a:sym typeface="Arial"/>
              </a:rPr>
              <a:t>Source: </a:t>
            </a:r>
            <a:r>
              <a:rPr lang="en-US" sz="1100" b="0" i="0" u="none" strike="noStrike" cap="none" baseline="0" dirty="0">
                <a:solidFill>
                  <a:srgbClr val="000000"/>
                </a:solidFill>
                <a:latin typeface="Arial"/>
                <a:ea typeface="Arial"/>
                <a:cs typeface="Arial"/>
                <a:sym typeface="Arial"/>
              </a:rPr>
              <a:t>A Report of the Science-Policy Interface “</a:t>
            </a:r>
            <a:r>
              <a:rPr lang="en-US" sz="1100" b="1" i="0" u="none" strike="noStrike" cap="none" baseline="0" dirty="0">
                <a:solidFill>
                  <a:srgbClr val="000000"/>
                </a:solidFill>
                <a:latin typeface="Arial"/>
                <a:ea typeface="Arial"/>
                <a:cs typeface="Arial"/>
                <a:sym typeface="Arial"/>
              </a:rPr>
              <a:t>The Contribution of Integrated Land Use Planning and Integrated Landscape Management to Implementing Land Degradation Neutrality: Entry Points and Support Tools“</a:t>
            </a:r>
            <a:endParaRPr dirty="0"/>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678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1" i="0" u="none" strike="noStrike" cap="none" dirty="0">
                <a:solidFill>
                  <a:srgbClr val="000000"/>
                </a:solidFill>
                <a:effectLst/>
                <a:latin typeface="Arial"/>
                <a:ea typeface="Arial"/>
                <a:cs typeface="Arial"/>
                <a:sym typeface="Arial"/>
              </a:rPr>
              <a:t>Counterbalancing</a:t>
            </a:r>
            <a:r>
              <a:rPr lang="en-US" sz="1100" b="0" i="0" u="none" strike="noStrike" cap="none" dirty="0">
                <a:solidFill>
                  <a:srgbClr val="000000"/>
                </a:solidFill>
                <a:effectLst/>
                <a:latin typeface="Arial"/>
                <a:ea typeface="Arial"/>
                <a:cs typeface="Arial"/>
                <a:sym typeface="Arial"/>
              </a:rPr>
              <a:t> A mechanism for satisfying the principle of neutrality by responding to land degradation with land use changes of an equal and opposite effect, over a specified time frame, within a biophysical domain (e.g., catchment) or administrative area (e.g., provincial spatial domain) and generally within the same land type (modified from Orr et al., 2017).</a:t>
            </a:r>
            <a:endParaRPr lang="fr-CI" sz="1100" b="0" i="0" u="none" strike="noStrike" cap="none" dirty="0">
              <a:solidFill>
                <a:srgbClr val="000000"/>
              </a:solidFill>
              <a:effectLst/>
              <a:latin typeface="Arial"/>
              <a:ea typeface="Arial"/>
              <a:cs typeface="Arial"/>
              <a:sym typeface="Arial"/>
            </a:endParaRPr>
          </a:p>
          <a:p>
            <a:r>
              <a:rPr lang="en-US" sz="1100" b="1" i="0" u="none" strike="noStrike" cap="none" dirty="0">
                <a:solidFill>
                  <a:srgbClr val="000000"/>
                </a:solidFill>
                <a:effectLst/>
                <a:latin typeface="Arial"/>
                <a:ea typeface="Arial"/>
                <a:cs typeface="Arial"/>
                <a:sym typeface="Arial"/>
              </a:rPr>
              <a:t>Land type </a:t>
            </a:r>
            <a:r>
              <a:rPr lang="en-US" sz="1100" b="0" i="0" u="none" strike="noStrike" cap="none" dirty="0">
                <a:solidFill>
                  <a:srgbClr val="000000"/>
                </a:solidFill>
                <a:effectLst/>
                <a:latin typeface="Arial"/>
                <a:ea typeface="Arial"/>
                <a:cs typeface="Arial"/>
                <a:sym typeface="Arial"/>
              </a:rPr>
              <a:t>The class of land with respect to land potential, which is distinguished by the combination of edaphic, geomorphological, topographic, hydrological, biological, and climatic features that support the actual or historic vegetation structure and species composition on that land. Used in counterbalancing ‘like for like’ in land degradation neutrality (Orr et al., 2017).</a:t>
            </a:r>
            <a:endParaRPr lang="fr-CI" sz="1100" b="0" i="0" u="none" strike="noStrike" cap="none" dirty="0">
              <a:solidFill>
                <a:srgbClr val="000000"/>
              </a:solidFill>
              <a:effectLst/>
              <a:latin typeface="Arial"/>
              <a:ea typeface="Arial"/>
              <a:cs typeface="Arial"/>
              <a:sym typeface="Arial"/>
            </a:endParaRPr>
          </a:p>
          <a:p>
            <a:r>
              <a:rPr lang="en-US" sz="1100" b="1" i="0" u="none" strike="noStrike" cap="none" dirty="0">
                <a:solidFill>
                  <a:srgbClr val="000000"/>
                </a:solidFill>
                <a:effectLst/>
                <a:latin typeface="Arial"/>
                <a:ea typeface="Arial"/>
                <a:cs typeface="Arial"/>
                <a:sym typeface="Arial"/>
              </a:rPr>
              <a:t>Land unit </a:t>
            </a:r>
            <a:r>
              <a:rPr lang="en-US" sz="1100" b="0" i="0" u="none" strike="noStrike" cap="none" dirty="0">
                <a:solidFill>
                  <a:srgbClr val="000000"/>
                </a:solidFill>
                <a:effectLst/>
                <a:latin typeface="Arial"/>
                <a:ea typeface="Arial"/>
                <a:cs typeface="Arial"/>
                <a:sym typeface="Arial"/>
              </a:rPr>
              <a:t>The finest resolution spatial unit used in LDN planning and monitoring (Orr et al., 2017).</a:t>
            </a:r>
            <a:endParaRPr lang="fr-CI" sz="1100" b="0" i="0" u="none" strike="noStrike" cap="none" dirty="0">
              <a:solidFill>
                <a:srgbClr val="000000"/>
              </a:solidFill>
              <a:effectLst/>
              <a:latin typeface="Arial"/>
              <a:ea typeface="Arial"/>
              <a:cs typeface="Arial"/>
              <a:sym typeface="Arial"/>
            </a:endParaRPr>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4577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a:solidFill>
                  <a:srgbClr val="000000"/>
                </a:solidFill>
                <a:effectLst/>
                <a:latin typeface="Arial"/>
                <a:ea typeface="Arial"/>
                <a:cs typeface="Arial"/>
                <a:sym typeface="Arial"/>
              </a:rPr>
              <a:t>The applicability and usefulness of ILUP-ILM tools and approaches depend on the political, cultural, and socio-ecological context (e.g., governance, land tenure, and human capacity). Therefore, the selection of these tools and approaches should be guided by criteria, including the land governance system, data availability, and financial and human resources levels. In many cases, a combination of tools and approaches may be necessary to conform to the guiding principles of the LDN framework.</a:t>
            </a:r>
            <a:endParaRPr lang="fr-CI"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ILUP-ILM tools that are oriented towards participatory transformation and sustainability management can facilitate participatory stakeholder processes.</a:t>
            </a:r>
            <a:endParaRPr lang="fr-CI"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participatory processes foster transparency. They also structure decision-making so that both men and women can meaningfully participate, and stakeholders are motivated to take responsibility for actions that address land degradation (i.e., they take ownership of the processes)</a:t>
            </a:r>
            <a:endParaRPr lang="fr-CI" sz="1100" b="0" i="0" u="none" strike="noStrike" cap="none" dirty="0">
              <a:solidFill>
                <a:srgbClr val="000000"/>
              </a:solidFill>
              <a:effectLst/>
              <a:latin typeface="Arial"/>
              <a:ea typeface="Arial"/>
              <a:cs typeface="Arial"/>
              <a:sym typeface="Arial"/>
            </a:endParaRPr>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5072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fr-CI" sz="1100" b="0" i="0" u="none" strike="noStrike" cap="none" dirty="0">
              <a:solidFill>
                <a:srgbClr val="000000"/>
              </a:solidFill>
              <a:effectLst/>
              <a:latin typeface="Arial"/>
              <a:ea typeface="Arial"/>
              <a:cs typeface="Arial"/>
              <a:sym typeface="Arial"/>
            </a:endParaRPr>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4437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fr-CI" sz="1100" b="0" i="0" u="none" strike="noStrike" cap="none" dirty="0">
              <a:solidFill>
                <a:srgbClr val="000000"/>
              </a:solidFill>
              <a:effectLst/>
              <a:latin typeface="Arial"/>
              <a:ea typeface="Arial"/>
              <a:cs typeface="Arial"/>
              <a:sym typeface="Arial"/>
            </a:endParaRPr>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6572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6"/>
        <p:cNvGrpSpPr/>
        <p:nvPr/>
      </p:nvGrpSpPr>
      <p:grpSpPr>
        <a:xfrm>
          <a:off x="0" y="0"/>
          <a:ext cx="0" cy="0"/>
          <a:chOff x="0" y="0"/>
          <a:chExt cx="0" cy="0"/>
        </a:xfrm>
      </p:grpSpPr>
      <p:sp>
        <p:nvSpPr>
          <p:cNvPr id="17" name="Google Shape;17;p4"/>
          <p:cNvSpPr/>
          <p:nvPr/>
        </p:nvSpPr>
        <p:spPr>
          <a:xfrm>
            <a:off x="0" y="0"/>
            <a:ext cx="12192000" cy="4228000"/>
          </a:xfrm>
          <a:prstGeom prst="rect">
            <a:avLst/>
          </a:prstGeom>
          <a:solidFill>
            <a:srgbClr val="F6F5F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8" name="Google Shape;18;p4"/>
          <p:cNvSpPr txBox="1">
            <a:spLocks noGrp="1"/>
          </p:cNvSpPr>
          <p:nvPr>
            <p:ph type="title"/>
          </p:nvPr>
        </p:nvSpPr>
        <p:spPr>
          <a:xfrm>
            <a:off x="6364400" y="1330229"/>
            <a:ext cx="4876800" cy="2438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9" name="Google Shape;19;p4"/>
          <p:cNvSpPr txBox="1">
            <a:spLocks noGrp="1"/>
          </p:cNvSpPr>
          <p:nvPr>
            <p:ph type="title" idx="2" hasCustomPrompt="1"/>
          </p:nvPr>
        </p:nvSpPr>
        <p:spPr>
          <a:xfrm>
            <a:off x="6364400" y="427567"/>
            <a:ext cx="1080400" cy="10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4000"/>
              <a:buNone/>
              <a:defRPr sz="5333" b="1">
                <a:solidFill>
                  <a:schemeClr val="accent4"/>
                </a:solidFill>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r>
              <a:t>xx%</a:t>
            </a:r>
          </a:p>
        </p:txBody>
      </p:sp>
      <p:sp>
        <p:nvSpPr>
          <p:cNvPr id="20" name="Google Shape;20;p4"/>
          <p:cNvSpPr txBox="1">
            <a:spLocks noGrp="1"/>
          </p:cNvSpPr>
          <p:nvPr>
            <p:ph type="subTitle" idx="1"/>
          </p:nvPr>
        </p:nvSpPr>
        <p:spPr>
          <a:xfrm>
            <a:off x="6364400" y="5098000"/>
            <a:ext cx="3742800" cy="89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extLst>
      <p:ext uri="{BB962C8B-B14F-4D97-AF65-F5344CB8AC3E}">
        <p14:creationId xmlns:p14="http://schemas.microsoft.com/office/powerpoint/2010/main" val="3391523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7"/>
          <p:cNvSpPr>
            <a:spLocks noGrp="1"/>
          </p:cNvSpPr>
          <p:nvPr>
            <p:ph type="pic" idx="2"/>
          </p:nvPr>
        </p:nvSpPr>
        <p:spPr>
          <a:xfrm>
            <a:off x="5183188" y="987425"/>
            <a:ext cx="6172200" cy="4873625"/>
          </a:xfrm>
          <a:prstGeom prst="rect">
            <a:avLst/>
          </a:prstGeom>
          <a:noFill/>
          <a:ln>
            <a:noFill/>
          </a:ln>
        </p:spPr>
      </p:sp>
      <p:sp>
        <p:nvSpPr>
          <p:cNvPr id="64" name="Google Shape;64;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33.jpeg"/><Relationship Id="rId7"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3.jpeg"/><Relationship Id="rId7"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1"/>
        <p:cNvGrpSpPr/>
        <p:nvPr/>
      </p:nvGrpSpPr>
      <p:grpSpPr>
        <a:xfrm>
          <a:off x="0" y="0"/>
          <a:ext cx="0" cy="0"/>
          <a:chOff x="0" y="0"/>
          <a:chExt cx="0" cy="0"/>
        </a:xfrm>
      </p:grpSpPr>
      <p:sp>
        <p:nvSpPr>
          <p:cNvPr id="112" name="Google Shape;112;p5"/>
          <p:cNvSpPr txBox="1">
            <a:spLocks noGrp="1"/>
          </p:cNvSpPr>
          <p:nvPr>
            <p:ph type="title"/>
          </p:nvPr>
        </p:nvSpPr>
        <p:spPr>
          <a:xfrm>
            <a:off x="0" y="121920"/>
            <a:ext cx="3799002" cy="49626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Merriweather"/>
              <a:buNone/>
            </a:pPr>
            <a:r>
              <a:rPr lang="en-US" sz="3600" b="1" dirty="0">
                <a:solidFill>
                  <a:schemeClr val="lt1"/>
                </a:solidFill>
                <a:latin typeface="Merriweather"/>
                <a:ea typeface="Merriweather"/>
                <a:cs typeface="Merriweather"/>
                <a:sym typeface="Merriweather"/>
              </a:rPr>
              <a:t>Planning for Neutrality:</a:t>
            </a:r>
            <a:br>
              <a:rPr lang="en-US" sz="3600" b="1" dirty="0">
                <a:solidFill>
                  <a:schemeClr val="lt1"/>
                </a:solidFill>
                <a:latin typeface="Merriweather"/>
                <a:ea typeface="Merriweather"/>
                <a:cs typeface="Merriweather"/>
                <a:sym typeface="Merriweather"/>
              </a:rPr>
            </a:br>
            <a:br>
              <a:rPr lang="en-US" sz="3600" b="1" dirty="0">
                <a:solidFill>
                  <a:schemeClr val="lt1"/>
                </a:solidFill>
                <a:latin typeface="Merriweather"/>
                <a:ea typeface="Merriweather"/>
                <a:cs typeface="Merriweather"/>
                <a:sym typeface="Merriweather"/>
              </a:rPr>
            </a:br>
            <a:br>
              <a:rPr lang="en-US" sz="3200" dirty="0">
                <a:solidFill>
                  <a:schemeClr val="lt1"/>
                </a:solidFill>
                <a:latin typeface="Merriweather"/>
                <a:ea typeface="Merriweather"/>
                <a:cs typeface="Merriweather"/>
                <a:sym typeface="Merriweather"/>
              </a:rPr>
            </a:br>
            <a:br>
              <a:rPr lang="en-US" sz="3200" dirty="0">
                <a:solidFill>
                  <a:schemeClr val="lt1"/>
                </a:solidFill>
                <a:latin typeface="Merriweather"/>
                <a:ea typeface="Merriweather"/>
                <a:cs typeface="Merriweather"/>
                <a:sym typeface="Merriweather"/>
              </a:rPr>
            </a:br>
            <a:r>
              <a:rPr lang="en-US" sz="2800" dirty="0">
                <a:solidFill>
                  <a:srgbClr val="C4E0B2"/>
                </a:solidFill>
                <a:latin typeface="Merriweather"/>
                <a:ea typeface="Merriweather"/>
                <a:cs typeface="Merriweather"/>
                <a:sym typeface="Merriweather"/>
              </a:rPr>
              <a:t>Land Degradation Neutrality integration in ILUP</a:t>
            </a:r>
            <a:endParaRPr sz="3200" dirty="0">
              <a:solidFill>
                <a:srgbClr val="C4E0B2"/>
              </a:solidFill>
              <a:latin typeface="Merriweather"/>
              <a:ea typeface="Merriweather"/>
              <a:cs typeface="Merriweather"/>
              <a:sym typeface="Merriweather"/>
            </a:endParaRPr>
          </a:p>
        </p:txBody>
      </p:sp>
      <p:sp>
        <p:nvSpPr>
          <p:cNvPr id="113" name="Google Shape;113;p5"/>
          <p:cNvSpPr txBox="1"/>
          <p:nvPr/>
        </p:nvSpPr>
        <p:spPr>
          <a:xfrm>
            <a:off x="-18854" y="6211710"/>
            <a:ext cx="3352312"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lt1"/>
                </a:solidFill>
                <a:latin typeface="Calibri"/>
                <a:ea typeface="Calibri"/>
                <a:cs typeface="Calibri"/>
                <a:sym typeface="Calibri"/>
              </a:rPr>
              <a:t>Ingrid Teich</a:t>
            </a:r>
            <a:r>
              <a:rPr lang="en-US" sz="1800" dirty="0">
                <a:solidFill>
                  <a:schemeClr val="lt1"/>
                </a:solidFill>
                <a:latin typeface="Calibri"/>
                <a:ea typeface="Calibri"/>
                <a:cs typeface="Calibri"/>
                <a:sym typeface="Calibri"/>
              </a:rPr>
              <a:t>, Senior</a:t>
            </a:r>
            <a:r>
              <a:rPr lang="en-US" sz="1800" b="1" dirty="0">
                <a:solidFill>
                  <a:schemeClr val="lt1"/>
                </a:solidFill>
                <a:latin typeface="Calibri"/>
                <a:ea typeface="Calibri"/>
                <a:cs typeface="Calibri"/>
                <a:sym typeface="Calibri"/>
              </a:rPr>
              <a:t> </a:t>
            </a:r>
            <a:r>
              <a:rPr lang="en-US" sz="1800" dirty="0">
                <a:solidFill>
                  <a:schemeClr val="lt1"/>
                </a:solidFill>
                <a:latin typeface="Calibri"/>
                <a:ea typeface="Calibri"/>
                <a:cs typeface="Calibri"/>
                <a:sym typeface="Calibri"/>
              </a:rPr>
              <a:t>Research Scientist, WOCAT-CDE</a:t>
            </a:r>
            <a:endParaRPr dirty="0"/>
          </a:p>
        </p:txBody>
      </p:sp>
      <p:pic>
        <p:nvPicPr>
          <p:cNvPr id="3" name="Picture 2">
            <a:extLst>
              <a:ext uri="{FF2B5EF4-FFF2-40B4-BE49-F238E27FC236}">
                <a16:creationId xmlns:a16="http://schemas.microsoft.com/office/drawing/2014/main" id="{45C6455A-1936-45AC-B0B3-1A896843A6E2}"/>
              </a:ext>
            </a:extLst>
          </p:cNvPr>
          <p:cNvPicPr>
            <a:picLocks noChangeAspect="1"/>
          </p:cNvPicPr>
          <p:nvPr/>
        </p:nvPicPr>
        <p:blipFill rotWithShape="1">
          <a:blip r:embed="rId4"/>
          <a:srcRect l="18411"/>
          <a:stretch/>
        </p:blipFill>
        <p:spPr>
          <a:xfrm>
            <a:off x="3799002" y="0"/>
            <a:ext cx="8392998" cy="6858000"/>
          </a:xfrm>
          <a:prstGeom prst="rect">
            <a:avLst/>
          </a:prstGeom>
        </p:spPr>
      </p:pic>
      <p:sp>
        <p:nvSpPr>
          <p:cNvPr id="8" name="Rectángulo 1">
            <a:extLst>
              <a:ext uri="{FF2B5EF4-FFF2-40B4-BE49-F238E27FC236}">
                <a16:creationId xmlns:a16="http://schemas.microsoft.com/office/drawing/2014/main" id="{48FA7B3D-209C-49C8-9808-748446E54E14}"/>
              </a:ext>
            </a:extLst>
          </p:cNvPr>
          <p:cNvSpPr/>
          <p:nvPr/>
        </p:nvSpPr>
        <p:spPr>
          <a:xfrm>
            <a:off x="9339937" y="6407897"/>
            <a:ext cx="2852063" cy="253916"/>
          </a:xfrm>
          <a:prstGeom prst="rect">
            <a:avLst/>
          </a:prstGeom>
        </p:spPr>
        <p:txBody>
          <a:bodyPr wrap="none">
            <a:spAutoFit/>
          </a:bodyPr>
          <a:lstStyle/>
          <a:p>
            <a:r>
              <a:rPr lang="es-AR" sz="1050" dirty="0" err="1">
                <a:solidFill>
                  <a:schemeClr val="accent3">
                    <a:lumMod val="90000"/>
                  </a:schemeClr>
                </a:solidFill>
              </a:rPr>
              <a:t>Ph</a:t>
            </a:r>
            <a:r>
              <a:rPr lang="es-AR" sz="1050" dirty="0">
                <a:solidFill>
                  <a:schemeClr val="accent3">
                    <a:lumMod val="90000"/>
                  </a:schemeClr>
                </a:solidFill>
              </a:rPr>
              <a:t> </a:t>
            </a:r>
            <a:r>
              <a:rPr lang="es-AR" sz="1050" dirty="0" err="1">
                <a:solidFill>
                  <a:schemeClr val="accent3">
                    <a:lumMod val="90000"/>
                  </a:schemeClr>
                </a:solidFill>
              </a:rPr>
              <a:t>credits</a:t>
            </a:r>
            <a:r>
              <a:rPr lang="es-AR" sz="1050" dirty="0">
                <a:solidFill>
                  <a:schemeClr val="accent3">
                    <a:lumMod val="90000"/>
                  </a:schemeClr>
                </a:solidFill>
              </a:rPr>
              <a:t>: Carey Marks/Plymouth </a:t>
            </a:r>
            <a:r>
              <a:rPr lang="es-AR" sz="1050" dirty="0" err="1">
                <a:solidFill>
                  <a:schemeClr val="accent3">
                    <a:lumMod val="90000"/>
                  </a:schemeClr>
                </a:solidFill>
              </a:rPr>
              <a:t>University</a:t>
            </a:r>
            <a:endParaRPr lang="es-AR" sz="1050" dirty="0">
              <a:solidFill>
                <a:schemeClr val="accent3">
                  <a:lumMod val="90000"/>
                </a:schemeClr>
              </a:solidFill>
            </a:endParaRPr>
          </a:p>
        </p:txBody>
      </p:sp>
      <p:sp>
        <p:nvSpPr>
          <p:cNvPr id="5" name="Rectangle 4">
            <a:extLst>
              <a:ext uri="{FF2B5EF4-FFF2-40B4-BE49-F238E27FC236}">
                <a16:creationId xmlns:a16="http://schemas.microsoft.com/office/drawing/2014/main" id="{9BFA373A-86E4-424B-B72B-5D59E943BAA3}"/>
              </a:ext>
            </a:extLst>
          </p:cNvPr>
          <p:cNvSpPr/>
          <p:nvPr/>
        </p:nvSpPr>
        <p:spPr>
          <a:xfrm>
            <a:off x="3799002" y="0"/>
            <a:ext cx="8392998" cy="6858000"/>
          </a:xfrm>
          <a:prstGeom prst="rect">
            <a:avLst/>
          </a:prstGeom>
          <a:solidFill>
            <a:schemeClr val="tx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A23D2B"/>
              </a:buClr>
              <a:buSzPts val="4400"/>
              <a:buFont typeface="Merriweather"/>
              <a:buNone/>
            </a:pPr>
            <a:r>
              <a:rPr lang="en-US" b="1" dirty="0">
                <a:solidFill>
                  <a:srgbClr val="A23D2B"/>
                </a:solidFill>
                <a:latin typeface="Merriweather"/>
                <a:ea typeface="Merriweather"/>
                <a:cs typeface="Merriweather"/>
                <a:sym typeface="Merriweather"/>
              </a:rPr>
              <a:t>LDN &amp; ILUP</a:t>
            </a:r>
            <a:endParaRPr b="1" dirty="0">
              <a:solidFill>
                <a:srgbClr val="A23D2B"/>
              </a:solidFill>
              <a:latin typeface="Merriweather"/>
              <a:ea typeface="Merriweather"/>
              <a:cs typeface="Merriweather"/>
              <a:sym typeface="Merriweather"/>
            </a:endParaRPr>
          </a:p>
        </p:txBody>
      </p:sp>
      <p:sp>
        <p:nvSpPr>
          <p:cNvPr id="107" name="Google Shape;107;p4"/>
          <p:cNvSpPr txBox="1">
            <a:spLocks noGrp="1"/>
          </p:cNvSpPr>
          <p:nvPr>
            <p:ph type="body" idx="1"/>
          </p:nvPr>
        </p:nvSpPr>
        <p:spPr>
          <a:xfrm>
            <a:off x="913124" y="1620359"/>
            <a:ext cx="11172195" cy="4351338"/>
          </a:xfrm>
          <a:prstGeom prst="rect">
            <a:avLst/>
          </a:prstGeom>
          <a:noFill/>
          <a:ln>
            <a:noFill/>
          </a:ln>
        </p:spPr>
        <p:txBody>
          <a:bodyPr spcFirstLastPara="1" wrap="square" lIns="91425" tIns="45700" rIns="91425" bIns="45700" anchor="t" anchorCtr="0">
            <a:normAutofit/>
          </a:bodyPr>
          <a:lstStyle/>
          <a:p>
            <a:pPr marL="0" indent="0">
              <a:lnSpc>
                <a:spcPct val="100000"/>
              </a:lnSpc>
              <a:spcBef>
                <a:spcPts val="0"/>
              </a:spcBef>
              <a:buClr>
                <a:srgbClr val="477E59"/>
              </a:buClr>
              <a:buSzPts val="2000"/>
              <a:buNone/>
            </a:pPr>
            <a:r>
              <a:rPr lang="en-US" sz="2000" b="1" dirty="0">
                <a:latin typeface="Merriweather Light"/>
                <a:ea typeface="Merriweather Light"/>
                <a:cs typeface="Merriweather Light"/>
                <a:sym typeface="Merriweather Light"/>
              </a:rPr>
              <a:t>The LDN framework and ILUP-ILM processes share common characteristics </a:t>
            </a:r>
          </a:p>
          <a:p>
            <a:pPr marL="0" indent="0">
              <a:lnSpc>
                <a:spcPct val="100000"/>
              </a:lnSpc>
              <a:spcBef>
                <a:spcPts val="0"/>
              </a:spcBef>
              <a:buClr>
                <a:srgbClr val="477E59"/>
              </a:buClr>
              <a:buSzPts val="2000"/>
              <a:buNone/>
            </a:pPr>
            <a:endParaRPr lang="en-US" sz="2000" b="1" dirty="0">
              <a:latin typeface="Merriweather Light"/>
              <a:ea typeface="Merriweather Light"/>
              <a:cs typeface="Merriweather Light"/>
              <a:sym typeface="Merriweather Light"/>
            </a:endParaRPr>
          </a:p>
          <a:p>
            <a:pPr marL="342900">
              <a:lnSpc>
                <a:spcPct val="100000"/>
              </a:lnSpc>
              <a:spcBef>
                <a:spcPts val="0"/>
              </a:spcBef>
              <a:buClr>
                <a:schemeClr val="accent2"/>
              </a:buClr>
              <a:buSzPct val="112000"/>
            </a:pPr>
            <a:r>
              <a:rPr lang="en-US" sz="2000" dirty="0">
                <a:latin typeface="Merriweather Light"/>
                <a:ea typeface="Merriweather Light"/>
                <a:cs typeface="Merriweather Light"/>
                <a:sym typeface="Merriweather Light"/>
              </a:rPr>
              <a:t>science-based evidence</a:t>
            </a:r>
          </a:p>
          <a:p>
            <a:pPr marL="342900">
              <a:lnSpc>
                <a:spcPct val="100000"/>
              </a:lnSpc>
              <a:spcBef>
                <a:spcPts val="0"/>
              </a:spcBef>
              <a:buClr>
                <a:schemeClr val="accent2"/>
              </a:buClr>
              <a:buSzPct val="112000"/>
            </a:pPr>
            <a:r>
              <a:rPr lang="en-US" sz="2000" dirty="0">
                <a:latin typeface="Merriweather Light"/>
                <a:ea typeface="Merriweather Light"/>
                <a:cs typeface="Merriweather Light"/>
                <a:sym typeface="Merriweather Light"/>
              </a:rPr>
              <a:t>good governance</a:t>
            </a:r>
          </a:p>
          <a:p>
            <a:pPr marL="342900">
              <a:lnSpc>
                <a:spcPct val="100000"/>
              </a:lnSpc>
              <a:spcBef>
                <a:spcPts val="0"/>
              </a:spcBef>
              <a:buClr>
                <a:schemeClr val="accent2"/>
              </a:buClr>
              <a:buSzPct val="112000"/>
            </a:pPr>
            <a:r>
              <a:rPr lang="en-US" sz="2000" dirty="0">
                <a:latin typeface="Merriweather Light"/>
                <a:ea typeface="Merriweather Light"/>
                <a:cs typeface="Merriweather Light"/>
                <a:sym typeface="Merriweather Light"/>
              </a:rPr>
              <a:t>participatory processes</a:t>
            </a:r>
          </a:p>
          <a:p>
            <a:pPr marL="342900">
              <a:lnSpc>
                <a:spcPct val="100000"/>
              </a:lnSpc>
              <a:spcBef>
                <a:spcPts val="0"/>
              </a:spcBef>
              <a:buClr>
                <a:schemeClr val="accent2"/>
              </a:buClr>
              <a:buSzPct val="112000"/>
            </a:pPr>
            <a:r>
              <a:rPr lang="en-US" sz="2000" dirty="0">
                <a:latin typeface="Merriweather Light"/>
                <a:ea typeface="Merriweather Light"/>
                <a:cs typeface="Merriweather Light"/>
                <a:sym typeface="Merriweather Light"/>
              </a:rPr>
              <a:t>Inclusiveness</a:t>
            </a:r>
          </a:p>
          <a:p>
            <a:pPr marL="342900">
              <a:lnSpc>
                <a:spcPct val="100000"/>
              </a:lnSpc>
              <a:spcBef>
                <a:spcPts val="0"/>
              </a:spcBef>
              <a:buClr>
                <a:schemeClr val="accent2"/>
              </a:buClr>
              <a:buSzPct val="112000"/>
            </a:pPr>
            <a:r>
              <a:rPr lang="en-US" sz="2000" dirty="0">
                <a:latin typeface="Merriweather Light"/>
                <a:ea typeface="Merriweather Light"/>
                <a:cs typeface="Merriweather Light"/>
                <a:sym typeface="Merriweather Light"/>
              </a:rPr>
              <a:t>gender considerations</a:t>
            </a:r>
            <a:endParaRPr sz="2000" dirty="0">
              <a:latin typeface="Merriweather Light"/>
              <a:ea typeface="Merriweather Light"/>
              <a:cs typeface="Merriweather Light"/>
              <a:sym typeface="Merriweather Light"/>
            </a:endParaRPr>
          </a:p>
        </p:txBody>
      </p:sp>
      <p:sp>
        <p:nvSpPr>
          <p:cNvPr id="2" name="Rectangle 1">
            <a:extLst>
              <a:ext uri="{FF2B5EF4-FFF2-40B4-BE49-F238E27FC236}">
                <a16:creationId xmlns:a16="http://schemas.microsoft.com/office/drawing/2014/main" id="{2C70EA5C-1FAD-4F7D-B80D-6C5906AF9BEA}"/>
              </a:ext>
            </a:extLst>
          </p:cNvPr>
          <p:cNvSpPr/>
          <p:nvPr/>
        </p:nvSpPr>
        <p:spPr>
          <a:xfrm>
            <a:off x="225252" y="4112765"/>
            <a:ext cx="4153939" cy="2246769"/>
          </a:xfrm>
          <a:prstGeom prst="rect">
            <a:avLst/>
          </a:prstGeom>
        </p:spPr>
        <p:txBody>
          <a:bodyPr wrap="square">
            <a:spAutoFit/>
          </a:bodyPr>
          <a:lstStyle/>
          <a:p>
            <a:pPr algn="ctr"/>
            <a:r>
              <a:rPr lang="en-US" sz="2000" dirty="0">
                <a:solidFill>
                  <a:schemeClr val="dk1"/>
                </a:solidFill>
                <a:latin typeface="Merriweather Light"/>
                <a:sym typeface="Calibri"/>
              </a:rPr>
              <a:t>Land use planning and interventions for achieving LDN are developed by </a:t>
            </a:r>
            <a:r>
              <a:rPr lang="en-US" sz="2000" b="1" dirty="0">
                <a:solidFill>
                  <a:schemeClr val="dk1"/>
                </a:solidFill>
                <a:latin typeface="Merriweather Light"/>
                <a:sym typeface="Calibri"/>
              </a:rPr>
              <a:t>cyclical, iterative processes </a:t>
            </a:r>
            <a:r>
              <a:rPr lang="en-US" sz="2000" dirty="0">
                <a:solidFill>
                  <a:schemeClr val="dk1"/>
                </a:solidFill>
                <a:latin typeface="Merriweather Light"/>
                <a:sym typeface="Calibri"/>
              </a:rPr>
              <a:t>in which monitoring enables learning for adaptive management </a:t>
            </a:r>
          </a:p>
          <a:p>
            <a:pPr algn="ctr"/>
            <a:endParaRPr lang="fr-CI" sz="2000" dirty="0">
              <a:solidFill>
                <a:schemeClr val="dk1"/>
              </a:solidFill>
              <a:latin typeface="Merriweather Light"/>
              <a:sym typeface="Calibri"/>
            </a:endParaRPr>
          </a:p>
        </p:txBody>
      </p:sp>
      <p:sp>
        <p:nvSpPr>
          <p:cNvPr id="3" name="Rectangle 2">
            <a:extLst>
              <a:ext uri="{FF2B5EF4-FFF2-40B4-BE49-F238E27FC236}">
                <a16:creationId xmlns:a16="http://schemas.microsoft.com/office/drawing/2014/main" id="{36253CC5-B658-4660-91BD-CAE7E4DF42D3}"/>
              </a:ext>
            </a:extLst>
          </p:cNvPr>
          <p:cNvSpPr/>
          <p:nvPr/>
        </p:nvSpPr>
        <p:spPr>
          <a:xfrm>
            <a:off x="-1760909" y="7179991"/>
            <a:ext cx="9626353" cy="400110"/>
          </a:xfrm>
          <a:prstGeom prst="rect">
            <a:avLst/>
          </a:prstGeom>
        </p:spPr>
        <p:txBody>
          <a:bodyPr wrap="none">
            <a:spAutoFit/>
          </a:bodyPr>
          <a:lstStyle/>
          <a:p>
            <a:r>
              <a:rPr lang="en-US" sz="2000" b="1" dirty="0">
                <a:solidFill>
                  <a:schemeClr val="dk1"/>
                </a:solidFill>
                <a:latin typeface="Merriweather Light"/>
              </a:rPr>
              <a:t>Planning is needed for achieving no net loss of land-based natural capital</a:t>
            </a:r>
            <a:endParaRPr lang="fr-CI" sz="2000" b="1" dirty="0">
              <a:solidFill>
                <a:schemeClr val="dk1"/>
              </a:solidFill>
              <a:latin typeface="Merriweather Light"/>
            </a:endParaRPr>
          </a:p>
        </p:txBody>
      </p:sp>
      <p:pic>
        <p:nvPicPr>
          <p:cNvPr id="10" name="Picture 9">
            <a:extLst>
              <a:ext uri="{FF2B5EF4-FFF2-40B4-BE49-F238E27FC236}">
                <a16:creationId xmlns:a16="http://schemas.microsoft.com/office/drawing/2014/main" id="{69BF4F65-BFDC-4ABF-9BC4-7DA31200BD9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368507" y="2030682"/>
            <a:ext cx="7427253" cy="4761472"/>
          </a:xfrm>
          <a:prstGeom prst="rect">
            <a:avLst/>
          </a:prstGeom>
        </p:spPr>
      </p:pic>
      <p:pic>
        <p:nvPicPr>
          <p:cNvPr id="11" name="Picture 10">
            <a:extLst>
              <a:ext uri="{FF2B5EF4-FFF2-40B4-BE49-F238E27FC236}">
                <a16:creationId xmlns:a16="http://schemas.microsoft.com/office/drawing/2014/main" id="{6FFD677B-B653-46D5-8D43-B9672ABE964A}"/>
              </a:ext>
            </a:extLst>
          </p:cNvPr>
          <p:cNvPicPr>
            <a:picLocks noChangeAspect="1"/>
          </p:cNvPicPr>
          <p:nvPr/>
        </p:nvPicPr>
        <p:blipFill>
          <a:blip r:embed="rId4"/>
          <a:stretch>
            <a:fillRect/>
          </a:stretch>
        </p:blipFill>
        <p:spPr>
          <a:xfrm rot="944047">
            <a:off x="10682479" y="4926050"/>
            <a:ext cx="1189804" cy="151689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E970A69-72F9-42DF-BBFC-AE7FFFAEF63B}"/>
              </a:ext>
            </a:extLst>
          </p:cNvPr>
          <p:cNvSpPr txBox="1"/>
          <p:nvPr/>
        </p:nvSpPr>
        <p:spPr>
          <a:xfrm>
            <a:off x="10478228" y="6560269"/>
            <a:ext cx="981359" cy="276999"/>
          </a:xfrm>
          <a:prstGeom prst="rect">
            <a:avLst/>
          </a:prstGeom>
          <a:noFill/>
        </p:spPr>
        <p:txBody>
          <a:bodyPr wrap="none" rtlCol="0">
            <a:spAutoFit/>
          </a:bodyPr>
          <a:lstStyle/>
          <a:p>
            <a:r>
              <a:rPr lang="en-US" sz="1200" dirty="0">
                <a:solidFill>
                  <a:schemeClr val="dk1"/>
                </a:solidFill>
                <a:latin typeface="Merriweather Light"/>
                <a:sym typeface="Calibri"/>
              </a:rPr>
              <a:t>SPI Report</a:t>
            </a:r>
            <a:endParaRPr lang="fr-CI" sz="1200" dirty="0">
              <a:solidFill>
                <a:schemeClr val="dk1"/>
              </a:solidFill>
              <a:latin typeface="Merriweather Light"/>
              <a:sym typeface="Calibri"/>
            </a:endParaRPr>
          </a:p>
        </p:txBody>
      </p:sp>
      <p:pic>
        <p:nvPicPr>
          <p:cNvPr id="17" name="Imagen 1">
            <a:extLst>
              <a:ext uri="{FF2B5EF4-FFF2-40B4-BE49-F238E27FC236}">
                <a16:creationId xmlns:a16="http://schemas.microsoft.com/office/drawing/2014/main" id="{9FA2EE86-4444-4BCA-A240-09BDE2016CF2}"/>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0304" t="56673" r="28612" b="22058"/>
          <a:stretch/>
        </p:blipFill>
        <p:spPr>
          <a:xfrm>
            <a:off x="8727578" y="1895257"/>
            <a:ext cx="891638" cy="780210"/>
          </a:xfrm>
          <a:prstGeom prst="rect">
            <a:avLst/>
          </a:prstGeom>
        </p:spPr>
      </p:pic>
      <p:pic>
        <p:nvPicPr>
          <p:cNvPr id="14" name="Picture 13">
            <a:extLst>
              <a:ext uri="{FF2B5EF4-FFF2-40B4-BE49-F238E27FC236}">
                <a16:creationId xmlns:a16="http://schemas.microsoft.com/office/drawing/2014/main" id="{E97BC57A-EEE4-485B-BEFD-5DD2090B455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599137" y="3796028"/>
            <a:ext cx="860450" cy="733305"/>
          </a:xfrm>
          <a:prstGeom prst="rect">
            <a:avLst/>
          </a:prstGeom>
        </p:spPr>
      </p:pic>
      <p:pic>
        <p:nvPicPr>
          <p:cNvPr id="19" name="Imagen 12">
            <a:extLst>
              <a:ext uri="{FF2B5EF4-FFF2-40B4-BE49-F238E27FC236}">
                <a16:creationId xmlns:a16="http://schemas.microsoft.com/office/drawing/2014/main" id="{0F9A703F-062A-4B0B-8649-E5DD64C044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55297" y="6237234"/>
            <a:ext cx="574440" cy="554920"/>
          </a:xfrm>
          <a:prstGeom prst="rect">
            <a:avLst/>
          </a:prstGeom>
        </p:spPr>
      </p:pic>
      <p:pic>
        <p:nvPicPr>
          <p:cNvPr id="20" name="Imagen 22">
            <a:extLst>
              <a:ext uri="{FF2B5EF4-FFF2-40B4-BE49-F238E27FC236}">
                <a16:creationId xmlns:a16="http://schemas.microsoft.com/office/drawing/2014/main" id="{FBE3499E-4A27-466D-9039-6726988B8B87}"/>
              </a:ext>
            </a:extLst>
          </p:cNvPr>
          <p:cNvPicPr>
            <a:picLocks noChangeAspect="1"/>
          </p:cNvPicPr>
          <p:nvPr/>
        </p:nvPicPr>
        <p:blipFill rotWithShape="1">
          <a:blip r:embed="rId8">
            <a:clrChange>
              <a:clrFrom>
                <a:srgbClr val="FFFFFF"/>
              </a:clrFrom>
              <a:clrTo>
                <a:srgbClr val="FFFFFF">
                  <a:alpha val="0"/>
                </a:srgbClr>
              </a:clrTo>
            </a:clrChange>
          </a:blip>
          <a:srcRect r="13483" b="16501"/>
          <a:stretch/>
        </p:blipFill>
        <p:spPr>
          <a:xfrm>
            <a:off x="9583014" y="5519833"/>
            <a:ext cx="853693" cy="746150"/>
          </a:xfrm>
          <a:prstGeom prst="rect">
            <a:avLst/>
          </a:prstGeom>
        </p:spPr>
      </p:pic>
      <p:pic>
        <p:nvPicPr>
          <p:cNvPr id="15" name="Picture 14">
            <a:extLst>
              <a:ext uri="{FF2B5EF4-FFF2-40B4-BE49-F238E27FC236}">
                <a16:creationId xmlns:a16="http://schemas.microsoft.com/office/drawing/2014/main" id="{A29D4BB0-BABD-450E-B277-8422E303BDFF}"/>
              </a:ext>
            </a:extLst>
          </p:cNvPr>
          <p:cNvPicPr>
            <a:picLocks noChangeAspect="1"/>
          </p:cNvPicPr>
          <p:nvPr/>
        </p:nvPicPr>
        <p:blipFill rotWithShape="1">
          <a:blip r:embed="rId9"/>
          <a:srcRect b="41713"/>
          <a:stretch/>
        </p:blipFill>
        <p:spPr>
          <a:xfrm>
            <a:off x="4243724" y="5698966"/>
            <a:ext cx="1007100" cy="965243"/>
          </a:xfrm>
          <a:prstGeom prst="rect">
            <a:avLst/>
          </a:prstGeom>
          <a:ln>
            <a:noFill/>
          </a:ln>
          <a:effectLst>
            <a:outerShdw blurRad="292100" dist="139700" dir="2700000" algn="tl" rotWithShape="0">
              <a:srgbClr val="333333">
                <a:alpha val="65000"/>
              </a:srgbClr>
            </a:outerShdw>
          </a:effectLst>
        </p:spPr>
      </p:pic>
      <p:pic>
        <p:nvPicPr>
          <p:cNvPr id="25" name="Imagen 1">
            <a:extLst>
              <a:ext uri="{FF2B5EF4-FFF2-40B4-BE49-F238E27FC236}">
                <a16:creationId xmlns:a16="http://schemas.microsoft.com/office/drawing/2014/main" id="{86DBFEFD-B770-4B14-911D-448510783985}"/>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0304" t="56673" r="28612" b="22058"/>
          <a:stretch/>
        </p:blipFill>
        <p:spPr>
          <a:xfrm>
            <a:off x="4374532" y="2185013"/>
            <a:ext cx="891638" cy="780210"/>
          </a:xfrm>
          <a:prstGeom prst="rect">
            <a:avLst/>
          </a:prstGeom>
        </p:spPr>
      </p:pic>
      <p:pic>
        <p:nvPicPr>
          <p:cNvPr id="26" name="Imagen 1">
            <a:extLst>
              <a:ext uri="{FF2B5EF4-FFF2-40B4-BE49-F238E27FC236}">
                <a16:creationId xmlns:a16="http://schemas.microsoft.com/office/drawing/2014/main" id="{5B3C8314-6B5E-47FD-96CC-949A31318DA8}"/>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4605" t="56973" r="54311" b="21758"/>
          <a:stretch/>
        </p:blipFill>
        <p:spPr>
          <a:xfrm>
            <a:off x="5216513" y="2112796"/>
            <a:ext cx="891638" cy="780210"/>
          </a:xfrm>
          <a:prstGeom prst="rect">
            <a:avLst/>
          </a:prstGeom>
        </p:spPr>
      </p:pic>
      <p:sp>
        <p:nvSpPr>
          <p:cNvPr id="27" name="Flecha derecha 2">
            <a:extLst>
              <a:ext uri="{FF2B5EF4-FFF2-40B4-BE49-F238E27FC236}">
                <a16:creationId xmlns:a16="http://schemas.microsoft.com/office/drawing/2014/main" id="{C01978E0-BC5C-4936-B0AE-5EF579EC67D2}"/>
              </a:ext>
            </a:extLst>
          </p:cNvPr>
          <p:cNvSpPr/>
          <p:nvPr/>
        </p:nvSpPr>
        <p:spPr>
          <a:xfrm rot="21372524">
            <a:off x="5004204" y="2484514"/>
            <a:ext cx="404579" cy="101008"/>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867"/>
          </a:p>
        </p:txBody>
      </p:sp>
    </p:spTree>
    <p:extLst>
      <p:ext uri="{BB962C8B-B14F-4D97-AF65-F5344CB8AC3E}">
        <p14:creationId xmlns:p14="http://schemas.microsoft.com/office/powerpoint/2010/main" val="282374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4"/>
          <p:cNvSpPr txBox="1">
            <a:spLocks noGrp="1"/>
          </p:cNvSpPr>
          <p:nvPr>
            <p:ph type="title"/>
          </p:nvPr>
        </p:nvSpPr>
        <p:spPr>
          <a:xfrm>
            <a:off x="640129" y="423692"/>
            <a:ext cx="109728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A23D2B"/>
              </a:buClr>
              <a:buSzPts val="4400"/>
              <a:buFont typeface="Merriweather"/>
              <a:buNone/>
            </a:pPr>
            <a:r>
              <a:rPr lang="en-US" b="1" dirty="0">
                <a:solidFill>
                  <a:srgbClr val="A23D2B"/>
                </a:solidFill>
                <a:latin typeface="Merriweather"/>
                <a:ea typeface="Merriweather"/>
                <a:cs typeface="Merriweather"/>
                <a:sym typeface="Merriweather"/>
              </a:rPr>
              <a:t>3 Key concepts </a:t>
            </a:r>
            <a:br>
              <a:rPr lang="en-US" b="1" dirty="0">
                <a:solidFill>
                  <a:srgbClr val="A23D2B"/>
                </a:solidFill>
                <a:latin typeface="Merriweather"/>
                <a:ea typeface="Merriweather"/>
                <a:cs typeface="Merriweather"/>
                <a:sym typeface="Merriweather"/>
              </a:rPr>
            </a:br>
            <a:r>
              <a:rPr lang="en-US" b="1" dirty="0">
                <a:solidFill>
                  <a:srgbClr val="A23D2B"/>
                </a:solidFill>
                <a:latin typeface="Merriweather"/>
                <a:ea typeface="Merriweather"/>
                <a:cs typeface="Merriweather"/>
                <a:sym typeface="Merriweather"/>
              </a:rPr>
              <a:t>to integrate LDN in planning processes</a:t>
            </a:r>
            <a:endParaRPr b="1" dirty="0">
              <a:solidFill>
                <a:srgbClr val="A23D2B"/>
              </a:solidFill>
              <a:latin typeface="Merriweather"/>
              <a:ea typeface="Merriweather"/>
              <a:cs typeface="Merriweather"/>
              <a:sym typeface="Merriweather"/>
            </a:endParaRPr>
          </a:p>
        </p:txBody>
      </p:sp>
      <p:sp>
        <p:nvSpPr>
          <p:cNvPr id="107" name="Google Shape;107;p4"/>
          <p:cNvSpPr txBox="1">
            <a:spLocks noGrp="1"/>
          </p:cNvSpPr>
          <p:nvPr>
            <p:ph type="body" idx="1"/>
          </p:nvPr>
        </p:nvSpPr>
        <p:spPr>
          <a:xfrm>
            <a:off x="640129" y="3493247"/>
            <a:ext cx="3369316" cy="453927"/>
          </a:xfrm>
          <a:prstGeom prst="rect">
            <a:avLst/>
          </a:prstGeom>
          <a:noFill/>
          <a:ln>
            <a:noFill/>
          </a:ln>
        </p:spPr>
        <p:txBody>
          <a:bodyPr spcFirstLastPara="1" wrap="square" lIns="91425" tIns="45700" rIns="91425" bIns="45700" anchor="t" anchorCtr="0">
            <a:normAutofit/>
          </a:bodyPr>
          <a:lstStyle/>
          <a:p>
            <a:pPr marL="0" indent="0">
              <a:lnSpc>
                <a:spcPct val="100000"/>
              </a:lnSpc>
              <a:spcBef>
                <a:spcPts val="0"/>
              </a:spcBef>
              <a:buClr>
                <a:srgbClr val="477E59"/>
              </a:buClr>
              <a:buSzPts val="2000"/>
              <a:buNone/>
            </a:pPr>
            <a:r>
              <a:rPr lang="en-US" sz="2000" b="1" dirty="0">
                <a:latin typeface="Merriweather Light"/>
                <a:ea typeface="Merriweather Light"/>
                <a:cs typeface="Merriweather Light"/>
                <a:sym typeface="Merriweather Light"/>
              </a:rPr>
              <a:t>COUNTER-BALANCING</a:t>
            </a:r>
          </a:p>
          <a:p>
            <a:pPr marL="0" indent="0">
              <a:lnSpc>
                <a:spcPct val="100000"/>
              </a:lnSpc>
              <a:spcBef>
                <a:spcPts val="0"/>
              </a:spcBef>
              <a:buClr>
                <a:srgbClr val="477E59"/>
              </a:buClr>
              <a:buSzPts val="2000"/>
              <a:buNone/>
            </a:pPr>
            <a:endParaRPr lang="en-US" sz="2000" b="1" dirty="0">
              <a:latin typeface="Merriweather Light"/>
              <a:ea typeface="Merriweather Light"/>
              <a:cs typeface="Merriweather Light"/>
              <a:sym typeface="Merriweather Light"/>
            </a:endParaRPr>
          </a:p>
        </p:txBody>
      </p:sp>
      <p:sp>
        <p:nvSpPr>
          <p:cNvPr id="2" name="Rectangle 1">
            <a:extLst>
              <a:ext uri="{FF2B5EF4-FFF2-40B4-BE49-F238E27FC236}">
                <a16:creationId xmlns:a16="http://schemas.microsoft.com/office/drawing/2014/main" id="{2C70EA5C-1FAD-4F7D-B80D-6C5906AF9BEA}"/>
              </a:ext>
            </a:extLst>
          </p:cNvPr>
          <p:cNvSpPr/>
          <p:nvPr/>
        </p:nvSpPr>
        <p:spPr>
          <a:xfrm>
            <a:off x="586179" y="4337278"/>
            <a:ext cx="3206375" cy="1631216"/>
          </a:xfrm>
          <a:prstGeom prst="rect">
            <a:avLst/>
          </a:prstGeom>
        </p:spPr>
        <p:txBody>
          <a:bodyPr wrap="square">
            <a:spAutoFit/>
          </a:bodyPr>
          <a:lstStyle/>
          <a:p>
            <a:pPr algn="ctr"/>
            <a:r>
              <a:rPr lang="en-US" sz="2000" dirty="0">
                <a:solidFill>
                  <a:schemeClr val="dk1"/>
                </a:solidFill>
                <a:latin typeface="Merriweather Light"/>
                <a:sym typeface="Calibri"/>
              </a:rPr>
              <a:t>A mechanism to implement the principle of neutrality: no net loss of natural capital</a:t>
            </a:r>
          </a:p>
          <a:p>
            <a:pPr algn="ctr"/>
            <a:endParaRPr lang="fr-CI" sz="2000" dirty="0">
              <a:solidFill>
                <a:schemeClr val="dk1"/>
              </a:solidFill>
              <a:latin typeface="Merriweather Light"/>
              <a:sym typeface="Calibri"/>
            </a:endParaRPr>
          </a:p>
        </p:txBody>
      </p:sp>
      <p:pic>
        <p:nvPicPr>
          <p:cNvPr id="1026" name="Picture 2" descr="America's native grasslands are disappearing | Endangered habitats | The  Guardian">
            <a:extLst>
              <a:ext uri="{FF2B5EF4-FFF2-40B4-BE49-F238E27FC236}">
                <a16:creationId xmlns:a16="http://schemas.microsoft.com/office/drawing/2014/main" id="{171FDC7D-84B4-4235-8967-735C1FD462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91" b="14353"/>
          <a:stretch/>
        </p:blipFill>
        <p:spPr bwMode="auto">
          <a:xfrm>
            <a:off x="5304209" y="1934608"/>
            <a:ext cx="1583582" cy="14772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Google Shape;107;p4">
            <a:extLst>
              <a:ext uri="{FF2B5EF4-FFF2-40B4-BE49-F238E27FC236}">
                <a16:creationId xmlns:a16="http://schemas.microsoft.com/office/drawing/2014/main" id="{9E55B971-E9B1-4BBB-BD5B-B3782D55E23E}"/>
              </a:ext>
            </a:extLst>
          </p:cNvPr>
          <p:cNvSpPr txBox="1">
            <a:spLocks/>
          </p:cNvSpPr>
          <p:nvPr/>
        </p:nvSpPr>
        <p:spPr>
          <a:xfrm>
            <a:off x="5203133" y="3512449"/>
            <a:ext cx="3369316" cy="45392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Clr>
                <a:srgbClr val="477E59"/>
              </a:buClr>
              <a:buSzPts val="2000"/>
              <a:buFont typeface="Arial"/>
              <a:buNone/>
            </a:pPr>
            <a:r>
              <a:rPr lang="en-US" sz="2000" b="1" dirty="0">
                <a:latin typeface="Merriweather Light"/>
                <a:ea typeface="Merriweather Light"/>
                <a:cs typeface="Merriweather Light"/>
                <a:sym typeface="Merriweather Light"/>
              </a:rPr>
              <a:t>LAND TYPE</a:t>
            </a:r>
          </a:p>
          <a:p>
            <a:pPr marL="0" indent="0">
              <a:lnSpc>
                <a:spcPct val="100000"/>
              </a:lnSpc>
              <a:spcBef>
                <a:spcPts val="0"/>
              </a:spcBef>
              <a:buClr>
                <a:srgbClr val="477E59"/>
              </a:buClr>
              <a:buSzPts val="2000"/>
              <a:buFont typeface="Arial"/>
              <a:buNone/>
            </a:pPr>
            <a:endParaRPr lang="en-US" sz="2000" b="1" dirty="0">
              <a:latin typeface="Merriweather Light"/>
              <a:ea typeface="Merriweather Light"/>
              <a:cs typeface="Merriweather Light"/>
              <a:sym typeface="Merriweather Light"/>
            </a:endParaRPr>
          </a:p>
        </p:txBody>
      </p:sp>
      <p:sp>
        <p:nvSpPr>
          <p:cNvPr id="15" name="Google Shape;107;p4">
            <a:extLst>
              <a:ext uri="{FF2B5EF4-FFF2-40B4-BE49-F238E27FC236}">
                <a16:creationId xmlns:a16="http://schemas.microsoft.com/office/drawing/2014/main" id="{CE65E12D-FEB0-4C5D-8E48-DF3F6FAC8441}"/>
              </a:ext>
            </a:extLst>
          </p:cNvPr>
          <p:cNvSpPr txBox="1">
            <a:spLocks/>
          </p:cNvSpPr>
          <p:nvPr/>
        </p:nvSpPr>
        <p:spPr>
          <a:xfrm>
            <a:off x="9174092" y="3517276"/>
            <a:ext cx="3369316" cy="45392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Clr>
                <a:srgbClr val="477E59"/>
              </a:buClr>
              <a:buSzPts val="2000"/>
              <a:buFont typeface="Arial"/>
              <a:buNone/>
            </a:pPr>
            <a:r>
              <a:rPr lang="en-US" sz="2000" b="1" dirty="0">
                <a:latin typeface="Merriweather Light"/>
                <a:ea typeface="Merriweather Light"/>
                <a:cs typeface="Merriweather Light"/>
                <a:sym typeface="Merriweather Light"/>
              </a:rPr>
              <a:t>LAND UNITS</a:t>
            </a:r>
          </a:p>
          <a:p>
            <a:pPr marL="0" indent="0">
              <a:lnSpc>
                <a:spcPct val="100000"/>
              </a:lnSpc>
              <a:spcBef>
                <a:spcPts val="0"/>
              </a:spcBef>
              <a:buClr>
                <a:srgbClr val="477E59"/>
              </a:buClr>
              <a:buSzPts val="2000"/>
              <a:buFont typeface="Arial"/>
              <a:buNone/>
            </a:pPr>
            <a:endParaRPr lang="en-US" sz="2000" b="1" dirty="0">
              <a:latin typeface="Merriweather Light"/>
              <a:ea typeface="Merriweather Light"/>
              <a:cs typeface="Merriweather Light"/>
              <a:sym typeface="Merriweather Light"/>
            </a:endParaRPr>
          </a:p>
        </p:txBody>
      </p:sp>
      <p:pic>
        <p:nvPicPr>
          <p:cNvPr id="16" name="Imagen 6">
            <a:extLst>
              <a:ext uri="{FF2B5EF4-FFF2-40B4-BE49-F238E27FC236}">
                <a16:creationId xmlns:a16="http://schemas.microsoft.com/office/drawing/2014/main" id="{2ACD508D-AF79-40B0-B54C-BE0A5D4F5617}"/>
              </a:ext>
            </a:extLst>
          </p:cNvPr>
          <p:cNvPicPr>
            <a:picLocks noChangeAspect="1"/>
          </p:cNvPicPr>
          <p:nvPr/>
        </p:nvPicPr>
        <p:blipFill rotWithShape="1">
          <a:blip r:embed="rId4"/>
          <a:srcRect l="59123" t="33042" r="4362"/>
          <a:stretch/>
        </p:blipFill>
        <p:spPr>
          <a:xfrm rot="16200000">
            <a:off x="9291324" y="1918451"/>
            <a:ext cx="1551269" cy="1583583"/>
          </a:xfrm>
          <a:prstGeom prst="ellipse">
            <a:avLst/>
          </a:prstGeom>
          <a:ln>
            <a:noFill/>
          </a:ln>
          <a:effectLst>
            <a:softEdge rad="112500"/>
          </a:effectLst>
        </p:spPr>
      </p:pic>
      <p:pic>
        <p:nvPicPr>
          <p:cNvPr id="17" name="Imagen 12">
            <a:extLst>
              <a:ext uri="{FF2B5EF4-FFF2-40B4-BE49-F238E27FC236}">
                <a16:creationId xmlns:a16="http://schemas.microsoft.com/office/drawing/2014/main" id="{BA0508F9-939E-4962-95D1-C672E76539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5055" y="2190467"/>
            <a:ext cx="1168625" cy="1128914"/>
          </a:xfrm>
          <a:prstGeom prst="rect">
            <a:avLst/>
          </a:prstGeom>
        </p:spPr>
      </p:pic>
      <p:sp>
        <p:nvSpPr>
          <p:cNvPr id="19" name="Rectangle 18">
            <a:extLst>
              <a:ext uri="{FF2B5EF4-FFF2-40B4-BE49-F238E27FC236}">
                <a16:creationId xmlns:a16="http://schemas.microsoft.com/office/drawing/2014/main" id="{AFD6A169-3C3A-443E-99FA-1E82924E7CBA}"/>
              </a:ext>
            </a:extLst>
          </p:cNvPr>
          <p:cNvSpPr/>
          <p:nvPr/>
        </p:nvSpPr>
        <p:spPr>
          <a:xfrm>
            <a:off x="4381192" y="4133729"/>
            <a:ext cx="3493940" cy="2246769"/>
          </a:xfrm>
          <a:prstGeom prst="rect">
            <a:avLst/>
          </a:prstGeom>
        </p:spPr>
        <p:txBody>
          <a:bodyPr wrap="square">
            <a:spAutoFit/>
          </a:bodyPr>
          <a:lstStyle/>
          <a:p>
            <a:pPr algn="ctr"/>
            <a:r>
              <a:rPr lang="en-US" sz="2000" dirty="0">
                <a:solidFill>
                  <a:schemeClr val="dk1"/>
                </a:solidFill>
                <a:latin typeface="Merriweather Light"/>
                <a:sym typeface="Calibri"/>
              </a:rPr>
              <a:t>Defined by the combination of edaphic, geomorphological, topographic, hydrological, biological, and climatic features – land potential </a:t>
            </a:r>
          </a:p>
          <a:p>
            <a:pPr algn="ctr"/>
            <a:endParaRPr lang="fr-CI" sz="2000" dirty="0">
              <a:solidFill>
                <a:schemeClr val="dk1"/>
              </a:solidFill>
              <a:latin typeface="Merriweather Light"/>
              <a:sym typeface="Calibri"/>
            </a:endParaRPr>
          </a:p>
        </p:txBody>
      </p:sp>
      <p:sp>
        <p:nvSpPr>
          <p:cNvPr id="20" name="Rectangle 19">
            <a:extLst>
              <a:ext uri="{FF2B5EF4-FFF2-40B4-BE49-F238E27FC236}">
                <a16:creationId xmlns:a16="http://schemas.microsoft.com/office/drawing/2014/main" id="{07E192BD-94E3-417A-B519-E9414A6F7617}"/>
              </a:ext>
            </a:extLst>
          </p:cNvPr>
          <p:cNvSpPr/>
          <p:nvPr/>
        </p:nvSpPr>
        <p:spPr>
          <a:xfrm>
            <a:off x="8463770" y="4369134"/>
            <a:ext cx="3206375" cy="1631216"/>
          </a:xfrm>
          <a:prstGeom prst="rect">
            <a:avLst/>
          </a:prstGeom>
        </p:spPr>
        <p:txBody>
          <a:bodyPr wrap="square">
            <a:spAutoFit/>
          </a:bodyPr>
          <a:lstStyle/>
          <a:p>
            <a:pPr algn="ctr"/>
            <a:r>
              <a:rPr lang="en-US" sz="2000" dirty="0">
                <a:solidFill>
                  <a:schemeClr val="dk1"/>
                </a:solidFill>
                <a:latin typeface="Merriweather Light"/>
                <a:sym typeface="Calibri"/>
              </a:rPr>
              <a:t>Spatial unit used in LDN planning and monitoring; e.g. watershed</a:t>
            </a:r>
          </a:p>
          <a:p>
            <a:pPr algn="ctr"/>
            <a:endParaRPr lang="fr-CI" sz="2000" dirty="0">
              <a:solidFill>
                <a:schemeClr val="dk1"/>
              </a:solidFill>
              <a:latin typeface="Merriweather Light"/>
              <a:sym typeface="Calibri"/>
            </a:endParaRPr>
          </a:p>
        </p:txBody>
      </p:sp>
    </p:spTree>
    <p:extLst>
      <p:ext uri="{BB962C8B-B14F-4D97-AF65-F5344CB8AC3E}">
        <p14:creationId xmlns:p14="http://schemas.microsoft.com/office/powerpoint/2010/main" val="3169932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A23D2B"/>
              </a:buClr>
              <a:buSzPts val="4400"/>
              <a:buFont typeface="Merriweather"/>
              <a:buNone/>
            </a:pPr>
            <a:r>
              <a:rPr lang="en-US" b="1" dirty="0">
                <a:solidFill>
                  <a:srgbClr val="A23D2B"/>
                </a:solidFill>
                <a:latin typeface="Merriweather"/>
                <a:ea typeface="Merriweather"/>
                <a:cs typeface="Merriweather"/>
                <a:sym typeface="Merriweather"/>
              </a:rPr>
              <a:t>From theory to action</a:t>
            </a:r>
            <a:endParaRPr b="1" dirty="0">
              <a:solidFill>
                <a:srgbClr val="A23D2B"/>
              </a:solidFill>
              <a:latin typeface="Merriweather"/>
              <a:ea typeface="Merriweather"/>
              <a:cs typeface="Merriweather"/>
              <a:sym typeface="Merriweather"/>
            </a:endParaRPr>
          </a:p>
        </p:txBody>
      </p:sp>
      <p:sp>
        <p:nvSpPr>
          <p:cNvPr id="107" name="Google Shape;107;p4"/>
          <p:cNvSpPr txBox="1">
            <a:spLocks noGrp="1"/>
          </p:cNvSpPr>
          <p:nvPr>
            <p:ph type="body" idx="1"/>
          </p:nvPr>
        </p:nvSpPr>
        <p:spPr>
          <a:xfrm>
            <a:off x="838200" y="1585635"/>
            <a:ext cx="4419599" cy="1843365"/>
          </a:xfrm>
          <a:prstGeom prst="rect">
            <a:avLst/>
          </a:prstGeom>
          <a:noFill/>
          <a:ln>
            <a:noFill/>
          </a:ln>
        </p:spPr>
        <p:txBody>
          <a:bodyPr spcFirstLastPara="1" wrap="square" lIns="91425" tIns="45700" rIns="91425" bIns="45700" anchor="t" anchorCtr="0">
            <a:normAutofit/>
          </a:bodyPr>
          <a:lstStyle/>
          <a:p>
            <a:pPr marL="0" lvl="0" indent="0" algn="ctr">
              <a:lnSpc>
                <a:spcPct val="100000"/>
              </a:lnSpc>
              <a:spcBef>
                <a:spcPts val="0"/>
              </a:spcBef>
              <a:buClr>
                <a:srgbClr val="477E59"/>
              </a:buClr>
              <a:buSzPts val="2000"/>
              <a:buNone/>
            </a:pPr>
            <a:endParaRPr lang="en-US" sz="2000" dirty="0">
              <a:latin typeface="Merriweather Light"/>
              <a:ea typeface="Merriweather Light"/>
              <a:cs typeface="Merriweather Light"/>
              <a:sym typeface="Merriweather Light"/>
            </a:endParaRPr>
          </a:p>
          <a:p>
            <a:pPr marL="0" lvl="0" indent="0" algn="ctr">
              <a:lnSpc>
                <a:spcPct val="100000"/>
              </a:lnSpc>
              <a:spcBef>
                <a:spcPts val="0"/>
              </a:spcBef>
              <a:buClr>
                <a:srgbClr val="477E59"/>
              </a:buClr>
              <a:buSzPts val="2000"/>
              <a:buNone/>
            </a:pPr>
            <a:r>
              <a:rPr lang="en-US" sz="2000" dirty="0">
                <a:latin typeface="Merriweather Light"/>
                <a:ea typeface="Merriweather Light"/>
                <a:cs typeface="Merriweather Light"/>
                <a:sym typeface="Merriweather Light"/>
              </a:rPr>
              <a:t>No single perfect tool or approach exists to plan for and integrate LDN interventions</a:t>
            </a:r>
          </a:p>
          <a:p>
            <a:pPr marL="0" indent="0" algn="ctr">
              <a:lnSpc>
                <a:spcPct val="100000"/>
              </a:lnSpc>
              <a:spcBef>
                <a:spcPts val="0"/>
              </a:spcBef>
              <a:buClr>
                <a:srgbClr val="477E59"/>
              </a:buClr>
              <a:buSzPts val="2000"/>
              <a:buNone/>
            </a:pPr>
            <a:endParaRPr lang="en-US" sz="2000" dirty="0">
              <a:latin typeface="Merriweather Light"/>
            </a:endParaRPr>
          </a:p>
          <a:p>
            <a:pPr marL="0" lvl="0" indent="0" algn="ctr">
              <a:lnSpc>
                <a:spcPct val="100000"/>
              </a:lnSpc>
              <a:spcBef>
                <a:spcPts val="0"/>
              </a:spcBef>
              <a:buClr>
                <a:srgbClr val="477E59"/>
              </a:buClr>
              <a:buSzPts val="2000"/>
              <a:buNone/>
            </a:pPr>
            <a:endParaRPr sz="2000" dirty="0">
              <a:latin typeface="Merriweather Light"/>
              <a:ea typeface="Merriweather Light"/>
              <a:cs typeface="Merriweather Light"/>
              <a:sym typeface="Merriweather Light"/>
            </a:endParaRPr>
          </a:p>
        </p:txBody>
      </p:sp>
      <p:sp>
        <p:nvSpPr>
          <p:cNvPr id="3" name="Rectangle 2">
            <a:extLst>
              <a:ext uri="{FF2B5EF4-FFF2-40B4-BE49-F238E27FC236}">
                <a16:creationId xmlns:a16="http://schemas.microsoft.com/office/drawing/2014/main" id="{36253CC5-B658-4660-91BD-CAE7E4DF42D3}"/>
              </a:ext>
            </a:extLst>
          </p:cNvPr>
          <p:cNvSpPr/>
          <p:nvPr/>
        </p:nvSpPr>
        <p:spPr>
          <a:xfrm>
            <a:off x="1127568" y="6374545"/>
            <a:ext cx="11064432" cy="400110"/>
          </a:xfrm>
          <a:prstGeom prst="rect">
            <a:avLst/>
          </a:prstGeom>
        </p:spPr>
        <p:txBody>
          <a:bodyPr wrap="square">
            <a:spAutoFit/>
          </a:bodyPr>
          <a:lstStyle/>
          <a:p>
            <a:pPr lvl="0">
              <a:buClr>
                <a:srgbClr val="477E59"/>
              </a:buClr>
              <a:buSzPts val="2000"/>
            </a:pPr>
            <a:r>
              <a:rPr lang="en-US" sz="2000" i="1" dirty="0">
                <a:solidFill>
                  <a:schemeClr val="accent2"/>
                </a:solidFill>
                <a:latin typeface="Merriweather Light"/>
                <a:sym typeface="Calibri"/>
              </a:rPr>
              <a:t>Participatory processes foster transparency, inclusiveness, sustainability and ownership</a:t>
            </a:r>
            <a:endParaRPr lang="en-US" sz="2000" i="1" dirty="0">
              <a:solidFill>
                <a:schemeClr val="accent2"/>
              </a:solidFill>
              <a:latin typeface="Merriweather Light"/>
              <a:sym typeface="Merriweather Light"/>
            </a:endParaRPr>
          </a:p>
        </p:txBody>
      </p:sp>
      <p:sp>
        <p:nvSpPr>
          <p:cNvPr id="10" name="Rectangle 9">
            <a:extLst>
              <a:ext uri="{FF2B5EF4-FFF2-40B4-BE49-F238E27FC236}">
                <a16:creationId xmlns:a16="http://schemas.microsoft.com/office/drawing/2014/main" id="{8B54ABAA-5EA8-4882-8C50-075FFD3A2BC2}"/>
              </a:ext>
            </a:extLst>
          </p:cNvPr>
          <p:cNvSpPr/>
          <p:nvPr/>
        </p:nvSpPr>
        <p:spPr>
          <a:xfrm>
            <a:off x="6370416" y="4259495"/>
            <a:ext cx="6096000" cy="1806648"/>
          </a:xfrm>
          <a:prstGeom prst="rect">
            <a:avLst/>
          </a:prstGeom>
          <a:noFill/>
          <a:ln>
            <a:noFill/>
          </a:ln>
        </p:spPr>
        <p:txBody>
          <a:bodyPr spcFirstLastPara="1" wrap="square" lIns="121900" tIns="121900" rIns="121900" bIns="121900" anchor="b" anchorCtr="0">
            <a:noAutofit/>
          </a:bodyPr>
          <a:lstStyle/>
          <a:p>
            <a:pPr>
              <a:spcBef>
                <a:spcPts val="1000"/>
              </a:spcBef>
              <a:buClr>
                <a:schemeClr val="dk1"/>
              </a:buClr>
              <a:buSzPts val="1800"/>
            </a:pPr>
            <a:r>
              <a:rPr lang="en-US" sz="1800" dirty="0">
                <a:solidFill>
                  <a:schemeClr val="tx1"/>
                </a:solidFill>
                <a:latin typeface="Merriweather"/>
                <a:ea typeface="Calibri"/>
                <a:cs typeface="Calibri"/>
              </a:rPr>
              <a:t>LAND GOVERNANCE SYSTEM</a:t>
            </a:r>
          </a:p>
          <a:p>
            <a:pPr>
              <a:spcBef>
                <a:spcPts val="1000"/>
              </a:spcBef>
              <a:buClr>
                <a:schemeClr val="dk1"/>
              </a:buClr>
              <a:buSzPts val="1800"/>
            </a:pPr>
            <a:r>
              <a:rPr lang="en-US" sz="1800" dirty="0">
                <a:solidFill>
                  <a:schemeClr val="tx1"/>
                </a:solidFill>
                <a:latin typeface="Merriweather"/>
                <a:ea typeface="Calibri"/>
                <a:cs typeface="Calibri"/>
              </a:rPr>
              <a:t>DATA AVAILABILITY</a:t>
            </a:r>
          </a:p>
          <a:p>
            <a:pPr>
              <a:spcBef>
                <a:spcPts val="1000"/>
              </a:spcBef>
              <a:buClr>
                <a:schemeClr val="dk1"/>
              </a:buClr>
              <a:buSzPts val="1800"/>
            </a:pPr>
            <a:r>
              <a:rPr lang="en-US" sz="1800" dirty="0">
                <a:solidFill>
                  <a:schemeClr val="tx1"/>
                </a:solidFill>
                <a:latin typeface="Merriweather"/>
                <a:ea typeface="Calibri"/>
                <a:cs typeface="Calibri"/>
              </a:rPr>
              <a:t>FINANCIAL RESOURCES </a:t>
            </a:r>
          </a:p>
          <a:p>
            <a:pPr>
              <a:spcBef>
                <a:spcPts val="1000"/>
              </a:spcBef>
              <a:buClr>
                <a:schemeClr val="dk1"/>
              </a:buClr>
              <a:buSzPts val="1800"/>
            </a:pPr>
            <a:r>
              <a:rPr lang="en-US" sz="1800" dirty="0">
                <a:solidFill>
                  <a:schemeClr val="tx1"/>
                </a:solidFill>
                <a:latin typeface="Merriweather"/>
                <a:ea typeface="Calibri"/>
                <a:cs typeface="Calibri"/>
              </a:rPr>
              <a:t>HUMAN RESOURCES</a:t>
            </a:r>
          </a:p>
          <a:p>
            <a:pPr>
              <a:spcBef>
                <a:spcPts val="1000"/>
              </a:spcBef>
              <a:buClr>
                <a:schemeClr val="dk1"/>
              </a:buClr>
              <a:buSzPts val="1800"/>
            </a:pPr>
            <a:r>
              <a:rPr lang="en-US" sz="1800" dirty="0">
                <a:solidFill>
                  <a:schemeClr val="tx1"/>
                </a:solidFill>
                <a:latin typeface="Merriweather"/>
                <a:ea typeface="Calibri"/>
                <a:cs typeface="Calibri"/>
              </a:rPr>
              <a:t>+ other criteria</a:t>
            </a:r>
            <a:endParaRPr lang="fr-CI" sz="1800" dirty="0">
              <a:solidFill>
                <a:schemeClr val="tx1"/>
              </a:solidFill>
              <a:latin typeface="Merriweather"/>
              <a:ea typeface="Calibri"/>
              <a:cs typeface="Calibri"/>
            </a:endParaRPr>
          </a:p>
        </p:txBody>
      </p:sp>
      <p:sp>
        <p:nvSpPr>
          <p:cNvPr id="11" name="Rectangle 10">
            <a:extLst>
              <a:ext uri="{FF2B5EF4-FFF2-40B4-BE49-F238E27FC236}">
                <a16:creationId xmlns:a16="http://schemas.microsoft.com/office/drawing/2014/main" id="{3FF2D9A7-9448-4BDF-8DE4-BF18FEA38B45}"/>
              </a:ext>
            </a:extLst>
          </p:cNvPr>
          <p:cNvSpPr/>
          <p:nvPr/>
        </p:nvSpPr>
        <p:spPr>
          <a:xfrm>
            <a:off x="6806879" y="1926249"/>
            <a:ext cx="4282633" cy="1015663"/>
          </a:xfrm>
          <a:prstGeom prst="rect">
            <a:avLst/>
          </a:prstGeom>
        </p:spPr>
        <p:txBody>
          <a:bodyPr wrap="square">
            <a:spAutoFit/>
          </a:bodyPr>
          <a:lstStyle/>
          <a:p>
            <a:pPr algn="ctr">
              <a:buClr>
                <a:srgbClr val="477E59"/>
              </a:buClr>
              <a:buSzPts val="2000"/>
            </a:pPr>
            <a:r>
              <a:rPr lang="en-US" sz="2000" dirty="0">
                <a:solidFill>
                  <a:schemeClr val="dk1"/>
                </a:solidFill>
                <a:latin typeface="Merriweather Light"/>
                <a:sym typeface="Calibri"/>
              </a:rPr>
              <a:t>Land use planning is conducted in very different ways in different countries </a:t>
            </a:r>
            <a:endParaRPr lang="fr-CI" sz="2000" dirty="0">
              <a:solidFill>
                <a:schemeClr val="dk1"/>
              </a:solidFill>
              <a:latin typeface="Merriweather Light"/>
              <a:sym typeface="Calibri"/>
            </a:endParaRPr>
          </a:p>
        </p:txBody>
      </p:sp>
      <p:sp>
        <p:nvSpPr>
          <p:cNvPr id="12" name="TextBox 11">
            <a:extLst>
              <a:ext uri="{FF2B5EF4-FFF2-40B4-BE49-F238E27FC236}">
                <a16:creationId xmlns:a16="http://schemas.microsoft.com/office/drawing/2014/main" id="{ADE50DEF-DFBE-4524-B3CB-9B1845782EB1}"/>
              </a:ext>
            </a:extLst>
          </p:cNvPr>
          <p:cNvSpPr txBox="1"/>
          <p:nvPr/>
        </p:nvSpPr>
        <p:spPr>
          <a:xfrm>
            <a:off x="5774437" y="1846471"/>
            <a:ext cx="643125" cy="923330"/>
          </a:xfrm>
          <a:prstGeom prst="rect">
            <a:avLst/>
          </a:prstGeom>
          <a:noFill/>
        </p:spPr>
        <p:txBody>
          <a:bodyPr wrap="none" rtlCol="0">
            <a:spAutoFit/>
          </a:bodyPr>
          <a:lstStyle/>
          <a:p>
            <a:r>
              <a:rPr lang="en-US" sz="5400" b="1" dirty="0">
                <a:solidFill>
                  <a:schemeClr val="dk1"/>
                </a:solidFill>
                <a:latin typeface="Merriweather Light"/>
              </a:rPr>
              <a:t>+</a:t>
            </a:r>
            <a:endParaRPr lang="fr-CI" sz="5400" b="1" dirty="0">
              <a:solidFill>
                <a:schemeClr val="dk1"/>
              </a:solidFill>
              <a:latin typeface="Merriweather Light"/>
            </a:endParaRPr>
          </a:p>
        </p:txBody>
      </p:sp>
      <p:sp>
        <p:nvSpPr>
          <p:cNvPr id="13" name="Right Brace 12">
            <a:extLst>
              <a:ext uri="{FF2B5EF4-FFF2-40B4-BE49-F238E27FC236}">
                <a16:creationId xmlns:a16="http://schemas.microsoft.com/office/drawing/2014/main" id="{97B1F79B-1E36-4A99-8B36-48176414D51C}"/>
              </a:ext>
            </a:extLst>
          </p:cNvPr>
          <p:cNvSpPr/>
          <p:nvPr/>
        </p:nvSpPr>
        <p:spPr>
          <a:xfrm rot="10800000">
            <a:off x="5202005" y="3798332"/>
            <a:ext cx="1787990" cy="2281517"/>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I">
              <a:solidFill>
                <a:schemeClr val="accent2"/>
              </a:solidFill>
            </a:endParaRPr>
          </a:p>
        </p:txBody>
      </p:sp>
      <p:sp>
        <p:nvSpPr>
          <p:cNvPr id="14" name="Rectangle 13">
            <a:extLst>
              <a:ext uri="{FF2B5EF4-FFF2-40B4-BE49-F238E27FC236}">
                <a16:creationId xmlns:a16="http://schemas.microsoft.com/office/drawing/2014/main" id="{F004E1B0-EA58-480E-B68D-A35877F07EF0}"/>
              </a:ext>
            </a:extLst>
          </p:cNvPr>
          <p:cNvSpPr/>
          <p:nvPr/>
        </p:nvSpPr>
        <p:spPr>
          <a:xfrm>
            <a:off x="1142570" y="3429000"/>
            <a:ext cx="4115229" cy="369332"/>
          </a:xfrm>
          <a:prstGeom prst="rect">
            <a:avLst/>
          </a:prstGeom>
        </p:spPr>
        <p:txBody>
          <a:bodyPr wrap="none">
            <a:spAutoFit/>
          </a:bodyPr>
          <a:lstStyle/>
          <a:p>
            <a:r>
              <a:rPr lang="en-US" sz="1800" b="1" dirty="0">
                <a:solidFill>
                  <a:schemeClr val="dk1"/>
                </a:solidFill>
                <a:latin typeface="Merriweather Light"/>
              </a:rPr>
              <a:t>Selection of tools and approaches </a:t>
            </a:r>
            <a:endParaRPr lang="fr-CI" sz="1800" b="1" dirty="0">
              <a:solidFill>
                <a:schemeClr val="dk1"/>
              </a:solidFill>
              <a:latin typeface="Merriweather Light"/>
            </a:endParaRPr>
          </a:p>
        </p:txBody>
      </p:sp>
      <p:pic>
        <p:nvPicPr>
          <p:cNvPr id="15" name="Picture 14">
            <a:extLst>
              <a:ext uri="{FF2B5EF4-FFF2-40B4-BE49-F238E27FC236}">
                <a16:creationId xmlns:a16="http://schemas.microsoft.com/office/drawing/2014/main" id="{973C77CE-84A1-4754-869B-98FCA816ED7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99132" y="3707734"/>
            <a:ext cx="3402103" cy="2785141"/>
          </a:xfrm>
          <a:prstGeom prst="rect">
            <a:avLst/>
          </a:prstGeom>
        </p:spPr>
      </p:pic>
      <p:sp>
        <p:nvSpPr>
          <p:cNvPr id="16" name="Arrow: Right 15">
            <a:extLst>
              <a:ext uri="{FF2B5EF4-FFF2-40B4-BE49-F238E27FC236}">
                <a16:creationId xmlns:a16="http://schemas.microsoft.com/office/drawing/2014/main" id="{2EF1EFA7-1098-4358-91B2-68D5D9B03EE7}"/>
              </a:ext>
            </a:extLst>
          </p:cNvPr>
          <p:cNvSpPr/>
          <p:nvPr/>
        </p:nvSpPr>
        <p:spPr>
          <a:xfrm rot="10800000">
            <a:off x="5169944" y="4763266"/>
            <a:ext cx="732096" cy="36933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Tree>
    <p:extLst>
      <p:ext uri="{BB962C8B-B14F-4D97-AF65-F5344CB8AC3E}">
        <p14:creationId xmlns:p14="http://schemas.microsoft.com/office/powerpoint/2010/main" val="1452515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A23D2B"/>
              </a:buClr>
              <a:buSzPts val="4400"/>
              <a:buFont typeface="Merriweather"/>
              <a:buNone/>
            </a:pPr>
            <a:r>
              <a:rPr lang="en-US" b="1" dirty="0">
                <a:solidFill>
                  <a:srgbClr val="A23D2B"/>
                </a:solidFill>
                <a:latin typeface="Merriweather"/>
                <a:ea typeface="Merriweather"/>
                <a:cs typeface="Merriweather"/>
                <a:sym typeface="Merriweather"/>
              </a:rPr>
              <a:t>From theory to action</a:t>
            </a:r>
            <a:endParaRPr b="1" dirty="0">
              <a:solidFill>
                <a:srgbClr val="A23D2B"/>
              </a:solidFill>
              <a:latin typeface="Merriweather"/>
              <a:ea typeface="Merriweather"/>
              <a:cs typeface="Merriweather"/>
              <a:sym typeface="Merriweather"/>
            </a:endParaRPr>
          </a:p>
        </p:txBody>
      </p:sp>
      <p:sp>
        <p:nvSpPr>
          <p:cNvPr id="107" name="Google Shape;107;p4"/>
          <p:cNvSpPr txBox="1">
            <a:spLocks noGrp="1"/>
          </p:cNvSpPr>
          <p:nvPr>
            <p:ph type="body" idx="1"/>
          </p:nvPr>
        </p:nvSpPr>
        <p:spPr>
          <a:xfrm>
            <a:off x="838200" y="1685333"/>
            <a:ext cx="8342816" cy="4400826"/>
          </a:xfrm>
          <a:prstGeom prst="rect">
            <a:avLst/>
          </a:prstGeom>
          <a:noFill/>
          <a:ln>
            <a:noFill/>
          </a:ln>
        </p:spPr>
        <p:txBody>
          <a:bodyPr spcFirstLastPara="1" wrap="square" lIns="91425" tIns="45700" rIns="91425" bIns="45700" anchor="t" anchorCtr="0">
            <a:normAutofit lnSpcReduction="10000"/>
          </a:bodyPr>
          <a:lstStyle/>
          <a:p>
            <a:pPr marL="342900">
              <a:lnSpc>
                <a:spcPct val="100000"/>
              </a:lnSpc>
              <a:spcBef>
                <a:spcPts val="0"/>
              </a:spcBef>
              <a:buClr>
                <a:srgbClr val="477E59"/>
              </a:buClr>
              <a:buSzPts val="2000"/>
            </a:pPr>
            <a:endParaRPr lang="en-US" sz="2000" dirty="0">
              <a:latin typeface="Merriweather Light"/>
              <a:ea typeface="Merriweather Light"/>
              <a:cs typeface="Merriweather Light"/>
              <a:sym typeface="Merriweather Light"/>
            </a:endParaRPr>
          </a:p>
          <a:p>
            <a:pPr marL="342900">
              <a:lnSpc>
                <a:spcPct val="100000"/>
              </a:lnSpc>
              <a:spcBef>
                <a:spcPts val="0"/>
              </a:spcBef>
              <a:buClr>
                <a:srgbClr val="477E59"/>
              </a:buClr>
              <a:buSzPts val="2000"/>
            </a:pPr>
            <a:r>
              <a:rPr lang="en-US" sz="2000" dirty="0">
                <a:latin typeface="Merriweather Light"/>
                <a:ea typeface="Merriweather Light"/>
                <a:cs typeface="Merriweather Light"/>
                <a:sym typeface="Merriweather Light"/>
              </a:rPr>
              <a:t>Spatial Data &amp; Analysis is Essential in Land Use Planning</a:t>
            </a:r>
          </a:p>
          <a:p>
            <a:pPr marL="342900">
              <a:lnSpc>
                <a:spcPct val="100000"/>
              </a:lnSpc>
              <a:spcBef>
                <a:spcPts val="0"/>
              </a:spcBef>
              <a:buClr>
                <a:srgbClr val="477E59"/>
              </a:buClr>
              <a:buSzPts val="2000"/>
            </a:pPr>
            <a:endParaRPr lang="en-US" sz="2000" dirty="0">
              <a:latin typeface="Merriweather Light"/>
              <a:ea typeface="Merriweather Light"/>
              <a:cs typeface="Merriweather Light"/>
              <a:sym typeface="Merriweather Light"/>
            </a:endParaRPr>
          </a:p>
          <a:p>
            <a:pPr marL="342900">
              <a:lnSpc>
                <a:spcPct val="100000"/>
              </a:lnSpc>
              <a:spcBef>
                <a:spcPts val="0"/>
              </a:spcBef>
              <a:buClr>
                <a:srgbClr val="477E59"/>
              </a:buClr>
              <a:buSzPts val="2000"/>
            </a:pPr>
            <a:r>
              <a:rPr lang="en-US" sz="2000" dirty="0">
                <a:latin typeface="Merriweather Light"/>
                <a:ea typeface="Merriweather Light"/>
                <a:cs typeface="Merriweather Light"/>
                <a:sym typeface="Merriweather Light"/>
              </a:rPr>
              <a:t>Maps are often the stakeholders’ preferred source of information for spatial decision-making, despite not being easy to understand and use</a:t>
            </a:r>
          </a:p>
          <a:p>
            <a:pPr marL="342900">
              <a:lnSpc>
                <a:spcPct val="100000"/>
              </a:lnSpc>
              <a:spcBef>
                <a:spcPts val="0"/>
              </a:spcBef>
              <a:buClr>
                <a:srgbClr val="477E59"/>
              </a:buClr>
              <a:buSzPts val="2000"/>
            </a:pPr>
            <a:endParaRPr lang="en-US" sz="2000" dirty="0">
              <a:latin typeface="Merriweather Light"/>
              <a:ea typeface="Merriweather Light"/>
              <a:cs typeface="Merriweather Light"/>
              <a:sym typeface="Merriweather Light"/>
            </a:endParaRPr>
          </a:p>
          <a:p>
            <a:pPr marL="342900">
              <a:lnSpc>
                <a:spcPct val="100000"/>
              </a:lnSpc>
              <a:spcBef>
                <a:spcPts val="0"/>
              </a:spcBef>
              <a:buClr>
                <a:srgbClr val="477E59"/>
              </a:buClr>
              <a:buSzPts val="2000"/>
            </a:pPr>
            <a:r>
              <a:rPr lang="en-US" sz="2000" dirty="0">
                <a:latin typeface="Merriweather Light"/>
                <a:ea typeface="Merriweather Light"/>
                <a:cs typeface="Merriweather Light"/>
                <a:sym typeface="Merriweather Light"/>
              </a:rPr>
              <a:t>Mapping temporal and spatial processes is complex, therefore it is necessary to look for convergence of evidence among different perspectives and scales. </a:t>
            </a:r>
          </a:p>
          <a:p>
            <a:pPr marL="342900">
              <a:lnSpc>
                <a:spcPct val="100000"/>
              </a:lnSpc>
              <a:spcBef>
                <a:spcPts val="0"/>
              </a:spcBef>
              <a:buClr>
                <a:srgbClr val="477E59"/>
              </a:buClr>
              <a:buSzPts val="2000"/>
            </a:pPr>
            <a:endParaRPr lang="en-US" sz="2000" dirty="0">
              <a:latin typeface="Merriweather Light"/>
              <a:ea typeface="Merriweather Light"/>
              <a:cs typeface="Merriweather Light"/>
              <a:sym typeface="Merriweather Light"/>
            </a:endParaRPr>
          </a:p>
          <a:p>
            <a:pPr marL="342900">
              <a:lnSpc>
                <a:spcPct val="100000"/>
              </a:lnSpc>
              <a:spcBef>
                <a:spcPts val="0"/>
              </a:spcBef>
              <a:buClr>
                <a:srgbClr val="477E59"/>
              </a:buClr>
              <a:buSzPts val="2000"/>
            </a:pPr>
            <a:r>
              <a:rPr lang="en-US" sz="2000" dirty="0">
                <a:latin typeface="Merriweather Light"/>
                <a:ea typeface="Merriweather Light"/>
                <a:cs typeface="Merriweather Light"/>
                <a:sym typeface="Merriweather Light"/>
              </a:rPr>
              <a:t>Bottom-up &amp; participatory mapping approaches involving local stakeholders is crucial to develop and choose the most appropriate and representative mapping methodologies and datasets</a:t>
            </a:r>
          </a:p>
          <a:p>
            <a:pPr marL="342900">
              <a:lnSpc>
                <a:spcPct val="100000"/>
              </a:lnSpc>
              <a:spcBef>
                <a:spcPts val="0"/>
              </a:spcBef>
              <a:buClr>
                <a:srgbClr val="477E59"/>
              </a:buClr>
              <a:buSzPts val="2000"/>
            </a:pPr>
            <a:endParaRPr lang="en-US" sz="2000" dirty="0">
              <a:latin typeface="Merriweather Light"/>
              <a:sym typeface="Merriweather Light"/>
            </a:endParaRPr>
          </a:p>
          <a:p>
            <a:pPr marL="342900">
              <a:lnSpc>
                <a:spcPct val="100000"/>
              </a:lnSpc>
              <a:spcBef>
                <a:spcPts val="0"/>
              </a:spcBef>
              <a:buClr>
                <a:srgbClr val="477E59"/>
              </a:buClr>
              <a:buSzPts val="2000"/>
            </a:pPr>
            <a:endParaRPr lang="en-US" sz="2000" dirty="0">
              <a:latin typeface="Merriweather Light"/>
            </a:endParaRPr>
          </a:p>
          <a:p>
            <a:pPr marL="342900">
              <a:lnSpc>
                <a:spcPct val="100000"/>
              </a:lnSpc>
              <a:spcBef>
                <a:spcPts val="0"/>
              </a:spcBef>
              <a:buClr>
                <a:srgbClr val="477E59"/>
              </a:buClr>
              <a:buSzPts val="2000"/>
            </a:pPr>
            <a:endParaRPr sz="2000" dirty="0">
              <a:latin typeface="Merriweather Light"/>
              <a:ea typeface="Merriweather Light"/>
              <a:cs typeface="Merriweather Light"/>
              <a:sym typeface="Merriweather Light"/>
            </a:endParaRPr>
          </a:p>
        </p:txBody>
      </p:sp>
      <p:sp>
        <p:nvSpPr>
          <p:cNvPr id="3" name="Rectangle 2">
            <a:extLst>
              <a:ext uri="{FF2B5EF4-FFF2-40B4-BE49-F238E27FC236}">
                <a16:creationId xmlns:a16="http://schemas.microsoft.com/office/drawing/2014/main" id="{36253CC5-B658-4660-91BD-CAE7E4DF42D3}"/>
              </a:ext>
            </a:extLst>
          </p:cNvPr>
          <p:cNvSpPr/>
          <p:nvPr/>
        </p:nvSpPr>
        <p:spPr>
          <a:xfrm>
            <a:off x="289368" y="6292820"/>
            <a:ext cx="11064432" cy="400110"/>
          </a:xfrm>
          <a:prstGeom prst="rect">
            <a:avLst/>
          </a:prstGeom>
        </p:spPr>
        <p:txBody>
          <a:bodyPr wrap="square">
            <a:spAutoFit/>
          </a:bodyPr>
          <a:lstStyle/>
          <a:p>
            <a:pPr lvl="0" algn="ctr">
              <a:buClr>
                <a:srgbClr val="477E59"/>
              </a:buClr>
              <a:buSzPts val="2000"/>
            </a:pPr>
            <a:r>
              <a:rPr lang="en-US" sz="2000" i="1" dirty="0">
                <a:solidFill>
                  <a:schemeClr val="accent2"/>
                </a:solidFill>
                <a:latin typeface="Merriweather Light"/>
                <a:sym typeface="Calibri"/>
              </a:rPr>
              <a:t>Mapping land degradation is not easy!!!</a:t>
            </a:r>
            <a:endParaRPr lang="en-US" sz="2000" i="1" dirty="0">
              <a:solidFill>
                <a:schemeClr val="accent2"/>
              </a:solidFill>
              <a:latin typeface="Merriweather Light"/>
              <a:sym typeface="Merriweather Light"/>
            </a:endParaRPr>
          </a:p>
        </p:txBody>
      </p:sp>
      <p:pic>
        <p:nvPicPr>
          <p:cNvPr id="3074" name="Picture 2" descr="https://lh3.googleusercontent.com/yXUfSIMp6ft6S-8c3FZ9GefNev2FoaIz2ShXnRpedt8917vBR3lif_ki969h35I7qdt0uS1Tyus6moDqpdoTgvtocZamor03MKuE7PNe-tNuUEVPLWEHImCAJdEGvNewRSwYJWhPh8AKo-x1zWjZ=s2048">
            <a:extLst>
              <a:ext uri="{FF2B5EF4-FFF2-40B4-BE49-F238E27FC236}">
                <a16:creationId xmlns:a16="http://schemas.microsoft.com/office/drawing/2014/main" id="{D2B6587C-70F1-431F-9452-91BE54403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53212">
            <a:off x="9564138" y="1253515"/>
            <a:ext cx="2063766" cy="32062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Imagen 4">
            <a:extLst>
              <a:ext uri="{FF2B5EF4-FFF2-40B4-BE49-F238E27FC236}">
                <a16:creationId xmlns:a16="http://schemas.microsoft.com/office/drawing/2014/main" id="{5272EDD0-5A8B-40D4-B2A4-D26381FFCD78}"/>
              </a:ext>
            </a:extLst>
          </p:cNvPr>
          <p:cNvPicPr>
            <a:picLocks noChangeAspect="1"/>
          </p:cNvPicPr>
          <p:nvPr/>
        </p:nvPicPr>
        <p:blipFill>
          <a:blip r:embed="rId4"/>
          <a:stretch>
            <a:fillRect/>
          </a:stretch>
        </p:blipFill>
        <p:spPr>
          <a:xfrm>
            <a:off x="8777607" y="4316059"/>
            <a:ext cx="3414393" cy="2064106"/>
          </a:xfrm>
          <a:prstGeom prst="rect">
            <a:avLst/>
          </a:prstGeom>
          <a:ln>
            <a:noFill/>
          </a:ln>
          <a:effectLst>
            <a:softEdge rad="112500"/>
          </a:effectLst>
        </p:spPr>
      </p:pic>
    </p:spTree>
    <p:extLst>
      <p:ext uri="{BB962C8B-B14F-4D97-AF65-F5344CB8AC3E}">
        <p14:creationId xmlns:p14="http://schemas.microsoft.com/office/powerpoint/2010/main" val="591996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A23D2B"/>
              </a:buClr>
              <a:buSzPts val="4400"/>
              <a:buFont typeface="Merriweather"/>
              <a:buNone/>
            </a:pPr>
            <a:r>
              <a:rPr lang="en-US" b="1" dirty="0">
                <a:solidFill>
                  <a:srgbClr val="A23D2B"/>
                </a:solidFill>
                <a:latin typeface="Merriweather"/>
                <a:ea typeface="Merriweather"/>
                <a:cs typeface="Merriweather"/>
                <a:sym typeface="Merriweather"/>
              </a:rPr>
              <a:t>Final remarks</a:t>
            </a:r>
            <a:endParaRPr b="1" dirty="0">
              <a:solidFill>
                <a:srgbClr val="A23D2B"/>
              </a:solidFill>
              <a:latin typeface="Merriweather"/>
              <a:ea typeface="Merriweather"/>
              <a:cs typeface="Merriweather"/>
              <a:sym typeface="Merriweather"/>
            </a:endParaRPr>
          </a:p>
        </p:txBody>
      </p:sp>
      <p:sp>
        <p:nvSpPr>
          <p:cNvPr id="107" name="Google Shape;107;p4"/>
          <p:cNvSpPr txBox="1">
            <a:spLocks noGrp="1"/>
          </p:cNvSpPr>
          <p:nvPr>
            <p:ph type="body" idx="1"/>
          </p:nvPr>
        </p:nvSpPr>
        <p:spPr>
          <a:xfrm>
            <a:off x="838200" y="1585635"/>
            <a:ext cx="11049000" cy="4398476"/>
          </a:xfrm>
          <a:prstGeom prst="rect">
            <a:avLst/>
          </a:prstGeom>
          <a:noFill/>
          <a:ln>
            <a:noFill/>
          </a:ln>
        </p:spPr>
        <p:txBody>
          <a:bodyPr spcFirstLastPara="1" wrap="square" lIns="91425" tIns="45700" rIns="91425" bIns="45700" anchor="t" anchorCtr="0">
            <a:normAutofit fontScale="92500"/>
          </a:bodyPr>
          <a:lstStyle/>
          <a:p>
            <a:pPr marL="171450" indent="-171450">
              <a:lnSpc>
                <a:spcPct val="100000"/>
              </a:lnSpc>
              <a:spcBef>
                <a:spcPts val="0"/>
              </a:spcBef>
              <a:buClr>
                <a:srgbClr val="477E59"/>
              </a:buClr>
              <a:buSzPts val="2000"/>
            </a:pPr>
            <a:endParaRPr lang="en-US" sz="700" dirty="0">
              <a:latin typeface="Merriweather Light"/>
              <a:ea typeface="Merriweather Light"/>
              <a:cs typeface="Merriweather Light"/>
              <a:sym typeface="Merriweather Light"/>
            </a:endParaRPr>
          </a:p>
          <a:p>
            <a:pPr marL="342900">
              <a:lnSpc>
                <a:spcPct val="120000"/>
              </a:lnSpc>
              <a:spcBef>
                <a:spcPts val="0"/>
              </a:spcBef>
              <a:buClr>
                <a:srgbClr val="477E59"/>
              </a:buClr>
              <a:buSzPts val="2000"/>
            </a:pPr>
            <a:r>
              <a:rPr lang="en-US" sz="2300" dirty="0">
                <a:latin typeface="Merriweather Light"/>
                <a:cs typeface="Arial"/>
                <a:sym typeface="Arial"/>
              </a:rPr>
              <a:t>ILUP is key to achieving LDN</a:t>
            </a:r>
          </a:p>
          <a:p>
            <a:pPr marL="342900">
              <a:lnSpc>
                <a:spcPct val="120000"/>
              </a:lnSpc>
              <a:spcBef>
                <a:spcPts val="0"/>
              </a:spcBef>
              <a:buClr>
                <a:srgbClr val="477E59"/>
              </a:buClr>
              <a:buSzPts val="2000"/>
            </a:pPr>
            <a:endParaRPr lang="en-US" sz="2300" dirty="0">
              <a:latin typeface="Merriweather Light"/>
              <a:cs typeface="Arial"/>
              <a:sym typeface="Arial"/>
            </a:endParaRPr>
          </a:p>
          <a:p>
            <a:pPr marL="342900">
              <a:lnSpc>
                <a:spcPct val="120000"/>
              </a:lnSpc>
              <a:spcBef>
                <a:spcPts val="0"/>
              </a:spcBef>
              <a:buClr>
                <a:srgbClr val="477E59"/>
              </a:buClr>
              <a:buSzPts val="2000"/>
            </a:pPr>
            <a:r>
              <a:rPr lang="en-US" sz="2300" dirty="0">
                <a:latin typeface="Merriweather Light"/>
                <a:cs typeface="Arial"/>
                <a:sym typeface="Arial"/>
              </a:rPr>
              <a:t>To integrate LDN in ILUP it is key to use the best information available on land degradation status and trends, land potential, socio economical data and gender</a:t>
            </a:r>
          </a:p>
          <a:p>
            <a:pPr marL="342900">
              <a:lnSpc>
                <a:spcPct val="120000"/>
              </a:lnSpc>
              <a:spcBef>
                <a:spcPts val="0"/>
              </a:spcBef>
              <a:buClr>
                <a:srgbClr val="477E59"/>
              </a:buClr>
              <a:buSzPts val="2000"/>
            </a:pPr>
            <a:endParaRPr lang="en-US" sz="2300" dirty="0">
              <a:latin typeface="Merriweather Light"/>
              <a:cs typeface="Arial"/>
              <a:sym typeface="Arial"/>
            </a:endParaRPr>
          </a:p>
          <a:p>
            <a:pPr marL="342900">
              <a:lnSpc>
                <a:spcPct val="120000"/>
              </a:lnSpc>
              <a:spcBef>
                <a:spcPts val="0"/>
              </a:spcBef>
              <a:buClr>
                <a:srgbClr val="477E59"/>
              </a:buClr>
              <a:buSzPts val="2000"/>
            </a:pPr>
            <a:r>
              <a:rPr lang="en-US" sz="2300" dirty="0">
                <a:latin typeface="Merriweather Light"/>
                <a:cs typeface="Arial"/>
              </a:rPr>
              <a:t>Tools and approaches for land use planning are not the solutions per se</a:t>
            </a:r>
          </a:p>
          <a:p>
            <a:pPr marL="342900">
              <a:lnSpc>
                <a:spcPct val="120000"/>
              </a:lnSpc>
              <a:spcBef>
                <a:spcPts val="0"/>
              </a:spcBef>
              <a:buClr>
                <a:srgbClr val="477E59"/>
              </a:buClr>
              <a:buSzPts val="2000"/>
            </a:pPr>
            <a:endParaRPr lang="en-US" sz="2300" dirty="0">
              <a:latin typeface="Merriweather Light"/>
              <a:cs typeface="Arial"/>
              <a:sym typeface="Arial"/>
            </a:endParaRPr>
          </a:p>
          <a:p>
            <a:pPr marL="342900">
              <a:lnSpc>
                <a:spcPct val="120000"/>
              </a:lnSpc>
              <a:spcBef>
                <a:spcPts val="0"/>
              </a:spcBef>
              <a:buClr>
                <a:srgbClr val="477E59"/>
              </a:buClr>
              <a:buSzPts val="2000"/>
            </a:pPr>
            <a:r>
              <a:rPr lang="en-US" sz="2300" dirty="0">
                <a:latin typeface="Merriweather Light"/>
                <a:cs typeface="Arial"/>
              </a:rPr>
              <a:t>Only when land use planning is truly inclusive of all stakeholder interests and integrative across all environmental, economic, social and cultural needs will it contribute to progress towards </a:t>
            </a:r>
            <a:r>
              <a:rPr lang="en-US" sz="2300" dirty="0" err="1">
                <a:latin typeface="Merriweather Light"/>
                <a:cs typeface="Arial"/>
              </a:rPr>
              <a:t>LDN</a:t>
            </a:r>
            <a:r>
              <a:rPr lang="en-US" sz="800" dirty="0" err="1">
                <a:latin typeface="Merriweather Light"/>
                <a:cs typeface="Arial"/>
              </a:rPr>
              <a:t>r</a:t>
            </a:r>
            <a:endParaRPr sz="700" dirty="0">
              <a:latin typeface="Merriweather Light"/>
              <a:ea typeface="Merriweather Light"/>
              <a:cs typeface="Merriweather Light"/>
              <a:sym typeface="Merriweather Light"/>
            </a:endParaRPr>
          </a:p>
        </p:txBody>
      </p:sp>
    </p:spTree>
    <p:extLst>
      <p:ext uri="{BB962C8B-B14F-4D97-AF65-F5344CB8AC3E}">
        <p14:creationId xmlns:p14="http://schemas.microsoft.com/office/powerpoint/2010/main" val="2047301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6" name="Title 5">
            <a:extLst>
              <a:ext uri="{FF2B5EF4-FFF2-40B4-BE49-F238E27FC236}">
                <a16:creationId xmlns:a16="http://schemas.microsoft.com/office/drawing/2014/main" id="{6AE31716-9FB3-4A55-9B5C-EE6DCC742653}"/>
              </a:ext>
            </a:extLst>
          </p:cNvPr>
          <p:cNvSpPr>
            <a:spLocks noGrp="1"/>
          </p:cNvSpPr>
          <p:nvPr>
            <p:ph type="title"/>
          </p:nvPr>
        </p:nvSpPr>
        <p:spPr>
          <a:xfrm>
            <a:off x="309147" y="-281955"/>
            <a:ext cx="12515031" cy="2438400"/>
          </a:xfrm>
        </p:spPr>
        <p:txBody>
          <a:bodyPr/>
          <a:lstStyle/>
          <a:p>
            <a:r>
              <a:rPr lang="en-US" sz="4400" b="1" dirty="0">
                <a:solidFill>
                  <a:srgbClr val="A23D2B"/>
                </a:solidFill>
                <a:latin typeface="Merriweather"/>
              </a:rPr>
              <a:t>Country experiences: Morocco</a:t>
            </a:r>
            <a:endParaRPr lang="fr-CI" sz="4400" b="1" dirty="0">
              <a:solidFill>
                <a:srgbClr val="A23D2B"/>
              </a:solidFill>
              <a:latin typeface="Merriweather"/>
            </a:endParaRPr>
          </a:p>
        </p:txBody>
      </p:sp>
      <p:pic>
        <p:nvPicPr>
          <p:cNvPr id="2" name="Picture 1">
            <a:extLst>
              <a:ext uri="{FF2B5EF4-FFF2-40B4-BE49-F238E27FC236}">
                <a16:creationId xmlns:a16="http://schemas.microsoft.com/office/drawing/2014/main" id="{76EA4C7E-A7EF-48BF-97F7-7277D8D18C75}"/>
              </a:ext>
            </a:extLst>
          </p:cNvPr>
          <p:cNvPicPr>
            <a:picLocks noChangeAspect="1"/>
          </p:cNvPicPr>
          <p:nvPr/>
        </p:nvPicPr>
        <p:blipFill>
          <a:blip r:embed="rId3"/>
          <a:stretch>
            <a:fillRect/>
          </a:stretch>
        </p:blipFill>
        <p:spPr>
          <a:xfrm rot="21353269">
            <a:off x="493130" y="1339339"/>
            <a:ext cx="3804613" cy="5267925"/>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455EDE42-3DB6-48C8-936E-D691B0FAEF3B}"/>
              </a:ext>
            </a:extLst>
          </p:cNvPr>
          <p:cNvSpPr/>
          <p:nvPr/>
        </p:nvSpPr>
        <p:spPr>
          <a:xfrm>
            <a:off x="4991054" y="1386396"/>
            <a:ext cx="6292224" cy="4939814"/>
          </a:xfrm>
          <a:prstGeom prst="rect">
            <a:avLst/>
          </a:prstGeom>
        </p:spPr>
        <p:txBody>
          <a:bodyPr wrap="square">
            <a:spAutoFit/>
          </a:bodyPr>
          <a:lstStyle/>
          <a:p>
            <a:r>
              <a:rPr lang="en-US" sz="2100" dirty="0">
                <a:solidFill>
                  <a:schemeClr val="dk1"/>
                </a:solidFill>
                <a:latin typeface="Merriweather Light"/>
                <a:ea typeface="Calibri"/>
                <a:sym typeface="Calibri"/>
              </a:rPr>
              <a:t>An LD and SLM assessment was performed with the QM methodology , which was used as </a:t>
            </a:r>
            <a:r>
              <a:rPr lang="en-US" sz="2100" b="1" dirty="0">
                <a:solidFill>
                  <a:schemeClr val="dk1"/>
                </a:solidFill>
                <a:latin typeface="Merriweather Light"/>
                <a:ea typeface="Calibri"/>
                <a:sym typeface="Calibri"/>
              </a:rPr>
              <a:t>evidence to guide the territorial planning process and enable evidence-based decisions</a:t>
            </a:r>
            <a:r>
              <a:rPr lang="en-US" sz="2100" dirty="0">
                <a:solidFill>
                  <a:schemeClr val="dk1"/>
                </a:solidFill>
                <a:latin typeface="Merriweather Light"/>
                <a:ea typeface="Calibri"/>
                <a:sym typeface="Calibri"/>
              </a:rPr>
              <a:t>. </a:t>
            </a:r>
          </a:p>
          <a:p>
            <a:endParaRPr lang="en-US" sz="2100" dirty="0">
              <a:solidFill>
                <a:schemeClr val="dk1"/>
              </a:solidFill>
              <a:latin typeface="Merriweather Light"/>
              <a:ea typeface="Calibri"/>
              <a:sym typeface="Calibri"/>
            </a:endParaRPr>
          </a:p>
          <a:p>
            <a:r>
              <a:rPr lang="en-US" sz="2100" dirty="0">
                <a:solidFill>
                  <a:schemeClr val="dk1"/>
                </a:solidFill>
                <a:latin typeface="Merriweather Light"/>
                <a:ea typeface="Calibri"/>
                <a:sym typeface="Calibri"/>
              </a:rPr>
              <a:t>The territorial planning included a series of workshops bringing together key stakeholders of three selected communes to negotiate, agree and adopt a </a:t>
            </a:r>
            <a:r>
              <a:rPr lang="en-US" sz="2100" dirty="0" err="1">
                <a:solidFill>
                  <a:schemeClr val="dk1"/>
                </a:solidFill>
                <a:latin typeface="Merriweather Light"/>
                <a:ea typeface="Calibri"/>
                <a:sym typeface="Calibri"/>
              </a:rPr>
              <a:t>programme</a:t>
            </a:r>
            <a:r>
              <a:rPr lang="en-US" sz="2100" dirty="0">
                <a:solidFill>
                  <a:schemeClr val="dk1"/>
                </a:solidFill>
                <a:latin typeface="Merriweather Light"/>
                <a:ea typeface="Calibri"/>
                <a:sym typeface="Calibri"/>
              </a:rPr>
              <a:t>/ plan for scaling out SLM, taking into account priorities of each commune and facilitating inter-institutional coordination to identify responsibilities for supporting community implementation and securing financial and technical commitment from all stakeholders.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19" name="Google Shape;228;p37"/>
          <p:cNvSpPr/>
          <p:nvPr/>
        </p:nvSpPr>
        <p:spPr>
          <a:xfrm>
            <a:off x="292042" y="522272"/>
            <a:ext cx="11899957" cy="77567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lang="de-CH" sz="4400" b="1" dirty="0">
                <a:solidFill>
                  <a:srgbClr val="A23D2B"/>
                </a:solidFill>
                <a:latin typeface="Merriweather"/>
                <a:ea typeface="Calibri"/>
                <a:cs typeface="Calibri"/>
              </a:rPr>
              <a:t>QM </a:t>
            </a:r>
            <a:r>
              <a:rPr lang="en-CH" sz="4400" b="1" dirty="0">
                <a:solidFill>
                  <a:srgbClr val="A23D2B"/>
                </a:solidFill>
                <a:latin typeface="Merriweather"/>
                <a:ea typeface="Calibri"/>
                <a:cs typeface="Calibri"/>
              </a:rPr>
              <a:t>–</a:t>
            </a:r>
            <a:r>
              <a:rPr lang="en-US" sz="4400" b="1" dirty="0">
                <a:solidFill>
                  <a:srgbClr val="A23D2B"/>
                </a:solidFill>
                <a:latin typeface="Merriweather"/>
                <a:ea typeface="Calibri"/>
                <a:cs typeface="Calibri"/>
              </a:rPr>
              <a:t> participatory expert assessment (PEA)</a:t>
            </a:r>
            <a:endParaRPr lang="de-CH" sz="4400" b="1" dirty="0">
              <a:solidFill>
                <a:srgbClr val="A23D2B"/>
              </a:solidFill>
              <a:latin typeface="Merriweather"/>
              <a:ea typeface="Calibri"/>
              <a:cs typeface="Calibri"/>
            </a:endParaRPr>
          </a:p>
        </p:txBody>
      </p:sp>
      <p:sp>
        <p:nvSpPr>
          <p:cNvPr id="8" name="Inhaltsplatzhalter 2"/>
          <p:cNvSpPr>
            <a:spLocks noGrp="1"/>
          </p:cNvSpPr>
          <p:nvPr>
            <p:ph idx="1"/>
          </p:nvPr>
        </p:nvSpPr>
        <p:spPr>
          <a:xfrm>
            <a:off x="292044" y="1498360"/>
            <a:ext cx="7462254" cy="4968528"/>
          </a:xfrm>
        </p:spPr>
        <p:txBody>
          <a:bodyPr/>
          <a:lstStyle/>
          <a:p>
            <a:r>
              <a:rPr lang="en-GB" sz="2000" dirty="0">
                <a:latin typeface="Gadugi" panose="020B0502040204020203" pitchFamily="34" charset="0"/>
                <a:ea typeface="Gadugi" panose="020B0502040204020203" pitchFamily="34" charset="0"/>
              </a:rPr>
              <a:t>PEA brings together experts, scientists and land users in a workshop to assess different mappings units, drawing on their knowledge and experience of the area</a:t>
            </a:r>
          </a:p>
          <a:p>
            <a:r>
              <a:rPr lang="en-GB" sz="2000" dirty="0">
                <a:latin typeface="Gadugi" panose="020B0502040204020203" pitchFamily="34" charset="0"/>
                <a:ea typeface="Gadugi" panose="020B0502040204020203" pitchFamily="34" charset="0"/>
              </a:rPr>
              <a:t>Experts/specialists/land users with expertise related to land degradation, land management, different land uses, soil and water conservation, biodiversity… in the country /local context </a:t>
            </a:r>
          </a:p>
          <a:p>
            <a:r>
              <a:rPr lang="en-GB" sz="2000" dirty="0">
                <a:latin typeface="Gadugi" panose="020B0502040204020203" pitchFamily="34" charset="0"/>
                <a:ea typeface="Gadugi" panose="020B0502040204020203" pitchFamily="34" charset="0"/>
              </a:rPr>
              <a:t>Discuss, negotiate and fill in the QM tables (supported by documents)</a:t>
            </a:r>
            <a:endParaRPr lang="en-GB" dirty="0"/>
          </a:p>
        </p:txBody>
      </p:sp>
      <p:pic>
        <p:nvPicPr>
          <p:cNvPr id="11" name="Picture 10">
            <a:extLst>
              <a:ext uri="{FF2B5EF4-FFF2-40B4-BE49-F238E27FC236}">
                <a16:creationId xmlns:a16="http://schemas.microsoft.com/office/drawing/2014/main" id="{243C16FD-E593-44FD-9423-3F349DB373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463121" y="4228897"/>
            <a:ext cx="3251202" cy="243840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9542E30F-4B69-44AB-A9FE-46E47D529704}"/>
              </a:ext>
            </a:extLst>
          </p:cNvPr>
          <p:cNvPicPr>
            <a:picLocks noChangeAspect="1"/>
          </p:cNvPicPr>
          <p:nvPr/>
        </p:nvPicPr>
        <p:blipFill>
          <a:blip r:embed="rId4"/>
          <a:stretch>
            <a:fillRect/>
          </a:stretch>
        </p:blipFill>
        <p:spPr>
          <a:xfrm>
            <a:off x="7812569" y="1498360"/>
            <a:ext cx="4145659" cy="5400767"/>
          </a:xfrm>
          <a:prstGeom prst="rect">
            <a:avLst/>
          </a:prstGeom>
        </p:spPr>
      </p:pic>
    </p:spTree>
    <p:extLst>
      <p:ext uri="{BB962C8B-B14F-4D97-AF65-F5344CB8AC3E}">
        <p14:creationId xmlns:p14="http://schemas.microsoft.com/office/powerpoint/2010/main" val="2684802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12"/>
          <p:cNvSpPr/>
          <p:nvPr/>
        </p:nvSpPr>
        <p:spPr>
          <a:xfrm>
            <a:off x="0" y="369233"/>
            <a:ext cx="1048871" cy="991441"/>
          </a:xfrm>
          <a:prstGeom prst="rect">
            <a:avLst/>
          </a:prstGeom>
          <a:solidFill>
            <a:srgbClr val="E286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460" name="Google Shape;460;p12"/>
          <p:cNvCxnSpPr/>
          <p:nvPr/>
        </p:nvCxnSpPr>
        <p:spPr>
          <a:xfrm>
            <a:off x="1048871" y="0"/>
            <a:ext cx="0" cy="6858000"/>
          </a:xfrm>
          <a:prstGeom prst="straightConnector1">
            <a:avLst/>
          </a:prstGeom>
          <a:noFill/>
          <a:ln w="9525" cap="flat" cmpd="sng">
            <a:solidFill>
              <a:schemeClr val="accent2"/>
            </a:solidFill>
            <a:prstDash val="solid"/>
            <a:miter lim="800000"/>
            <a:headEnd type="none" w="sm" len="sm"/>
            <a:tailEnd type="none" w="sm" len="sm"/>
          </a:ln>
        </p:spPr>
      </p:cxnSp>
      <p:cxnSp>
        <p:nvCxnSpPr>
          <p:cNvPr id="461" name="Google Shape;461;p12"/>
          <p:cNvCxnSpPr/>
          <p:nvPr/>
        </p:nvCxnSpPr>
        <p:spPr>
          <a:xfrm rot="10800000">
            <a:off x="2" y="369233"/>
            <a:ext cx="10998198" cy="0"/>
          </a:xfrm>
          <a:prstGeom prst="straightConnector1">
            <a:avLst/>
          </a:prstGeom>
          <a:noFill/>
          <a:ln w="9525" cap="flat" cmpd="sng">
            <a:solidFill>
              <a:schemeClr val="accent2"/>
            </a:solidFill>
            <a:prstDash val="solid"/>
            <a:miter lim="800000"/>
            <a:headEnd type="none" w="sm" len="sm"/>
            <a:tailEnd type="none" w="sm" len="sm"/>
          </a:ln>
        </p:spPr>
      </p:cxnSp>
      <p:pic>
        <p:nvPicPr>
          <p:cNvPr id="2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27107" y="245406"/>
            <a:ext cx="1572851" cy="42473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28;p37"/>
          <p:cNvSpPr/>
          <p:nvPr/>
        </p:nvSpPr>
        <p:spPr>
          <a:xfrm>
            <a:off x="1128617" y="522272"/>
            <a:ext cx="8866271" cy="775677"/>
          </a:xfrm>
          <a:prstGeom prst="rect">
            <a:avLst/>
          </a:prstGeom>
          <a:noFill/>
          <a:ln>
            <a:noFill/>
          </a:ln>
        </p:spPr>
        <p:txBody>
          <a:bodyPr spcFirstLastPara="1" wrap="square" lIns="91425" tIns="45700" rIns="91425" bIns="45700" anchor="ctr" anchorCtr="0">
            <a:noAutofit/>
          </a:bodyPr>
          <a:lstStyle/>
          <a:p>
            <a:pPr lvl="0">
              <a:buClr>
                <a:srgbClr val="000000"/>
              </a:buClr>
              <a:buSzPts val="3200"/>
            </a:pPr>
            <a:r>
              <a:rPr lang="de-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QM </a:t>
            </a:r>
            <a:r>
              <a:rPr lang="en-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a:t>
            </a:r>
            <a:r>
              <a:rPr lang="en-US"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 5 Steps</a:t>
            </a:r>
            <a:endParaRPr lang="de-CH" sz="3200" dirty="0">
              <a:solidFill>
                <a:schemeClr val="dk1"/>
              </a:solidFill>
              <a:latin typeface="Arial"/>
              <a:ea typeface="Gadugi" panose="020B0502040204020203" pitchFamily="34" charset="0"/>
              <a:cs typeface="Arial"/>
              <a:sym typeface="Arial"/>
            </a:endParaRPr>
          </a:p>
        </p:txBody>
      </p:sp>
      <p:sp>
        <p:nvSpPr>
          <p:cNvPr id="11" name="Content Placeholder 4"/>
          <p:cNvSpPr>
            <a:spLocks noGrp="1"/>
          </p:cNvSpPr>
          <p:nvPr>
            <p:ph idx="1"/>
          </p:nvPr>
        </p:nvSpPr>
        <p:spPr>
          <a:xfrm>
            <a:off x="1240577" y="1578042"/>
            <a:ext cx="8642350" cy="4968528"/>
          </a:xfrm>
        </p:spPr>
        <p:txBody>
          <a:bodyPr/>
          <a:lstStyle/>
          <a:p>
            <a:r>
              <a:rPr lang="de-CH" dirty="0" err="1">
                <a:latin typeface="Gadugi" panose="020B0502040204020203" pitchFamily="34" charset="0"/>
                <a:ea typeface="Gadugi" panose="020B0502040204020203" pitchFamily="34" charset="0"/>
              </a:rPr>
              <a:t>Preparation</a:t>
            </a:r>
            <a:r>
              <a:rPr lang="de-CH" dirty="0">
                <a:latin typeface="Gadugi" panose="020B0502040204020203" pitchFamily="34" charset="0"/>
                <a:ea typeface="Gadugi" panose="020B0502040204020203" pitchFamily="34" charset="0"/>
              </a:rPr>
              <a:t> </a:t>
            </a:r>
            <a:r>
              <a:rPr lang="de-CH" dirty="0" err="1">
                <a:latin typeface="Gadugi" panose="020B0502040204020203" pitchFamily="34" charset="0"/>
                <a:ea typeface="Gadugi" panose="020B0502040204020203" pitchFamily="34" charset="0"/>
              </a:rPr>
              <a:t>of</a:t>
            </a:r>
            <a:r>
              <a:rPr lang="de-CH" dirty="0">
                <a:latin typeface="Gadugi" panose="020B0502040204020203" pitchFamily="34" charset="0"/>
                <a:ea typeface="Gadugi" panose="020B0502040204020203" pitchFamily="34" charset="0"/>
              </a:rPr>
              <a:t> </a:t>
            </a:r>
            <a:r>
              <a:rPr lang="de-CH" dirty="0" err="1">
                <a:latin typeface="Gadugi" panose="020B0502040204020203" pitchFamily="34" charset="0"/>
                <a:ea typeface="Gadugi" panose="020B0502040204020203" pitchFamily="34" charset="0"/>
              </a:rPr>
              <a:t>the</a:t>
            </a:r>
            <a:r>
              <a:rPr lang="de-CH" dirty="0">
                <a:latin typeface="Gadugi" panose="020B0502040204020203" pitchFamily="34" charset="0"/>
                <a:ea typeface="Gadugi" panose="020B0502040204020203" pitchFamily="34" charset="0"/>
              </a:rPr>
              <a:t> </a:t>
            </a:r>
            <a:r>
              <a:rPr lang="de-CH" dirty="0" err="1">
                <a:latin typeface="Gadugi" panose="020B0502040204020203" pitchFamily="34" charset="0"/>
                <a:ea typeface="Gadugi" panose="020B0502040204020203" pitchFamily="34" charset="0"/>
              </a:rPr>
              <a:t>base</a:t>
            </a:r>
            <a:r>
              <a:rPr lang="de-CH" dirty="0">
                <a:latin typeface="Gadugi" panose="020B0502040204020203" pitchFamily="34" charset="0"/>
                <a:ea typeface="Gadugi" panose="020B0502040204020203" pitchFamily="34" charset="0"/>
              </a:rPr>
              <a:t> </a:t>
            </a:r>
            <a:r>
              <a:rPr lang="de-CH" dirty="0" err="1">
                <a:latin typeface="Gadugi" panose="020B0502040204020203" pitchFamily="34" charset="0"/>
                <a:ea typeface="Gadugi" panose="020B0502040204020203" pitchFamily="34" charset="0"/>
              </a:rPr>
              <a:t>map</a:t>
            </a:r>
            <a:endParaRPr lang="de-CH" dirty="0">
              <a:latin typeface="Gadugi" panose="020B0502040204020203" pitchFamily="34" charset="0"/>
              <a:ea typeface="Gadugi" panose="020B0502040204020203" pitchFamily="34" charset="0"/>
            </a:endParaRPr>
          </a:p>
          <a:p>
            <a:r>
              <a:rPr lang="de-CH" dirty="0" err="1">
                <a:latin typeface="Gadugi" panose="020B0502040204020203" pitchFamily="34" charset="0"/>
                <a:ea typeface="Gadugi" panose="020B0502040204020203" pitchFamily="34" charset="0"/>
              </a:rPr>
              <a:t>Step</a:t>
            </a:r>
            <a:r>
              <a:rPr lang="de-CH" dirty="0">
                <a:latin typeface="Gadugi" panose="020B0502040204020203" pitchFamily="34" charset="0"/>
                <a:ea typeface="Gadugi" panose="020B0502040204020203" pitchFamily="34" charset="0"/>
              </a:rPr>
              <a:t> 1: </a:t>
            </a:r>
            <a:r>
              <a:rPr lang="de-CH" dirty="0" err="1">
                <a:latin typeface="Gadugi" panose="020B0502040204020203" pitchFamily="34" charset="0"/>
                <a:ea typeface="Gadugi" panose="020B0502040204020203" pitchFamily="34" charset="0"/>
              </a:rPr>
              <a:t>Contributing</a:t>
            </a:r>
            <a:r>
              <a:rPr lang="de-CH" dirty="0">
                <a:latin typeface="Gadugi" panose="020B0502040204020203" pitchFamily="34" charset="0"/>
                <a:ea typeface="Gadugi" panose="020B0502040204020203" pitchFamily="34" charset="0"/>
              </a:rPr>
              <a:t> </a:t>
            </a:r>
            <a:r>
              <a:rPr lang="de-CH" dirty="0" err="1">
                <a:latin typeface="Gadugi" panose="020B0502040204020203" pitchFamily="34" charset="0"/>
                <a:ea typeface="Gadugi" panose="020B0502040204020203" pitchFamily="34" charset="0"/>
              </a:rPr>
              <a:t>specialists</a:t>
            </a:r>
            <a:endParaRPr lang="de-CH" dirty="0">
              <a:latin typeface="Gadugi" panose="020B0502040204020203" pitchFamily="34" charset="0"/>
              <a:ea typeface="Gadugi" panose="020B0502040204020203" pitchFamily="34" charset="0"/>
            </a:endParaRPr>
          </a:p>
          <a:p>
            <a:r>
              <a:rPr lang="de-CH" dirty="0" err="1">
                <a:latin typeface="Gadugi" panose="020B0502040204020203" pitchFamily="34" charset="0"/>
                <a:ea typeface="Gadugi" panose="020B0502040204020203" pitchFamily="34" charset="0"/>
              </a:rPr>
              <a:t>Step</a:t>
            </a:r>
            <a:r>
              <a:rPr lang="de-CH" dirty="0">
                <a:latin typeface="Gadugi" panose="020B0502040204020203" pitchFamily="34" charset="0"/>
                <a:ea typeface="Gadugi" panose="020B0502040204020203" pitchFamily="34" charset="0"/>
              </a:rPr>
              <a:t> 2: Land </a:t>
            </a:r>
            <a:r>
              <a:rPr lang="de-CH" dirty="0" err="1">
                <a:latin typeface="Gadugi" panose="020B0502040204020203" pitchFamily="34" charset="0"/>
                <a:ea typeface="Gadugi" panose="020B0502040204020203" pitchFamily="34" charset="0"/>
              </a:rPr>
              <a:t>Use</a:t>
            </a:r>
            <a:r>
              <a:rPr lang="de-CH" dirty="0">
                <a:latin typeface="Gadugi" panose="020B0502040204020203" pitchFamily="34" charset="0"/>
                <a:ea typeface="Gadugi" panose="020B0502040204020203" pitchFamily="34" charset="0"/>
              </a:rPr>
              <a:t> System (FAO)</a:t>
            </a:r>
          </a:p>
          <a:p>
            <a:r>
              <a:rPr lang="de-CH" dirty="0" err="1">
                <a:latin typeface="Gadugi" panose="020B0502040204020203" pitchFamily="34" charset="0"/>
                <a:ea typeface="Gadugi" panose="020B0502040204020203" pitchFamily="34" charset="0"/>
              </a:rPr>
              <a:t>Step</a:t>
            </a:r>
            <a:r>
              <a:rPr lang="de-CH" dirty="0">
                <a:latin typeface="Gadugi" panose="020B0502040204020203" pitchFamily="34" charset="0"/>
                <a:ea typeface="Gadugi" panose="020B0502040204020203" pitchFamily="34" charset="0"/>
              </a:rPr>
              <a:t> 3: Land </a:t>
            </a:r>
            <a:r>
              <a:rPr lang="de-CH" dirty="0" err="1">
                <a:latin typeface="Gadugi" panose="020B0502040204020203" pitchFamily="34" charset="0"/>
                <a:ea typeface="Gadugi" panose="020B0502040204020203" pitchFamily="34" charset="0"/>
              </a:rPr>
              <a:t>degradation</a:t>
            </a:r>
            <a:r>
              <a:rPr lang="de-CH" dirty="0">
                <a:latin typeface="Gadugi" panose="020B0502040204020203" pitchFamily="34" charset="0"/>
                <a:ea typeface="Gadugi" panose="020B0502040204020203" pitchFamily="34" charset="0"/>
              </a:rPr>
              <a:t> </a:t>
            </a:r>
          </a:p>
          <a:p>
            <a:r>
              <a:rPr lang="de-CH" dirty="0" err="1">
                <a:latin typeface="Gadugi" panose="020B0502040204020203" pitchFamily="34" charset="0"/>
                <a:ea typeface="Gadugi" panose="020B0502040204020203" pitchFamily="34" charset="0"/>
              </a:rPr>
              <a:t>Step</a:t>
            </a:r>
            <a:r>
              <a:rPr lang="de-CH" dirty="0">
                <a:latin typeface="Gadugi" panose="020B0502040204020203" pitchFamily="34" charset="0"/>
                <a:ea typeface="Gadugi" panose="020B0502040204020203" pitchFamily="34" charset="0"/>
              </a:rPr>
              <a:t> 4: </a:t>
            </a:r>
            <a:r>
              <a:rPr lang="de-CH" dirty="0" err="1">
                <a:latin typeface="Gadugi" panose="020B0502040204020203" pitchFamily="34" charset="0"/>
                <a:ea typeface="Gadugi" panose="020B0502040204020203" pitchFamily="34" charset="0"/>
              </a:rPr>
              <a:t>Sustainable</a:t>
            </a:r>
            <a:r>
              <a:rPr lang="de-CH" dirty="0">
                <a:latin typeface="Gadugi" panose="020B0502040204020203" pitchFamily="34" charset="0"/>
                <a:ea typeface="Gadugi" panose="020B0502040204020203" pitchFamily="34" charset="0"/>
              </a:rPr>
              <a:t> Land Management</a:t>
            </a:r>
          </a:p>
          <a:p>
            <a:r>
              <a:rPr lang="de-CH" dirty="0" err="1">
                <a:latin typeface="Gadugi" panose="020B0502040204020203" pitchFamily="34" charset="0"/>
                <a:ea typeface="Gadugi" panose="020B0502040204020203" pitchFamily="34" charset="0"/>
              </a:rPr>
              <a:t>Step</a:t>
            </a:r>
            <a:r>
              <a:rPr lang="de-CH" dirty="0">
                <a:latin typeface="Gadugi" panose="020B0502040204020203" pitchFamily="34" charset="0"/>
                <a:ea typeface="Gadugi" panose="020B0502040204020203" pitchFamily="34" charset="0"/>
              </a:rPr>
              <a:t> 5: Expert </a:t>
            </a:r>
            <a:r>
              <a:rPr lang="de-CH" dirty="0" err="1">
                <a:latin typeface="Gadugi" panose="020B0502040204020203" pitchFamily="34" charset="0"/>
                <a:ea typeface="Gadugi" panose="020B0502040204020203" pitchFamily="34" charset="0"/>
              </a:rPr>
              <a:t>recommendation</a:t>
            </a:r>
            <a:endParaRPr lang="en-GB"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1731293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12"/>
          <p:cNvSpPr/>
          <p:nvPr/>
        </p:nvSpPr>
        <p:spPr>
          <a:xfrm>
            <a:off x="0" y="369233"/>
            <a:ext cx="1048871" cy="991441"/>
          </a:xfrm>
          <a:prstGeom prst="rect">
            <a:avLst/>
          </a:prstGeom>
          <a:solidFill>
            <a:srgbClr val="E286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460" name="Google Shape;460;p12"/>
          <p:cNvCxnSpPr/>
          <p:nvPr/>
        </p:nvCxnSpPr>
        <p:spPr>
          <a:xfrm>
            <a:off x="1048871" y="0"/>
            <a:ext cx="0" cy="6858000"/>
          </a:xfrm>
          <a:prstGeom prst="straightConnector1">
            <a:avLst/>
          </a:prstGeom>
          <a:noFill/>
          <a:ln w="9525" cap="flat" cmpd="sng">
            <a:solidFill>
              <a:schemeClr val="accent2"/>
            </a:solidFill>
            <a:prstDash val="solid"/>
            <a:miter lim="800000"/>
            <a:headEnd type="none" w="sm" len="sm"/>
            <a:tailEnd type="none" w="sm" len="sm"/>
          </a:ln>
        </p:spPr>
      </p:cxnSp>
      <p:cxnSp>
        <p:nvCxnSpPr>
          <p:cNvPr id="461" name="Google Shape;461;p12"/>
          <p:cNvCxnSpPr/>
          <p:nvPr/>
        </p:nvCxnSpPr>
        <p:spPr>
          <a:xfrm rot="10800000">
            <a:off x="2" y="369233"/>
            <a:ext cx="10998198" cy="0"/>
          </a:xfrm>
          <a:prstGeom prst="straightConnector1">
            <a:avLst/>
          </a:prstGeom>
          <a:noFill/>
          <a:ln w="9525" cap="flat" cmpd="sng">
            <a:solidFill>
              <a:schemeClr val="accent2"/>
            </a:solidFill>
            <a:prstDash val="solid"/>
            <a:miter lim="800000"/>
            <a:headEnd type="none" w="sm" len="sm"/>
            <a:tailEnd type="none" w="sm" len="sm"/>
          </a:ln>
        </p:spPr>
      </p:cxnSp>
      <p:pic>
        <p:nvPicPr>
          <p:cNvPr id="22" name="Picture 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27107" y="245406"/>
            <a:ext cx="1572851" cy="42473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28;p37"/>
          <p:cNvSpPr/>
          <p:nvPr/>
        </p:nvSpPr>
        <p:spPr>
          <a:xfrm>
            <a:off x="1128617" y="522272"/>
            <a:ext cx="8866271" cy="775677"/>
          </a:xfrm>
          <a:prstGeom prst="rect">
            <a:avLst/>
          </a:prstGeom>
          <a:noFill/>
          <a:ln>
            <a:noFill/>
          </a:ln>
        </p:spPr>
        <p:txBody>
          <a:bodyPr spcFirstLastPara="1" wrap="square" lIns="91425" tIns="45700" rIns="91425" bIns="45700" anchor="ctr" anchorCtr="0">
            <a:noAutofit/>
          </a:bodyPr>
          <a:lstStyle/>
          <a:p>
            <a:pPr lvl="0">
              <a:buClr>
                <a:srgbClr val="000000"/>
              </a:buClr>
              <a:buSzPts val="3200"/>
            </a:pPr>
            <a:r>
              <a:rPr lang="de-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QM </a:t>
            </a:r>
            <a:r>
              <a:rPr lang="en-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a:t>
            </a:r>
            <a:r>
              <a:rPr lang="en-US"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 Preparation of the base map</a:t>
            </a:r>
            <a:endParaRPr lang="de-CH" sz="3200" dirty="0">
              <a:solidFill>
                <a:schemeClr val="dk1"/>
              </a:solidFill>
              <a:latin typeface="Arial"/>
              <a:ea typeface="Gadugi" panose="020B0502040204020203" pitchFamily="34" charset="0"/>
              <a:cs typeface="Arial"/>
              <a:sym typeface="Aria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4954" y="2882586"/>
            <a:ext cx="3066864" cy="3711650"/>
          </a:xfrm>
          <a:prstGeom prst="rect">
            <a:avLst/>
          </a:prstGeom>
        </p:spPr>
      </p:pic>
      <p:sp>
        <p:nvSpPr>
          <p:cNvPr id="12" name="Inhaltsplatzhalter 2"/>
          <p:cNvSpPr>
            <a:spLocks noGrp="1"/>
          </p:cNvSpPr>
          <p:nvPr>
            <p:ph idx="1"/>
          </p:nvPr>
        </p:nvSpPr>
        <p:spPr>
          <a:xfrm>
            <a:off x="1177926" y="1498360"/>
            <a:ext cx="9539380" cy="4968528"/>
          </a:xfrm>
        </p:spPr>
        <p:txBody>
          <a:bodyPr/>
          <a:lstStyle/>
          <a:p>
            <a:r>
              <a:rPr lang="en-GB" sz="2000" dirty="0">
                <a:latin typeface="Gadugi" panose="020B0502040204020203" pitchFamily="34" charset="0"/>
                <a:ea typeface="Gadugi" panose="020B0502040204020203" pitchFamily="34" charset="0"/>
              </a:rPr>
              <a:t>Land use systems as base map</a:t>
            </a:r>
          </a:p>
          <a:p>
            <a:r>
              <a:rPr lang="en-GB" sz="2000" dirty="0">
                <a:latin typeface="Gadugi" panose="020B0502040204020203" pitchFamily="34" charset="0"/>
                <a:ea typeface="Gadugi" panose="020B0502040204020203" pitchFamily="34" charset="0"/>
              </a:rPr>
              <a:t>often countries/projects opt to create a new/updated LUS map </a:t>
            </a:r>
          </a:p>
          <a:p>
            <a:r>
              <a:rPr lang="en-GB" sz="2000" dirty="0">
                <a:latin typeface="Gadugi" panose="020B0502040204020203" pitchFamily="34" charset="0"/>
                <a:ea typeface="Gadugi" panose="020B0502040204020203" pitchFamily="34" charset="0"/>
              </a:rPr>
              <a:t>If no LUS map is available, any other land use/land cover map can be used</a:t>
            </a:r>
            <a:endParaRPr lang="en-GB" dirty="0"/>
          </a:p>
        </p:txBody>
      </p:sp>
      <p:pic>
        <p:nvPicPr>
          <p:cNvPr id="5" name="Picture 4">
            <a:extLst>
              <a:ext uri="{FF2B5EF4-FFF2-40B4-BE49-F238E27FC236}">
                <a16:creationId xmlns:a16="http://schemas.microsoft.com/office/drawing/2014/main" id="{7DA8EA50-0DF7-42DF-843A-7A190AFAA7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7716" y="3082997"/>
            <a:ext cx="5069330" cy="35843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15625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12"/>
          <p:cNvSpPr/>
          <p:nvPr/>
        </p:nvSpPr>
        <p:spPr>
          <a:xfrm>
            <a:off x="0" y="369233"/>
            <a:ext cx="1048871" cy="991441"/>
          </a:xfrm>
          <a:prstGeom prst="rect">
            <a:avLst/>
          </a:prstGeom>
          <a:solidFill>
            <a:srgbClr val="E286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460" name="Google Shape;460;p12"/>
          <p:cNvCxnSpPr/>
          <p:nvPr/>
        </p:nvCxnSpPr>
        <p:spPr>
          <a:xfrm>
            <a:off x="1048871" y="0"/>
            <a:ext cx="0" cy="6858000"/>
          </a:xfrm>
          <a:prstGeom prst="straightConnector1">
            <a:avLst/>
          </a:prstGeom>
          <a:noFill/>
          <a:ln w="9525" cap="flat" cmpd="sng">
            <a:solidFill>
              <a:schemeClr val="accent2"/>
            </a:solidFill>
            <a:prstDash val="solid"/>
            <a:miter lim="800000"/>
            <a:headEnd type="none" w="sm" len="sm"/>
            <a:tailEnd type="none" w="sm" len="sm"/>
          </a:ln>
        </p:spPr>
      </p:cxnSp>
      <p:cxnSp>
        <p:nvCxnSpPr>
          <p:cNvPr id="461" name="Google Shape;461;p12"/>
          <p:cNvCxnSpPr/>
          <p:nvPr/>
        </p:nvCxnSpPr>
        <p:spPr>
          <a:xfrm rot="10800000">
            <a:off x="2" y="369233"/>
            <a:ext cx="10998198" cy="0"/>
          </a:xfrm>
          <a:prstGeom prst="straightConnector1">
            <a:avLst/>
          </a:prstGeom>
          <a:noFill/>
          <a:ln w="9525" cap="flat" cmpd="sng">
            <a:solidFill>
              <a:schemeClr val="accent2"/>
            </a:solidFill>
            <a:prstDash val="solid"/>
            <a:miter lim="800000"/>
            <a:headEnd type="none" w="sm" len="sm"/>
            <a:tailEnd type="none" w="sm" len="sm"/>
          </a:ln>
        </p:spPr>
      </p:cxnSp>
      <p:pic>
        <p:nvPicPr>
          <p:cNvPr id="2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27107" y="245406"/>
            <a:ext cx="1572851" cy="42473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28;p37"/>
          <p:cNvSpPr/>
          <p:nvPr/>
        </p:nvSpPr>
        <p:spPr>
          <a:xfrm>
            <a:off x="1128617" y="522272"/>
            <a:ext cx="8866271" cy="775677"/>
          </a:xfrm>
          <a:prstGeom prst="rect">
            <a:avLst/>
          </a:prstGeom>
          <a:noFill/>
          <a:ln>
            <a:noFill/>
          </a:ln>
        </p:spPr>
        <p:txBody>
          <a:bodyPr spcFirstLastPara="1" wrap="square" lIns="91425" tIns="45700" rIns="91425" bIns="45700" anchor="ctr" anchorCtr="0">
            <a:noAutofit/>
          </a:bodyPr>
          <a:lstStyle/>
          <a:p>
            <a:pPr lvl="0">
              <a:buClr>
                <a:srgbClr val="000000"/>
              </a:buClr>
              <a:buSzPts val="3200"/>
            </a:pPr>
            <a:r>
              <a:rPr lang="de-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QM </a:t>
            </a:r>
            <a:r>
              <a:rPr lang="en-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a:t>
            </a:r>
            <a:r>
              <a:rPr lang="en-US"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 Preparation of the base map</a:t>
            </a:r>
            <a:endParaRPr lang="de-CH" sz="3200" dirty="0">
              <a:solidFill>
                <a:schemeClr val="dk1"/>
              </a:solidFill>
              <a:latin typeface="Arial"/>
              <a:ea typeface="Gadugi" panose="020B0502040204020203" pitchFamily="34" charset="0"/>
              <a:cs typeface="Arial"/>
              <a:sym typeface="Arial"/>
            </a:endParaRPr>
          </a:p>
        </p:txBody>
      </p:sp>
      <p:sp>
        <p:nvSpPr>
          <p:cNvPr id="12" name="Inhaltsplatzhalter 2"/>
          <p:cNvSpPr>
            <a:spLocks noGrp="1"/>
          </p:cNvSpPr>
          <p:nvPr>
            <p:ph idx="1"/>
          </p:nvPr>
        </p:nvSpPr>
        <p:spPr>
          <a:xfrm>
            <a:off x="1177925" y="1498360"/>
            <a:ext cx="7213039" cy="4968528"/>
          </a:xfrm>
        </p:spPr>
        <p:txBody>
          <a:bodyPr/>
          <a:lstStyle/>
          <a:p>
            <a:r>
              <a:rPr lang="en-GB" sz="2000" i="1" dirty="0"/>
              <a:t>Mapping unit</a:t>
            </a:r>
            <a:r>
              <a:rPr lang="en-GB" sz="2000" dirty="0"/>
              <a:t>: each land use system within an administrative unit (or e.g. watershed zones)</a:t>
            </a:r>
          </a:p>
          <a:p>
            <a:r>
              <a:rPr lang="en-GB" sz="2000" dirty="0"/>
              <a:t>The smaller is the administrative unit, the more detailed the map will be.</a:t>
            </a:r>
          </a:p>
          <a:p>
            <a:endParaRPr lang="en-GB" sz="2000" dirty="0"/>
          </a:p>
        </p:txBody>
      </p:sp>
      <p:pic>
        <p:nvPicPr>
          <p:cNvPr id="10" name="Picture 2" descr="C:\Users\stephanie.jaquet\Documents\CDE_vientiane\01_WOCAT IFAD\04_Cambodia\04_WOCAT training\02_WOCATmapping\basemap_example [Konvertier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2147"/>
          <a:stretch/>
        </p:blipFill>
        <p:spPr bwMode="auto">
          <a:xfrm>
            <a:off x="1476221" y="3198242"/>
            <a:ext cx="5950253" cy="20170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2329" y="1608685"/>
            <a:ext cx="3347629" cy="47195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p:cNvPicPr>
            <a:picLocks noChangeAspect="1"/>
          </p:cNvPicPr>
          <p:nvPr/>
        </p:nvPicPr>
        <p:blipFill>
          <a:blip r:embed="rId6"/>
          <a:stretch>
            <a:fillRect/>
          </a:stretch>
        </p:blipFill>
        <p:spPr>
          <a:xfrm>
            <a:off x="7581901" y="4347867"/>
            <a:ext cx="3274879" cy="2291082"/>
          </a:xfrm>
          <a:prstGeom prst="rect">
            <a:avLst/>
          </a:prstGeom>
        </p:spPr>
      </p:pic>
    </p:spTree>
    <p:extLst>
      <p:ext uri="{BB962C8B-B14F-4D97-AF65-F5344CB8AC3E}">
        <p14:creationId xmlns:p14="http://schemas.microsoft.com/office/powerpoint/2010/main" val="1476841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7"/>
        <p:cNvGrpSpPr/>
        <p:nvPr/>
      </p:nvGrpSpPr>
      <p:grpSpPr>
        <a:xfrm>
          <a:off x="0" y="0"/>
          <a:ext cx="0" cy="0"/>
          <a:chOff x="0" y="0"/>
          <a:chExt cx="0" cy="0"/>
        </a:xfrm>
      </p:grpSpPr>
      <p:sp>
        <p:nvSpPr>
          <p:cNvPr id="118" name="Google Shape;11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Merriweather"/>
              <a:buNone/>
            </a:pPr>
            <a:r>
              <a:rPr lang="en-US" b="1" dirty="0">
                <a:solidFill>
                  <a:schemeClr val="lt1"/>
                </a:solidFill>
                <a:latin typeface="Merriweather"/>
                <a:ea typeface="Merriweather"/>
                <a:cs typeface="Merriweather"/>
                <a:sym typeface="Merriweather"/>
              </a:rPr>
              <a:t>Main Contents</a:t>
            </a:r>
            <a:endParaRPr b="1" dirty="0">
              <a:solidFill>
                <a:schemeClr val="lt1"/>
              </a:solidFill>
              <a:latin typeface="Merriweather"/>
              <a:ea typeface="Merriweather"/>
              <a:cs typeface="Merriweather"/>
              <a:sym typeface="Merriweather"/>
            </a:endParaRPr>
          </a:p>
        </p:txBody>
      </p:sp>
      <p:sp>
        <p:nvSpPr>
          <p:cNvPr id="119" name="Google Shape;119;p6"/>
          <p:cNvSpPr txBox="1">
            <a:spLocks noGrp="1"/>
          </p:cNvSpPr>
          <p:nvPr>
            <p:ph type="body" idx="1"/>
          </p:nvPr>
        </p:nvSpPr>
        <p:spPr>
          <a:xfrm>
            <a:off x="838200" y="1825625"/>
            <a:ext cx="912876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250000"/>
              </a:lnSpc>
              <a:spcBef>
                <a:spcPts val="0"/>
              </a:spcBef>
              <a:spcAft>
                <a:spcPts val="0"/>
              </a:spcAft>
              <a:buClr>
                <a:schemeClr val="lt1"/>
              </a:buClr>
              <a:buSzPts val="2000"/>
              <a:buChar char="•"/>
            </a:pPr>
            <a:r>
              <a:rPr lang="en-US" sz="2000" dirty="0">
                <a:solidFill>
                  <a:schemeClr val="lt1"/>
                </a:solidFill>
                <a:latin typeface="Merriweather Light"/>
                <a:ea typeface="Merriweather Light"/>
                <a:cs typeface="Merriweather Light"/>
                <a:sym typeface="Merriweather Light"/>
              </a:rPr>
              <a:t>ILUP</a:t>
            </a:r>
          </a:p>
          <a:p>
            <a:pPr marL="228600" lvl="0" indent="-228600" algn="l" rtl="0">
              <a:lnSpc>
                <a:spcPct val="250000"/>
              </a:lnSpc>
              <a:spcBef>
                <a:spcPts val="0"/>
              </a:spcBef>
              <a:spcAft>
                <a:spcPts val="0"/>
              </a:spcAft>
              <a:buClr>
                <a:schemeClr val="lt1"/>
              </a:buClr>
              <a:buSzPts val="2000"/>
              <a:buChar char="•"/>
            </a:pPr>
            <a:r>
              <a:rPr lang="en-US" sz="2000" dirty="0">
                <a:solidFill>
                  <a:schemeClr val="lt1"/>
                </a:solidFill>
                <a:latin typeface="Merriweather Light"/>
                <a:ea typeface="Merriweather Light"/>
                <a:cs typeface="Merriweather Light"/>
                <a:sym typeface="Merriweather Light"/>
              </a:rPr>
              <a:t>LDN &amp; ILUP</a:t>
            </a:r>
            <a:endParaRPr dirty="0"/>
          </a:p>
          <a:p>
            <a:pPr marL="228600" lvl="0" indent="-228600">
              <a:lnSpc>
                <a:spcPct val="250000"/>
              </a:lnSpc>
              <a:buClr>
                <a:schemeClr val="lt1"/>
              </a:buClr>
              <a:buSzPts val="2000"/>
            </a:pPr>
            <a:r>
              <a:rPr lang="en-US" sz="2000" dirty="0">
                <a:solidFill>
                  <a:schemeClr val="lt1"/>
                </a:solidFill>
                <a:latin typeface="Merriweather Light"/>
                <a:ea typeface="Merriweather Light"/>
                <a:cs typeface="Merriweather Light"/>
                <a:sym typeface="Merriweather Light"/>
              </a:rPr>
              <a:t>KEY CONCEPTS TO INTEGRATE LDN IN PLANNING PROCESSES. </a:t>
            </a:r>
            <a:endParaRPr dirty="0"/>
          </a:p>
          <a:p>
            <a:pPr marL="228600" lvl="0" indent="-228600" algn="l" rtl="0">
              <a:lnSpc>
                <a:spcPct val="250000"/>
              </a:lnSpc>
              <a:spcBef>
                <a:spcPts val="1000"/>
              </a:spcBef>
              <a:spcAft>
                <a:spcPts val="0"/>
              </a:spcAft>
              <a:buClr>
                <a:schemeClr val="lt1"/>
              </a:buClr>
              <a:buSzPts val="2000"/>
              <a:buChar char="•"/>
            </a:pPr>
            <a:r>
              <a:rPr lang="en-US" sz="2000" dirty="0">
                <a:solidFill>
                  <a:schemeClr val="lt1"/>
                </a:solidFill>
                <a:latin typeface="Merriweather Light"/>
                <a:ea typeface="Merriweather Light"/>
                <a:cs typeface="Merriweather Light"/>
                <a:sym typeface="Merriweather Light"/>
              </a:rPr>
              <a:t>FROM THEORY TO ACTION </a:t>
            </a:r>
            <a:endParaRPr dirty="0"/>
          </a:p>
          <a:p>
            <a:pPr marL="228600" lvl="0" indent="-228600" algn="l" rtl="0">
              <a:lnSpc>
                <a:spcPct val="250000"/>
              </a:lnSpc>
              <a:spcBef>
                <a:spcPts val="1000"/>
              </a:spcBef>
              <a:spcAft>
                <a:spcPts val="0"/>
              </a:spcAft>
              <a:buClr>
                <a:schemeClr val="lt1"/>
              </a:buClr>
              <a:buSzPts val="2000"/>
              <a:buChar char="•"/>
            </a:pPr>
            <a:r>
              <a:rPr lang="en-US" sz="2000" dirty="0">
                <a:solidFill>
                  <a:schemeClr val="lt1"/>
                </a:solidFill>
                <a:latin typeface="Merriweather Light"/>
                <a:ea typeface="Merriweather Light"/>
                <a:cs typeface="Merriweather Light"/>
                <a:sym typeface="Merriweather Light"/>
              </a:rPr>
              <a:t>CONCLUDING REMARKS</a:t>
            </a:r>
            <a:endParaRPr sz="2000" dirty="0">
              <a:solidFill>
                <a:schemeClr val="lt1"/>
              </a:solidFill>
              <a:latin typeface="Merriweather Light"/>
              <a:ea typeface="Merriweather Light"/>
              <a:cs typeface="Merriweather Light"/>
              <a:sym typeface="Merriweather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12"/>
          <p:cNvSpPr/>
          <p:nvPr/>
        </p:nvSpPr>
        <p:spPr>
          <a:xfrm>
            <a:off x="0" y="369233"/>
            <a:ext cx="1048871" cy="991441"/>
          </a:xfrm>
          <a:prstGeom prst="rect">
            <a:avLst/>
          </a:prstGeom>
          <a:solidFill>
            <a:srgbClr val="E286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460" name="Google Shape;460;p12"/>
          <p:cNvCxnSpPr/>
          <p:nvPr/>
        </p:nvCxnSpPr>
        <p:spPr>
          <a:xfrm>
            <a:off x="1048871" y="0"/>
            <a:ext cx="0" cy="6858000"/>
          </a:xfrm>
          <a:prstGeom prst="straightConnector1">
            <a:avLst/>
          </a:prstGeom>
          <a:noFill/>
          <a:ln w="9525" cap="flat" cmpd="sng">
            <a:solidFill>
              <a:schemeClr val="accent2"/>
            </a:solidFill>
            <a:prstDash val="solid"/>
            <a:miter lim="800000"/>
            <a:headEnd type="none" w="sm" len="sm"/>
            <a:tailEnd type="none" w="sm" len="sm"/>
          </a:ln>
        </p:spPr>
      </p:cxnSp>
      <p:cxnSp>
        <p:nvCxnSpPr>
          <p:cNvPr id="461" name="Google Shape;461;p12"/>
          <p:cNvCxnSpPr/>
          <p:nvPr/>
        </p:nvCxnSpPr>
        <p:spPr>
          <a:xfrm rot="10800000">
            <a:off x="2" y="369233"/>
            <a:ext cx="10998198" cy="0"/>
          </a:xfrm>
          <a:prstGeom prst="straightConnector1">
            <a:avLst/>
          </a:prstGeom>
          <a:noFill/>
          <a:ln w="9525" cap="flat" cmpd="sng">
            <a:solidFill>
              <a:schemeClr val="accent2"/>
            </a:solidFill>
            <a:prstDash val="solid"/>
            <a:miter lim="800000"/>
            <a:headEnd type="none" w="sm" len="sm"/>
            <a:tailEnd type="none" w="sm" len="sm"/>
          </a:ln>
        </p:spPr>
      </p:cxnSp>
      <p:pic>
        <p:nvPicPr>
          <p:cNvPr id="2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27107" y="245406"/>
            <a:ext cx="1572851" cy="42473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28;p37"/>
          <p:cNvSpPr/>
          <p:nvPr/>
        </p:nvSpPr>
        <p:spPr>
          <a:xfrm>
            <a:off x="1128617" y="522272"/>
            <a:ext cx="8866271" cy="775677"/>
          </a:xfrm>
          <a:prstGeom prst="rect">
            <a:avLst/>
          </a:prstGeom>
          <a:noFill/>
          <a:ln>
            <a:noFill/>
          </a:ln>
        </p:spPr>
        <p:txBody>
          <a:bodyPr spcFirstLastPara="1" wrap="square" lIns="91425" tIns="45700" rIns="91425" bIns="45700" anchor="ctr" anchorCtr="0">
            <a:noAutofit/>
          </a:bodyPr>
          <a:lstStyle/>
          <a:p>
            <a:pPr lvl="0">
              <a:buClr>
                <a:srgbClr val="000000"/>
              </a:buClr>
              <a:buSzPts val="3200"/>
            </a:pPr>
            <a:r>
              <a:rPr lang="de-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QM </a:t>
            </a:r>
            <a:r>
              <a:rPr lang="en-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a:t>
            </a:r>
            <a:r>
              <a:rPr lang="en-US"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 Step 1: Contributing specialists</a:t>
            </a:r>
            <a:endParaRPr lang="de-CH" sz="3200" dirty="0">
              <a:solidFill>
                <a:schemeClr val="dk1"/>
              </a:solidFill>
              <a:latin typeface="Arial"/>
              <a:ea typeface="Gadugi" panose="020B0502040204020203" pitchFamily="34" charset="0"/>
              <a:cs typeface="Arial"/>
              <a:sym typeface="Arial"/>
            </a:endParaRPr>
          </a:p>
        </p:txBody>
      </p:sp>
      <p:sp>
        <p:nvSpPr>
          <p:cNvPr id="12" name="Inhaltsplatzhalter 2"/>
          <p:cNvSpPr>
            <a:spLocks noGrp="1"/>
          </p:cNvSpPr>
          <p:nvPr>
            <p:ph idx="1"/>
          </p:nvPr>
        </p:nvSpPr>
        <p:spPr>
          <a:xfrm>
            <a:off x="1177926" y="1498360"/>
            <a:ext cx="6325533" cy="4968528"/>
          </a:xfrm>
        </p:spPr>
        <p:txBody>
          <a:bodyPr>
            <a:normAutofit lnSpcReduction="10000"/>
          </a:bodyPr>
          <a:lstStyle/>
          <a:p>
            <a:r>
              <a:rPr lang="en-GB" sz="2000" dirty="0">
                <a:latin typeface="Gadugi" panose="020B0502040204020203" pitchFamily="34" charset="0"/>
                <a:ea typeface="Gadugi" panose="020B0502040204020203" pitchFamily="34" charset="0"/>
              </a:rPr>
              <a:t>Identify relevant experts and invite for the participatory workshop</a:t>
            </a:r>
          </a:p>
          <a:p>
            <a:r>
              <a:rPr lang="en-US" sz="2000" dirty="0">
                <a:latin typeface="Gadugi" panose="020B0502040204020203" pitchFamily="34" charset="0"/>
                <a:ea typeface="Gadugi" panose="020B0502040204020203" pitchFamily="34" charset="0"/>
              </a:rPr>
              <a:t>Successful PEA workshops create an environment in which participants are able to judge inputs, express opinions, and discuss and eventually reach consensus on the state of LD and SLM</a:t>
            </a:r>
            <a:endParaRPr lang="en-GB" sz="2000" dirty="0">
              <a:latin typeface="Gadugi" panose="020B0502040204020203" pitchFamily="34" charset="0"/>
              <a:ea typeface="Gadugi" panose="020B0502040204020203" pitchFamily="34" charset="0"/>
            </a:endParaRPr>
          </a:p>
          <a:p>
            <a:r>
              <a:rPr lang="en-GB" sz="2000" dirty="0">
                <a:latin typeface="Gadugi" panose="020B0502040204020203" pitchFamily="34" charset="0"/>
                <a:ea typeface="Gadugi" panose="020B0502040204020203" pitchFamily="34" charset="0"/>
              </a:rPr>
              <a:t>Where a national assessment is made, governments opt for inviting different Ministries (agriculture, environment, water resources, planning</a:t>
            </a:r>
            <a:r>
              <a:rPr lang="en-CH" sz="2000" dirty="0">
                <a:latin typeface="Gadugi" panose="020B0502040204020203" pitchFamily="34" charset="0"/>
                <a:ea typeface="Gadugi" panose="020B0502040204020203" pitchFamily="34" charset="0"/>
              </a:rPr>
              <a:t>…</a:t>
            </a:r>
            <a:r>
              <a:rPr lang="en-US" sz="2000" dirty="0">
                <a:latin typeface="Gadugi" panose="020B0502040204020203" pitchFamily="34" charset="0"/>
                <a:ea typeface="Gadugi" panose="020B0502040204020203" pitchFamily="34" charset="0"/>
              </a:rPr>
              <a:t>) to reach a consensus and make the results and maps useful and used by all relevant country stakeholders</a:t>
            </a:r>
          </a:p>
          <a:p>
            <a:r>
              <a:rPr lang="en-US" sz="2000" dirty="0">
                <a:latin typeface="Gadugi" panose="020B0502040204020203" pitchFamily="34" charset="0"/>
                <a:ea typeface="Gadugi" panose="020B0502040204020203" pitchFamily="34" charset="0"/>
              </a:rPr>
              <a:t>Depending on resources, either one PEA workshop or several ones are conducted (e.g. in specific regions or specific communities (Panama </a:t>
            </a:r>
            <a:r>
              <a:rPr lang="en-CH" sz="2000" dirty="0">
                <a:latin typeface="Gadugi" panose="020B0502040204020203" pitchFamily="34" charset="0"/>
                <a:ea typeface="Gadugi" panose="020B0502040204020203" pitchFamily="34" charset="0"/>
              </a:rPr>
              <a:t>–</a:t>
            </a:r>
            <a:r>
              <a:rPr lang="en-US" sz="2000" dirty="0">
                <a:latin typeface="Gadugi" panose="020B0502040204020203" pitchFamily="34" charset="0"/>
                <a:ea typeface="Gadugi" panose="020B0502040204020203" pitchFamily="34" charset="0"/>
              </a:rPr>
              <a:t> indigenous territories)</a:t>
            </a:r>
          </a:p>
          <a:p>
            <a:pPr marL="0" indent="0">
              <a:buNone/>
            </a:pPr>
            <a:endParaRPr lang="en-GB" sz="2000" dirty="0">
              <a:latin typeface="Gadugi" panose="020B0502040204020203" pitchFamily="34" charset="0"/>
              <a:ea typeface="Gadugi" panose="020B0502040204020203" pitchFamily="34" charset="0"/>
            </a:endParaRPr>
          </a:p>
          <a:p>
            <a:endParaRPr lang="en-GB" sz="2000" dirty="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5981" r="9755"/>
          <a:stretch/>
        </p:blipFill>
        <p:spPr>
          <a:xfrm>
            <a:off x="7503459" y="1498360"/>
            <a:ext cx="4560465" cy="4605618"/>
          </a:xfrm>
          <a:prstGeom prst="rect">
            <a:avLst/>
          </a:prstGeom>
        </p:spPr>
      </p:pic>
    </p:spTree>
    <p:extLst>
      <p:ext uri="{BB962C8B-B14F-4D97-AF65-F5344CB8AC3E}">
        <p14:creationId xmlns:p14="http://schemas.microsoft.com/office/powerpoint/2010/main" val="3329815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12"/>
          <p:cNvSpPr/>
          <p:nvPr/>
        </p:nvSpPr>
        <p:spPr>
          <a:xfrm>
            <a:off x="0" y="369233"/>
            <a:ext cx="1048871" cy="991441"/>
          </a:xfrm>
          <a:prstGeom prst="rect">
            <a:avLst/>
          </a:prstGeom>
          <a:solidFill>
            <a:srgbClr val="E286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460" name="Google Shape;460;p12"/>
          <p:cNvCxnSpPr/>
          <p:nvPr/>
        </p:nvCxnSpPr>
        <p:spPr>
          <a:xfrm>
            <a:off x="1048871" y="0"/>
            <a:ext cx="0" cy="6858000"/>
          </a:xfrm>
          <a:prstGeom prst="straightConnector1">
            <a:avLst/>
          </a:prstGeom>
          <a:noFill/>
          <a:ln w="9525" cap="flat" cmpd="sng">
            <a:solidFill>
              <a:schemeClr val="accent2"/>
            </a:solidFill>
            <a:prstDash val="solid"/>
            <a:miter lim="800000"/>
            <a:headEnd type="none" w="sm" len="sm"/>
            <a:tailEnd type="none" w="sm" len="sm"/>
          </a:ln>
        </p:spPr>
      </p:cxnSp>
      <p:cxnSp>
        <p:nvCxnSpPr>
          <p:cNvPr id="461" name="Google Shape;461;p12"/>
          <p:cNvCxnSpPr/>
          <p:nvPr/>
        </p:nvCxnSpPr>
        <p:spPr>
          <a:xfrm rot="10800000">
            <a:off x="2" y="369233"/>
            <a:ext cx="10998198" cy="0"/>
          </a:xfrm>
          <a:prstGeom prst="straightConnector1">
            <a:avLst/>
          </a:prstGeom>
          <a:noFill/>
          <a:ln w="9525" cap="flat" cmpd="sng">
            <a:solidFill>
              <a:schemeClr val="accent2"/>
            </a:solidFill>
            <a:prstDash val="solid"/>
            <a:miter lim="800000"/>
            <a:headEnd type="none" w="sm" len="sm"/>
            <a:tailEnd type="none" w="sm" len="sm"/>
          </a:ln>
        </p:spPr>
      </p:cxnSp>
      <p:pic>
        <p:nvPicPr>
          <p:cNvPr id="2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27107" y="245406"/>
            <a:ext cx="1572851" cy="42473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28;p37"/>
          <p:cNvSpPr/>
          <p:nvPr/>
        </p:nvSpPr>
        <p:spPr>
          <a:xfrm>
            <a:off x="1128617" y="522272"/>
            <a:ext cx="8866271" cy="775677"/>
          </a:xfrm>
          <a:prstGeom prst="rect">
            <a:avLst/>
          </a:prstGeom>
          <a:noFill/>
          <a:ln>
            <a:noFill/>
          </a:ln>
        </p:spPr>
        <p:txBody>
          <a:bodyPr spcFirstLastPara="1" wrap="square" lIns="91425" tIns="45700" rIns="91425" bIns="45700" anchor="ctr" anchorCtr="0">
            <a:noAutofit/>
          </a:bodyPr>
          <a:lstStyle/>
          <a:p>
            <a:pPr lvl="0">
              <a:buClr>
                <a:srgbClr val="000000"/>
              </a:buClr>
              <a:buSzPts val="3200"/>
            </a:pPr>
            <a:r>
              <a:rPr lang="de-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QM </a:t>
            </a:r>
            <a:r>
              <a:rPr lang="en-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a:t>
            </a:r>
            <a:r>
              <a:rPr lang="en-US"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 Step 2: Land Use System</a:t>
            </a:r>
            <a:endParaRPr lang="de-CH" sz="3200" dirty="0">
              <a:solidFill>
                <a:schemeClr val="dk1"/>
              </a:solidFill>
              <a:latin typeface="Arial"/>
              <a:ea typeface="Gadugi" panose="020B0502040204020203" pitchFamily="34" charset="0"/>
              <a:cs typeface="Arial"/>
              <a:sym typeface="Arial"/>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9819" y="2719137"/>
            <a:ext cx="9272636"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4"/>
          <p:cNvSpPr txBox="1">
            <a:spLocks noChangeArrowheads="1"/>
          </p:cNvSpPr>
          <p:nvPr/>
        </p:nvSpPr>
        <p:spPr bwMode="auto">
          <a:xfrm>
            <a:off x="1296901" y="5511597"/>
            <a:ext cx="91384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FF3300"/>
                </a:solidFill>
                <a:latin typeface="Arial" charset="0"/>
              </a:defRPr>
            </a:lvl1pPr>
            <a:lvl2pPr marL="742950" indent="-285750">
              <a:defRPr sz="2800">
                <a:solidFill>
                  <a:srgbClr val="FF3300"/>
                </a:solidFill>
                <a:latin typeface="Arial" charset="0"/>
              </a:defRPr>
            </a:lvl2pPr>
            <a:lvl3pPr marL="1143000" indent="-228600">
              <a:defRPr sz="2800">
                <a:solidFill>
                  <a:srgbClr val="FF3300"/>
                </a:solidFill>
                <a:latin typeface="Arial" charset="0"/>
              </a:defRPr>
            </a:lvl3pPr>
            <a:lvl4pPr marL="1600200" indent="-228600">
              <a:defRPr sz="2800">
                <a:solidFill>
                  <a:srgbClr val="FF3300"/>
                </a:solidFill>
                <a:latin typeface="Arial" charset="0"/>
              </a:defRPr>
            </a:lvl4pPr>
            <a:lvl5pPr marL="2057400" indent="-228600">
              <a:defRPr sz="2800">
                <a:solidFill>
                  <a:srgbClr val="FF3300"/>
                </a:solidFill>
                <a:latin typeface="Arial" charset="0"/>
              </a:defRPr>
            </a:lvl5pPr>
            <a:lvl6pPr marL="2514600" indent="-228600" eaLnBrk="0" fontAlgn="base" hangingPunct="0">
              <a:spcBef>
                <a:spcPct val="50000"/>
              </a:spcBef>
              <a:spcAft>
                <a:spcPct val="0"/>
              </a:spcAft>
              <a:defRPr sz="2800">
                <a:solidFill>
                  <a:srgbClr val="FF3300"/>
                </a:solidFill>
                <a:latin typeface="Arial" charset="0"/>
              </a:defRPr>
            </a:lvl6pPr>
            <a:lvl7pPr marL="2971800" indent="-228600" eaLnBrk="0" fontAlgn="base" hangingPunct="0">
              <a:spcBef>
                <a:spcPct val="50000"/>
              </a:spcBef>
              <a:spcAft>
                <a:spcPct val="0"/>
              </a:spcAft>
              <a:defRPr sz="2800">
                <a:solidFill>
                  <a:srgbClr val="FF3300"/>
                </a:solidFill>
                <a:latin typeface="Arial" charset="0"/>
              </a:defRPr>
            </a:lvl7pPr>
            <a:lvl8pPr marL="3429000" indent="-228600" eaLnBrk="0" fontAlgn="base" hangingPunct="0">
              <a:spcBef>
                <a:spcPct val="50000"/>
              </a:spcBef>
              <a:spcAft>
                <a:spcPct val="0"/>
              </a:spcAft>
              <a:defRPr sz="2800">
                <a:solidFill>
                  <a:srgbClr val="FF3300"/>
                </a:solidFill>
                <a:latin typeface="Arial" charset="0"/>
              </a:defRPr>
            </a:lvl8pPr>
            <a:lvl9pPr marL="3886200" indent="-228600" eaLnBrk="0" fontAlgn="base" hangingPunct="0">
              <a:spcBef>
                <a:spcPct val="50000"/>
              </a:spcBef>
              <a:spcAft>
                <a:spcPct val="0"/>
              </a:spcAft>
              <a:defRPr sz="2800">
                <a:solidFill>
                  <a:srgbClr val="FF3300"/>
                </a:solidFill>
                <a:latin typeface="Arial" charset="0"/>
              </a:defRPr>
            </a:lvl9pPr>
          </a:lstStyle>
          <a:p>
            <a:pPr eaLnBrk="0" fontAlgn="base" hangingPunct="0">
              <a:spcBef>
                <a:spcPct val="50000"/>
              </a:spcBef>
              <a:spcAft>
                <a:spcPct val="0"/>
              </a:spcAft>
            </a:pPr>
            <a:r>
              <a:rPr lang="de-CH" altLang="en-US" sz="1600" i="1" dirty="0">
                <a:solidFill>
                  <a:schemeClr val="accent2"/>
                </a:solidFill>
              </a:rPr>
              <a:t>Area </a:t>
            </a:r>
            <a:r>
              <a:rPr lang="de-CH" altLang="en-US" sz="1600" i="1" dirty="0" err="1">
                <a:solidFill>
                  <a:schemeClr val="accent2"/>
                </a:solidFill>
              </a:rPr>
              <a:t>trend</a:t>
            </a:r>
            <a:r>
              <a:rPr lang="de-CH" altLang="en-US" sz="1600" i="1" dirty="0">
                <a:solidFill>
                  <a:schemeClr val="accent2"/>
                </a:solidFill>
              </a:rPr>
              <a:t> 2 = </a:t>
            </a:r>
            <a:r>
              <a:rPr lang="en-GB" altLang="en-US" sz="1600" i="1" dirty="0">
                <a:solidFill>
                  <a:schemeClr val="accent2"/>
                </a:solidFill>
              </a:rPr>
              <a:t>area coverage is rapidly increasing in size; i.e. &gt; 10% of the LUS area/10 years</a:t>
            </a:r>
          </a:p>
          <a:p>
            <a:pPr eaLnBrk="0" fontAlgn="base" hangingPunct="0">
              <a:spcBef>
                <a:spcPct val="50000"/>
              </a:spcBef>
              <a:spcAft>
                <a:spcPct val="0"/>
              </a:spcAft>
            </a:pPr>
            <a:r>
              <a:rPr lang="de-CH" altLang="en-US" sz="1600" i="1" dirty="0" err="1">
                <a:solidFill>
                  <a:schemeClr val="accent2"/>
                </a:solidFill>
              </a:rPr>
              <a:t>Intensity</a:t>
            </a:r>
            <a:r>
              <a:rPr lang="de-CH" altLang="en-US" sz="1600" i="1" dirty="0">
                <a:solidFill>
                  <a:schemeClr val="accent2"/>
                </a:solidFill>
              </a:rPr>
              <a:t> </a:t>
            </a:r>
            <a:r>
              <a:rPr lang="de-CH" altLang="en-US" sz="1600" i="1" dirty="0" err="1">
                <a:solidFill>
                  <a:schemeClr val="accent2"/>
                </a:solidFill>
              </a:rPr>
              <a:t>trend</a:t>
            </a:r>
            <a:r>
              <a:rPr lang="de-CH" altLang="en-US" sz="1600" i="1" dirty="0">
                <a:solidFill>
                  <a:schemeClr val="accent2"/>
                </a:solidFill>
              </a:rPr>
              <a:t> 1 = </a:t>
            </a:r>
            <a:r>
              <a:rPr lang="en-GB" altLang="en-US" sz="1600" i="1" dirty="0">
                <a:solidFill>
                  <a:schemeClr val="accent2"/>
                </a:solidFill>
              </a:rPr>
              <a:t>moderate increase</a:t>
            </a:r>
          </a:p>
        </p:txBody>
      </p:sp>
      <p:sp>
        <p:nvSpPr>
          <p:cNvPr id="13" name="TextBox 12"/>
          <p:cNvSpPr txBox="1"/>
          <p:nvPr/>
        </p:nvSpPr>
        <p:spPr>
          <a:xfrm>
            <a:off x="1229819" y="1587232"/>
            <a:ext cx="10502835" cy="830997"/>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Gadugi" panose="020B0502040204020203" pitchFamily="34" charset="0"/>
                <a:ea typeface="Gadugi" panose="020B0502040204020203" pitchFamily="34" charset="0"/>
              </a:rPr>
              <a:t>Estimation of the </a:t>
            </a:r>
            <a:r>
              <a:rPr lang="en-GB" sz="2400" b="1" dirty="0">
                <a:latin typeface="Gadugi" panose="020B0502040204020203" pitchFamily="34" charset="0"/>
                <a:ea typeface="Gadugi" panose="020B0502040204020203" pitchFamily="34" charset="0"/>
              </a:rPr>
              <a:t>increase or decrease in area </a:t>
            </a:r>
            <a:r>
              <a:rPr lang="en-GB" sz="2400" dirty="0">
                <a:latin typeface="Gadugi" panose="020B0502040204020203" pitchFamily="34" charset="0"/>
                <a:ea typeface="Gadugi" panose="020B0502040204020203" pitchFamily="34" charset="0"/>
              </a:rPr>
              <a:t>over the past 10 years</a:t>
            </a:r>
          </a:p>
          <a:p>
            <a:pPr marL="342900" indent="-342900">
              <a:buFont typeface="Arial" panose="020B0604020202020204" pitchFamily="34" charset="0"/>
              <a:buChar char="•"/>
            </a:pPr>
            <a:r>
              <a:rPr lang="en-GB" sz="2400" dirty="0">
                <a:latin typeface="Gadugi" panose="020B0502040204020203" pitchFamily="34" charset="0"/>
                <a:ea typeface="Gadugi" panose="020B0502040204020203" pitchFamily="34" charset="0"/>
              </a:rPr>
              <a:t>Estimation of the </a:t>
            </a:r>
            <a:r>
              <a:rPr lang="en-GB" sz="2400" b="1" dirty="0">
                <a:latin typeface="Gadugi" panose="020B0502040204020203" pitchFamily="34" charset="0"/>
                <a:ea typeface="Gadugi" panose="020B0502040204020203" pitchFamily="34" charset="0"/>
              </a:rPr>
              <a:t>increase or decrease of the intensity </a:t>
            </a:r>
            <a:r>
              <a:rPr lang="en-GB" sz="2400" dirty="0">
                <a:latin typeface="Gadugi" panose="020B0502040204020203" pitchFamily="34" charset="0"/>
                <a:ea typeface="Gadugi" panose="020B0502040204020203" pitchFamily="34" charset="0"/>
              </a:rPr>
              <a:t>of each LUS</a:t>
            </a:r>
          </a:p>
        </p:txBody>
      </p:sp>
    </p:spTree>
    <p:extLst>
      <p:ext uri="{BB962C8B-B14F-4D97-AF65-F5344CB8AC3E}">
        <p14:creationId xmlns:p14="http://schemas.microsoft.com/office/powerpoint/2010/main" val="61234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12"/>
          <p:cNvSpPr/>
          <p:nvPr/>
        </p:nvSpPr>
        <p:spPr>
          <a:xfrm>
            <a:off x="0" y="369233"/>
            <a:ext cx="1048871" cy="991441"/>
          </a:xfrm>
          <a:prstGeom prst="rect">
            <a:avLst/>
          </a:prstGeom>
          <a:solidFill>
            <a:srgbClr val="E286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460" name="Google Shape;460;p12"/>
          <p:cNvCxnSpPr/>
          <p:nvPr/>
        </p:nvCxnSpPr>
        <p:spPr>
          <a:xfrm>
            <a:off x="1048871" y="0"/>
            <a:ext cx="0" cy="6858000"/>
          </a:xfrm>
          <a:prstGeom prst="straightConnector1">
            <a:avLst/>
          </a:prstGeom>
          <a:noFill/>
          <a:ln w="9525" cap="flat" cmpd="sng">
            <a:solidFill>
              <a:schemeClr val="accent2"/>
            </a:solidFill>
            <a:prstDash val="solid"/>
            <a:miter lim="800000"/>
            <a:headEnd type="none" w="sm" len="sm"/>
            <a:tailEnd type="none" w="sm" len="sm"/>
          </a:ln>
        </p:spPr>
      </p:cxnSp>
      <p:cxnSp>
        <p:nvCxnSpPr>
          <p:cNvPr id="461" name="Google Shape;461;p12"/>
          <p:cNvCxnSpPr/>
          <p:nvPr/>
        </p:nvCxnSpPr>
        <p:spPr>
          <a:xfrm rot="10800000">
            <a:off x="2" y="369233"/>
            <a:ext cx="10998198" cy="0"/>
          </a:xfrm>
          <a:prstGeom prst="straightConnector1">
            <a:avLst/>
          </a:prstGeom>
          <a:noFill/>
          <a:ln w="9525" cap="flat" cmpd="sng">
            <a:solidFill>
              <a:schemeClr val="accent2"/>
            </a:solidFill>
            <a:prstDash val="solid"/>
            <a:miter lim="800000"/>
            <a:headEnd type="none" w="sm" len="sm"/>
            <a:tailEnd type="none" w="sm" len="sm"/>
          </a:ln>
        </p:spPr>
      </p:cxnSp>
      <p:pic>
        <p:nvPicPr>
          <p:cNvPr id="2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27107" y="245406"/>
            <a:ext cx="1572851" cy="42473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28;p37"/>
          <p:cNvSpPr/>
          <p:nvPr/>
        </p:nvSpPr>
        <p:spPr>
          <a:xfrm>
            <a:off x="1128617" y="522272"/>
            <a:ext cx="8866271" cy="775677"/>
          </a:xfrm>
          <a:prstGeom prst="rect">
            <a:avLst/>
          </a:prstGeom>
          <a:noFill/>
          <a:ln>
            <a:noFill/>
          </a:ln>
        </p:spPr>
        <p:txBody>
          <a:bodyPr spcFirstLastPara="1" wrap="square" lIns="91425" tIns="45700" rIns="91425" bIns="45700" anchor="ctr" anchorCtr="0">
            <a:noAutofit/>
          </a:bodyPr>
          <a:lstStyle/>
          <a:p>
            <a:pPr lvl="0">
              <a:buClr>
                <a:srgbClr val="000000"/>
              </a:buClr>
              <a:buSzPts val="3200"/>
            </a:pPr>
            <a:r>
              <a:rPr lang="de-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QM </a:t>
            </a:r>
            <a:r>
              <a:rPr lang="en-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a:t>
            </a:r>
            <a:r>
              <a:rPr lang="en-US"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 Step 2: Land Use System</a:t>
            </a:r>
            <a:endParaRPr lang="de-CH" sz="3200" dirty="0">
              <a:solidFill>
                <a:schemeClr val="dk1"/>
              </a:solidFill>
              <a:latin typeface="Arial"/>
              <a:ea typeface="Gadugi" panose="020B0502040204020203" pitchFamily="34" charset="0"/>
              <a:cs typeface="Arial"/>
              <a:sym typeface="Arial"/>
            </a:endParaRPr>
          </a:p>
        </p:txBody>
      </p:sp>
      <p:pic>
        <p:nvPicPr>
          <p:cNvPr id="16" name="Picture 2" descr="D:\OfficeCDE\DESIRE\DESIRE-Book\Part2\MapsISRIC\2.Torrealvilla_Area_Trend_Landu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691" y="114933"/>
            <a:ext cx="88750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OfficeCDE\DESIRE\DESIRE-Book\Part2\MapsISRIC\1.Torrealvilla_Landus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7108" y="13967"/>
            <a:ext cx="8856984" cy="6844033"/>
          </a:xfrm>
          <a:prstGeom prst="rect">
            <a:avLst/>
          </a:prstGeom>
          <a:noFill/>
          <a:extLst>
            <a:ext uri="{909E8E84-426E-40DD-AFC4-6F175D3DCCD1}">
              <a14:hiddenFill xmlns:a14="http://schemas.microsoft.com/office/drawing/2010/main">
                <a:solidFill>
                  <a:srgbClr val="FFFFFF"/>
                </a:solidFill>
              </a14:hiddenFill>
            </a:ext>
          </a:extLst>
        </p:spPr>
      </p:pic>
      <p:sp>
        <p:nvSpPr>
          <p:cNvPr id="18" name="Ellipse 8"/>
          <p:cNvSpPr/>
          <p:nvPr/>
        </p:nvSpPr>
        <p:spPr bwMode="auto">
          <a:xfrm>
            <a:off x="6643949" y="623981"/>
            <a:ext cx="1224136" cy="1008112"/>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ndParaRPr>
          </a:p>
        </p:txBody>
      </p:sp>
      <p:sp>
        <p:nvSpPr>
          <p:cNvPr id="20" name="Ellipse 8"/>
          <p:cNvSpPr/>
          <p:nvPr/>
        </p:nvSpPr>
        <p:spPr bwMode="auto">
          <a:xfrm>
            <a:off x="6831269" y="4103171"/>
            <a:ext cx="1224136" cy="1008112"/>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56346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12"/>
          <p:cNvSpPr/>
          <p:nvPr/>
        </p:nvSpPr>
        <p:spPr>
          <a:xfrm>
            <a:off x="0" y="369233"/>
            <a:ext cx="1048871" cy="991441"/>
          </a:xfrm>
          <a:prstGeom prst="rect">
            <a:avLst/>
          </a:prstGeom>
          <a:solidFill>
            <a:srgbClr val="E286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460" name="Google Shape;460;p12"/>
          <p:cNvCxnSpPr/>
          <p:nvPr/>
        </p:nvCxnSpPr>
        <p:spPr>
          <a:xfrm>
            <a:off x="1048871" y="0"/>
            <a:ext cx="0" cy="6858000"/>
          </a:xfrm>
          <a:prstGeom prst="straightConnector1">
            <a:avLst/>
          </a:prstGeom>
          <a:noFill/>
          <a:ln w="9525" cap="flat" cmpd="sng">
            <a:solidFill>
              <a:schemeClr val="accent2"/>
            </a:solidFill>
            <a:prstDash val="solid"/>
            <a:miter lim="800000"/>
            <a:headEnd type="none" w="sm" len="sm"/>
            <a:tailEnd type="none" w="sm" len="sm"/>
          </a:ln>
        </p:spPr>
      </p:cxnSp>
      <p:cxnSp>
        <p:nvCxnSpPr>
          <p:cNvPr id="461" name="Google Shape;461;p12"/>
          <p:cNvCxnSpPr/>
          <p:nvPr/>
        </p:nvCxnSpPr>
        <p:spPr>
          <a:xfrm rot="10800000">
            <a:off x="2" y="369233"/>
            <a:ext cx="10998198" cy="0"/>
          </a:xfrm>
          <a:prstGeom prst="straightConnector1">
            <a:avLst/>
          </a:prstGeom>
          <a:noFill/>
          <a:ln w="9525" cap="flat" cmpd="sng">
            <a:solidFill>
              <a:schemeClr val="accent2"/>
            </a:solidFill>
            <a:prstDash val="solid"/>
            <a:miter lim="800000"/>
            <a:headEnd type="none" w="sm" len="sm"/>
            <a:tailEnd type="none" w="sm" len="sm"/>
          </a:ln>
        </p:spPr>
      </p:cxnSp>
      <p:pic>
        <p:nvPicPr>
          <p:cNvPr id="2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27107" y="245406"/>
            <a:ext cx="1572851" cy="42473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28;p37"/>
          <p:cNvSpPr/>
          <p:nvPr/>
        </p:nvSpPr>
        <p:spPr>
          <a:xfrm>
            <a:off x="1128617" y="522272"/>
            <a:ext cx="8866271" cy="775677"/>
          </a:xfrm>
          <a:prstGeom prst="rect">
            <a:avLst/>
          </a:prstGeom>
          <a:noFill/>
          <a:ln>
            <a:noFill/>
          </a:ln>
        </p:spPr>
        <p:txBody>
          <a:bodyPr spcFirstLastPara="1" wrap="square" lIns="91425" tIns="45700" rIns="91425" bIns="45700" anchor="ctr" anchorCtr="0">
            <a:noAutofit/>
          </a:bodyPr>
          <a:lstStyle/>
          <a:p>
            <a:pPr lvl="0">
              <a:buClr>
                <a:srgbClr val="000000"/>
              </a:buClr>
              <a:buSzPts val="3200"/>
            </a:pPr>
            <a:r>
              <a:rPr lang="de-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QM </a:t>
            </a:r>
            <a:r>
              <a:rPr lang="en-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a:t>
            </a:r>
            <a:r>
              <a:rPr lang="en-US"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 Step 3: Land Degradation</a:t>
            </a:r>
            <a:endParaRPr lang="de-CH" sz="3200" dirty="0">
              <a:solidFill>
                <a:schemeClr val="dk1"/>
              </a:solidFill>
              <a:latin typeface="Arial"/>
              <a:ea typeface="Gadugi" panose="020B0502040204020203" pitchFamily="34" charset="0"/>
              <a:cs typeface="Arial"/>
              <a:sym typeface="Arial"/>
            </a:endParaRPr>
          </a:p>
        </p:txBody>
      </p:sp>
      <p:sp>
        <p:nvSpPr>
          <p:cNvPr id="2" name="Rectangle 1"/>
          <p:cNvSpPr/>
          <p:nvPr/>
        </p:nvSpPr>
        <p:spPr>
          <a:xfrm>
            <a:off x="1048871" y="7857001"/>
            <a:ext cx="8344690" cy="830997"/>
          </a:xfrm>
          <a:prstGeom prst="rect">
            <a:avLst/>
          </a:prstGeom>
        </p:spPr>
        <p:txBody>
          <a:bodyPr wrap="square">
            <a:spAutoFit/>
          </a:bodyPr>
          <a:lstStyle/>
          <a:p>
            <a:pPr marL="342900" indent="-342900">
              <a:buFont typeface="Arial" panose="020B0604020202020204" pitchFamily="34" charset="0"/>
              <a:buChar char="•"/>
            </a:pPr>
            <a:r>
              <a:rPr lang="en-GB" sz="2400" dirty="0">
                <a:latin typeface="Gadugi" panose="020B0502040204020203" pitchFamily="34" charset="0"/>
                <a:ea typeface="Gadugi" panose="020B0502040204020203" pitchFamily="34" charset="0"/>
              </a:rPr>
              <a:t>Determine the </a:t>
            </a:r>
            <a:r>
              <a:rPr lang="en-GB" sz="2400" b="1" dirty="0">
                <a:latin typeface="Gadugi" panose="020B0502040204020203" pitchFamily="34" charset="0"/>
                <a:ea typeface="Gadugi" panose="020B0502040204020203" pitchFamily="34" charset="0"/>
              </a:rPr>
              <a:t>major types of land degradation </a:t>
            </a:r>
            <a:r>
              <a:rPr lang="en-GB" sz="2400" dirty="0">
                <a:latin typeface="Gadugi" panose="020B0502040204020203" pitchFamily="34" charset="0"/>
                <a:ea typeface="Gadugi" panose="020B0502040204020203" pitchFamily="34" charset="0"/>
              </a:rPr>
              <a:t>presently occurring under each land use system</a:t>
            </a:r>
          </a:p>
        </p:txBody>
      </p:sp>
      <p:graphicFrame>
        <p:nvGraphicFramePr>
          <p:cNvPr id="12" name="Group 2"/>
          <p:cNvGraphicFramePr>
            <a:graphicFrameLocks noGrp="1"/>
          </p:cNvGraphicFramePr>
          <p:nvPr>
            <p:extLst/>
          </p:nvPr>
        </p:nvGraphicFramePr>
        <p:xfrm>
          <a:off x="1366971" y="1607733"/>
          <a:ext cx="4033837" cy="4487228"/>
        </p:xfrm>
        <a:graphic>
          <a:graphicData uri="http://schemas.openxmlformats.org/drawingml/2006/table">
            <a:tbl>
              <a:tblPr/>
              <a:tblGrid>
                <a:gridCol w="4033837">
                  <a:extLst>
                    <a:ext uri="{9D8B030D-6E8A-4147-A177-3AD203B41FA5}">
                      <a16:colId xmlns:a16="http://schemas.microsoft.com/office/drawing/2014/main" val="20000"/>
                    </a:ext>
                  </a:extLst>
                </a:gridCol>
              </a:tblGrid>
              <a:tr h="358775">
                <a:tc>
                  <a:txBody>
                    <a:bodyPr/>
                    <a:lstStyle/>
                    <a:p>
                      <a:pPr marL="0" marR="0" lvl="0" indent="0" algn="l" defTabSz="914400" rtl="0" eaLnBrk="0" fontAlgn="base" latinLnBrk="0" hangingPunct="0">
                        <a:lnSpc>
                          <a:spcPct val="100000"/>
                        </a:lnSpc>
                        <a:spcBef>
                          <a:spcPct val="10000"/>
                        </a:spcBef>
                        <a:spcAft>
                          <a:spcPct val="0"/>
                        </a:spcAft>
                        <a:buClr>
                          <a:schemeClr val="tx1"/>
                        </a:buClr>
                        <a:buSzTx/>
                        <a:buFontTx/>
                        <a:buNone/>
                        <a:tabLst/>
                      </a:pPr>
                      <a:r>
                        <a:rPr kumimoji="0" lang="en-US" sz="2300" b="1" i="0" u="none" strike="noStrike" cap="none" normalizeH="0" baseline="0" dirty="0">
                          <a:ln>
                            <a:noFill/>
                          </a:ln>
                          <a:solidFill>
                            <a:srgbClr val="FF3300"/>
                          </a:solidFill>
                          <a:effectLst/>
                          <a:latin typeface="Arial" charset="0"/>
                        </a:rPr>
                        <a:t>Degradation per LUS</a:t>
                      </a:r>
                      <a:endParaRPr kumimoji="0" lang="en-US" sz="2300" b="1" i="0" u="none" strike="noStrike" cap="none" normalizeH="0" baseline="0" dirty="0">
                        <a:ln>
                          <a:noFill/>
                        </a:ln>
                        <a:solidFill>
                          <a:schemeClr val="tx1"/>
                        </a:solidFill>
                        <a:effectLst/>
                        <a:latin typeface="Arial Unicode MS"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495300">
                <a:tc>
                  <a:txBody>
                    <a:bodyPr/>
                    <a:lstStyle/>
                    <a:p>
                      <a:pPr marL="457200" marR="0" lvl="1" indent="0" algn="l" defTabSz="914400" rtl="0" eaLnBrk="0" fontAlgn="base" latinLnBrk="0" hangingPunct="0">
                        <a:lnSpc>
                          <a:spcPct val="100000"/>
                        </a:lnSpc>
                        <a:spcBef>
                          <a:spcPct val="10000"/>
                        </a:spcBef>
                        <a:spcAft>
                          <a:spcPct val="0"/>
                        </a:spcAft>
                        <a:buClr>
                          <a:schemeClr val="tx1"/>
                        </a:buClr>
                        <a:buSzTx/>
                        <a:buFontTx/>
                        <a:buNone/>
                        <a:tabLst/>
                      </a:pPr>
                      <a:r>
                        <a:rPr kumimoji="0" lang="en-US" sz="2300" b="0" i="0" u="none" strike="noStrike" cap="none" normalizeH="0" baseline="0" dirty="0">
                          <a:ln>
                            <a:noFill/>
                          </a:ln>
                          <a:solidFill>
                            <a:schemeClr val="tx1"/>
                          </a:solidFill>
                          <a:effectLst/>
                          <a:latin typeface="Arial" charset="0"/>
                          <a:cs typeface="Times New Roman" pitchFamily="18" charset="0"/>
                        </a:rPr>
                        <a:t>Type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376238">
                <a:tc>
                  <a:txBody>
                    <a:bodyPr/>
                    <a:lstStyle/>
                    <a:p>
                      <a:pPr marL="457200" marR="0" lvl="1" indent="0" algn="l" defTabSz="914400" rtl="0" eaLnBrk="0" fontAlgn="base" latinLnBrk="0" hangingPunct="0">
                        <a:lnSpc>
                          <a:spcPct val="100000"/>
                        </a:lnSpc>
                        <a:spcBef>
                          <a:spcPct val="10000"/>
                        </a:spcBef>
                        <a:spcAft>
                          <a:spcPct val="0"/>
                        </a:spcAft>
                        <a:buClrTx/>
                        <a:buSzTx/>
                        <a:buFontTx/>
                        <a:buNone/>
                        <a:tabLst/>
                      </a:pPr>
                      <a:r>
                        <a:rPr kumimoji="0" lang="en-US" sz="2300" b="0" i="0" u="none" strike="noStrike" cap="none" normalizeH="0" baseline="0" dirty="0">
                          <a:ln>
                            <a:noFill/>
                          </a:ln>
                          <a:solidFill>
                            <a:schemeClr val="tx1"/>
                          </a:solidFill>
                          <a:effectLst/>
                          <a:latin typeface="Arial" charset="0"/>
                          <a:cs typeface="Times New Roman" pitchFamily="18" charset="0"/>
                        </a:rPr>
                        <a:t>Extent (area)</a:t>
                      </a:r>
                      <a:endParaRPr kumimoji="0" lang="en-US" sz="2300" b="0" i="0" u="none" strike="noStrike" cap="none" normalizeH="0" baseline="0" dirty="0">
                        <a:ln>
                          <a:noFill/>
                        </a:ln>
                        <a:solidFill>
                          <a:schemeClr val="tx1"/>
                        </a:solidFill>
                        <a:effectLst/>
                        <a:latin typeface="Arial Unicode MS"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377825">
                <a:tc>
                  <a:txBody>
                    <a:bodyPr/>
                    <a:lstStyle/>
                    <a:p>
                      <a:pPr marL="457200" marR="0" lvl="1" indent="0" algn="l" defTabSz="914400" rtl="0" eaLnBrk="0" fontAlgn="base" latinLnBrk="0" hangingPunct="0">
                        <a:lnSpc>
                          <a:spcPct val="100000"/>
                        </a:lnSpc>
                        <a:spcBef>
                          <a:spcPct val="10000"/>
                        </a:spcBef>
                        <a:spcAft>
                          <a:spcPct val="0"/>
                        </a:spcAft>
                        <a:buClrTx/>
                        <a:buSzTx/>
                        <a:buFontTx/>
                        <a:buNone/>
                        <a:tabLst/>
                      </a:pPr>
                      <a:r>
                        <a:rPr kumimoji="0" lang="en-US" sz="2300" b="0" i="0" u="none" strike="noStrike" cap="none" normalizeH="0" baseline="0" dirty="0">
                          <a:ln>
                            <a:noFill/>
                          </a:ln>
                          <a:solidFill>
                            <a:schemeClr val="tx1"/>
                          </a:solidFill>
                          <a:effectLst/>
                          <a:latin typeface="Arial" charset="0"/>
                          <a:cs typeface="Times New Roman" pitchFamily="18" charset="0"/>
                        </a:rPr>
                        <a:t>Degree</a:t>
                      </a:r>
                      <a:endParaRPr kumimoji="0" lang="en-US" sz="2300" b="0" i="0" u="none" strike="noStrike" cap="none" normalizeH="0" baseline="0" dirty="0">
                        <a:ln>
                          <a:noFill/>
                        </a:ln>
                        <a:solidFill>
                          <a:schemeClr val="tx1"/>
                        </a:solidFill>
                        <a:effectLst/>
                        <a:latin typeface="Arial Unicode MS"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415925">
                <a:tc>
                  <a:txBody>
                    <a:bodyPr/>
                    <a:lstStyle/>
                    <a:p>
                      <a:pPr marL="457200" marR="0" lvl="1" indent="0" algn="l" defTabSz="914400" rtl="0" eaLnBrk="0" fontAlgn="base" latinLnBrk="0" hangingPunct="0">
                        <a:lnSpc>
                          <a:spcPct val="100000"/>
                        </a:lnSpc>
                        <a:spcBef>
                          <a:spcPct val="10000"/>
                        </a:spcBef>
                        <a:spcAft>
                          <a:spcPct val="0"/>
                        </a:spcAft>
                        <a:buClrTx/>
                        <a:buSzTx/>
                        <a:buFontTx/>
                        <a:buNone/>
                        <a:tabLst/>
                      </a:pPr>
                      <a:r>
                        <a:rPr kumimoji="0" lang="en-US" sz="2300" b="0" i="0" u="none" strike="noStrike" cap="none" normalizeH="0" baseline="0" dirty="0">
                          <a:ln>
                            <a:noFill/>
                          </a:ln>
                          <a:solidFill>
                            <a:schemeClr val="tx1"/>
                          </a:solidFill>
                          <a:effectLst/>
                          <a:latin typeface="Arial" charset="0"/>
                          <a:cs typeface="Times New Roman" pitchFamily="18" charset="0"/>
                        </a:rPr>
                        <a:t>Rate</a:t>
                      </a:r>
                      <a:endParaRPr kumimoji="0" lang="en-US" sz="2300" b="0" i="0" u="none" strike="noStrike" cap="none" normalizeH="0" baseline="0" dirty="0">
                        <a:ln>
                          <a:noFill/>
                        </a:ln>
                        <a:solidFill>
                          <a:schemeClr val="tx1"/>
                        </a:solidFill>
                        <a:effectLst/>
                        <a:latin typeface="Arial Unicode MS"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47688">
                <a:tc>
                  <a:txBody>
                    <a:bodyPr/>
                    <a:lstStyle/>
                    <a:p>
                      <a:pPr marL="457200" marR="0" lvl="1" indent="0" algn="l" defTabSz="914400" rtl="0" eaLnBrk="0" fontAlgn="base" latinLnBrk="0" hangingPunct="0">
                        <a:lnSpc>
                          <a:spcPct val="100000"/>
                        </a:lnSpc>
                        <a:spcBef>
                          <a:spcPct val="10000"/>
                        </a:spcBef>
                        <a:spcAft>
                          <a:spcPct val="0"/>
                        </a:spcAft>
                        <a:buClrTx/>
                        <a:buSzTx/>
                        <a:buFontTx/>
                        <a:buNone/>
                        <a:tabLst/>
                      </a:pPr>
                      <a:r>
                        <a:rPr kumimoji="0" lang="en-US" sz="2300" b="0" i="0" u="none" strike="noStrike" cap="none" normalizeH="0" baseline="0" dirty="0">
                          <a:ln>
                            <a:noFill/>
                          </a:ln>
                          <a:solidFill>
                            <a:schemeClr val="tx1"/>
                          </a:solidFill>
                          <a:effectLst/>
                          <a:latin typeface="Arial Unicode MS" pitchFamily="34" charset="-128"/>
                        </a:rPr>
                        <a:t>Direct causes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377825">
                <a:tc>
                  <a:txBody>
                    <a:bodyPr/>
                    <a:lstStyle/>
                    <a:p>
                      <a:pPr marL="457200" marR="0" lvl="1" indent="0" algn="l" defTabSz="914400" rtl="0" eaLnBrk="0" fontAlgn="base" latinLnBrk="0" hangingPunct="0">
                        <a:lnSpc>
                          <a:spcPct val="100000"/>
                        </a:lnSpc>
                        <a:spcBef>
                          <a:spcPct val="10000"/>
                        </a:spcBef>
                        <a:spcAft>
                          <a:spcPct val="0"/>
                        </a:spcAft>
                        <a:buClr>
                          <a:schemeClr val="tx1"/>
                        </a:buClr>
                        <a:buSzTx/>
                        <a:buFontTx/>
                        <a:buNone/>
                        <a:tabLst/>
                      </a:pPr>
                      <a:r>
                        <a:rPr kumimoji="0" lang="en-US" sz="2300" b="0" i="0" u="none" strike="noStrike" cap="none" normalizeH="0" baseline="0" dirty="0">
                          <a:ln>
                            <a:noFill/>
                          </a:ln>
                          <a:solidFill>
                            <a:schemeClr val="tx1"/>
                          </a:solidFill>
                          <a:effectLst/>
                          <a:latin typeface="Arial" charset="0"/>
                          <a:cs typeface="Times New Roman" pitchFamily="18" charset="0"/>
                        </a:rPr>
                        <a:t>Indirect causes</a:t>
                      </a:r>
                      <a:endParaRPr kumimoji="0" lang="en-US" sz="2300" b="0" i="0" u="none" strike="noStrike" cap="none" normalizeH="0" baseline="0" dirty="0">
                        <a:ln>
                          <a:noFill/>
                        </a:ln>
                        <a:solidFill>
                          <a:schemeClr val="tx1"/>
                        </a:solidFill>
                        <a:effectLst/>
                        <a:latin typeface="Arial Unicode MS"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0">
                <a:tc>
                  <a:txBody>
                    <a:bodyPr/>
                    <a:lstStyle/>
                    <a:p>
                      <a:pPr marL="457200" marR="0" lvl="1" indent="0" algn="l" defTabSz="914400" rtl="0" eaLnBrk="0" fontAlgn="base" latinLnBrk="0" hangingPunct="0">
                        <a:lnSpc>
                          <a:spcPct val="100000"/>
                        </a:lnSpc>
                        <a:spcBef>
                          <a:spcPct val="10000"/>
                        </a:spcBef>
                        <a:spcAft>
                          <a:spcPct val="0"/>
                        </a:spcAft>
                        <a:buClrTx/>
                        <a:buSzTx/>
                        <a:buFontTx/>
                        <a:buNone/>
                        <a:tabLst/>
                      </a:pPr>
                      <a:r>
                        <a:rPr kumimoji="0" lang="en-US" sz="2300" b="0" i="0" u="none" strike="noStrike" cap="none" normalizeH="0" baseline="0" dirty="0">
                          <a:ln>
                            <a:noFill/>
                          </a:ln>
                          <a:solidFill>
                            <a:schemeClr val="tx1"/>
                          </a:solidFill>
                          <a:effectLst/>
                          <a:latin typeface="Arial" charset="0"/>
                          <a:cs typeface="Times New Roman" pitchFamily="18" charset="0"/>
                        </a:rPr>
                        <a:t>Impact on ecosystem services (type and level)</a:t>
                      </a:r>
                      <a:endParaRPr kumimoji="0" lang="en-US" sz="2300" b="0" i="0" u="none" strike="noStrike" cap="none" normalizeH="0" baseline="0" dirty="0">
                        <a:ln>
                          <a:noFill/>
                        </a:ln>
                        <a:solidFill>
                          <a:schemeClr val="tx1"/>
                        </a:solidFill>
                        <a:effectLst/>
                        <a:latin typeface="Arial Unicode MS"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r h="388938">
                <a:tc>
                  <a:txBody>
                    <a:bodyPr/>
                    <a:lstStyle/>
                    <a:p>
                      <a:pPr marL="457200" marR="0" lvl="1" indent="0" algn="l" defTabSz="914400" rtl="0" eaLnBrk="0" fontAlgn="base" latinLnBrk="0" hangingPunct="0">
                        <a:lnSpc>
                          <a:spcPct val="100000"/>
                        </a:lnSpc>
                        <a:spcBef>
                          <a:spcPct val="10000"/>
                        </a:spcBef>
                        <a:spcAft>
                          <a:spcPct val="0"/>
                        </a:spcAft>
                        <a:buClr>
                          <a:schemeClr val="tx1"/>
                        </a:buClr>
                        <a:buSzTx/>
                        <a:buFontTx/>
                        <a:buNone/>
                        <a:tabLst/>
                      </a:pPr>
                      <a:r>
                        <a:rPr kumimoji="0" lang="en-US" sz="2300" b="0" i="0" u="none" strike="noStrike" cap="none" normalizeH="0" baseline="0" dirty="0">
                          <a:ln>
                            <a:noFill/>
                          </a:ln>
                          <a:solidFill>
                            <a:schemeClr val="tx1"/>
                          </a:solidFill>
                          <a:effectLst/>
                          <a:latin typeface="Arial" charset="0"/>
                          <a:cs typeface="Times New Roman" pitchFamily="18" charset="0"/>
                        </a:rPr>
                        <a:t>Recommendation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bl>
          </a:graphicData>
        </a:graphic>
      </p:graphicFrame>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78" b="17735"/>
          <a:stretch/>
        </p:blipFill>
        <p:spPr bwMode="auto">
          <a:xfrm>
            <a:off x="5621522" y="2537910"/>
            <a:ext cx="6278436" cy="2523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561752" y="2052336"/>
            <a:ext cx="1818511" cy="369332"/>
          </a:xfrm>
          <a:prstGeom prst="rect">
            <a:avLst/>
          </a:prstGeom>
          <a:noFill/>
        </p:spPr>
        <p:txBody>
          <a:bodyPr wrap="none" rtlCol="0">
            <a:spAutoFit/>
          </a:bodyPr>
          <a:lstStyle/>
          <a:p>
            <a:r>
              <a:rPr lang="en-US" b="1" i="1" dirty="0"/>
              <a:t>Data entry table:</a:t>
            </a:r>
          </a:p>
        </p:txBody>
      </p:sp>
    </p:spTree>
    <p:extLst>
      <p:ext uri="{BB962C8B-B14F-4D97-AF65-F5344CB8AC3E}">
        <p14:creationId xmlns:p14="http://schemas.microsoft.com/office/powerpoint/2010/main" val="414446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12"/>
          <p:cNvSpPr/>
          <p:nvPr/>
        </p:nvSpPr>
        <p:spPr>
          <a:xfrm>
            <a:off x="0" y="369233"/>
            <a:ext cx="1048871" cy="991441"/>
          </a:xfrm>
          <a:prstGeom prst="rect">
            <a:avLst/>
          </a:prstGeom>
          <a:solidFill>
            <a:srgbClr val="E286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460" name="Google Shape;460;p12"/>
          <p:cNvCxnSpPr/>
          <p:nvPr/>
        </p:nvCxnSpPr>
        <p:spPr>
          <a:xfrm>
            <a:off x="1048871" y="0"/>
            <a:ext cx="0" cy="6858000"/>
          </a:xfrm>
          <a:prstGeom prst="straightConnector1">
            <a:avLst/>
          </a:prstGeom>
          <a:noFill/>
          <a:ln w="9525" cap="flat" cmpd="sng">
            <a:solidFill>
              <a:schemeClr val="accent2"/>
            </a:solidFill>
            <a:prstDash val="solid"/>
            <a:miter lim="800000"/>
            <a:headEnd type="none" w="sm" len="sm"/>
            <a:tailEnd type="none" w="sm" len="sm"/>
          </a:ln>
        </p:spPr>
      </p:cxnSp>
      <p:cxnSp>
        <p:nvCxnSpPr>
          <p:cNvPr id="461" name="Google Shape;461;p12"/>
          <p:cNvCxnSpPr/>
          <p:nvPr/>
        </p:nvCxnSpPr>
        <p:spPr>
          <a:xfrm rot="10800000">
            <a:off x="2" y="369233"/>
            <a:ext cx="10998198" cy="0"/>
          </a:xfrm>
          <a:prstGeom prst="straightConnector1">
            <a:avLst/>
          </a:prstGeom>
          <a:noFill/>
          <a:ln w="9525" cap="flat" cmpd="sng">
            <a:solidFill>
              <a:schemeClr val="accent2"/>
            </a:solidFill>
            <a:prstDash val="solid"/>
            <a:miter lim="800000"/>
            <a:headEnd type="none" w="sm" len="sm"/>
            <a:tailEnd type="none" w="sm" len="sm"/>
          </a:ln>
        </p:spPr>
      </p:cxnSp>
      <p:pic>
        <p:nvPicPr>
          <p:cNvPr id="2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27107" y="245406"/>
            <a:ext cx="1572851" cy="42473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28;p37"/>
          <p:cNvSpPr/>
          <p:nvPr/>
        </p:nvSpPr>
        <p:spPr>
          <a:xfrm>
            <a:off x="1128617" y="522272"/>
            <a:ext cx="8866271" cy="775677"/>
          </a:xfrm>
          <a:prstGeom prst="rect">
            <a:avLst/>
          </a:prstGeom>
          <a:noFill/>
          <a:ln>
            <a:noFill/>
          </a:ln>
        </p:spPr>
        <p:txBody>
          <a:bodyPr spcFirstLastPara="1" wrap="square" lIns="91425" tIns="45700" rIns="91425" bIns="45700" anchor="ctr" anchorCtr="0">
            <a:noAutofit/>
          </a:bodyPr>
          <a:lstStyle/>
          <a:p>
            <a:pPr lvl="0">
              <a:buClr>
                <a:srgbClr val="000000"/>
              </a:buClr>
              <a:buSzPts val="3200"/>
            </a:pPr>
            <a:r>
              <a:rPr lang="de-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QM </a:t>
            </a:r>
            <a:r>
              <a:rPr lang="en-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a:t>
            </a:r>
            <a:r>
              <a:rPr lang="en-US"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 Step 3: Land Degradation</a:t>
            </a:r>
            <a:endParaRPr lang="de-CH" sz="3200" dirty="0">
              <a:solidFill>
                <a:schemeClr val="dk1"/>
              </a:solidFill>
              <a:latin typeface="Arial"/>
              <a:ea typeface="Gadugi" panose="020B0502040204020203" pitchFamily="34" charset="0"/>
              <a:cs typeface="Arial"/>
              <a:sym typeface="Arial"/>
            </a:endParaRPr>
          </a:p>
        </p:txBody>
      </p:sp>
      <p:sp>
        <p:nvSpPr>
          <p:cNvPr id="2" name="Rectangle 1"/>
          <p:cNvSpPr/>
          <p:nvPr/>
        </p:nvSpPr>
        <p:spPr>
          <a:xfrm>
            <a:off x="1128617" y="1377723"/>
            <a:ext cx="9393422" cy="830997"/>
          </a:xfrm>
          <a:prstGeom prst="rect">
            <a:avLst/>
          </a:prstGeom>
        </p:spPr>
        <p:txBody>
          <a:bodyPr wrap="square">
            <a:spAutoFit/>
          </a:bodyPr>
          <a:lstStyle/>
          <a:p>
            <a:pPr marL="342900" indent="-342900">
              <a:buFont typeface="Arial" panose="020B0604020202020204" pitchFamily="34" charset="0"/>
              <a:buChar char="•"/>
            </a:pPr>
            <a:r>
              <a:rPr lang="en-GB" sz="2400" dirty="0">
                <a:latin typeface="Gadugi" panose="020B0502040204020203" pitchFamily="34" charset="0"/>
                <a:ea typeface="Gadugi" panose="020B0502040204020203" pitchFamily="34" charset="0"/>
              </a:rPr>
              <a:t>Determine the </a:t>
            </a:r>
            <a:r>
              <a:rPr lang="en-GB" sz="2400" b="1" dirty="0">
                <a:latin typeface="Gadugi" panose="020B0502040204020203" pitchFamily="34" charset="0"/>
                <a:ea typeface="Gadugi" panose="020B0502040204020203" pitchFamily="34" charset="0"/>
              </a:rPr>
              <a:t>major types of land degradation </a:t>
            </a:r>
            <a:r>
              <a:rPr lang="en-GB" sz="2400" dirty="0">
                <a:latin typeface="Gadugi" panose="020B0502040204020203" pitchFamily="34" charset="0"/>
                <a:ea typeface="Gadugi" panose="020B0502040204020203" pitchFamily="34" charset="0"/>
              </a:rPr>
              <a:t>(WOCAT 2008) presently occurring under each land use system</a:t>
            </a:r>
          </a:p>
        </p:txBody>
      </p:sp>
      <p:sp>
        <p:nvSpPr>
          <p:cNvPr id="10" name="Rectangle 2"/>
          <p:cNvSpPr>
            <a:spLocks noGrp="1" noChangeArrowheads="1"/>
          </p:cNvSpPr>
          <p:nvPr>
            <p:ph idx="1"/>
          </p:nvPr>
        </p:nvSpPr>
        <p:spPr>
          <a:xfrm>
            <a:off x="1506306" y="7365180"/>
            <a:ext cx="4055446" cy="3514928"/>
          </a:xfrm>
          <a:extLst>
            <a:ext uri="{909E8E84-426E-40DD-AFC4-6F175D3DCCD1}">
              <a14:hiddenFill xmlns:a14="http://schemas.microsoft.com/office/drawing/2010/main">
                <a:solidFill>
                  <a:schemeClr val="bg1">
                    <a:alpha val="89018"/>
                  </a:schemeClr>
                </a:solidFill>
              </a14:hiddenFill>
            </a:ext>
          </a:extLst>
        </p:spPr>
        <p:txBody>
          <a:bodyPr>
            <a:noAutofit/>
          </a:bodyPr>
          <a:lstStyle/>
          <a:p>
            <a:pPr marL="360000" indent="0">
              <a:lnSpc>
                <a:spcPct val="100000"/>
              </a:lnSpc>
              <a:spcBef>
                <a:spcPts val="400"/>
              </a:spcBef>
              <a:buFontTx/>
              <a:buNone/>
            </a:pPr>
            <a:r>
              <a:rPr lang="en-US" altLang="en-US" sz="800" b="1" dirty="0">
                <a:latin typeface="Calibri" panose="020F0502020204030204" pitchFamily="34" charset="0"/>
              </a:rPr>
              <a:t>W: Soil erosion by water</a:t>
            </a:r>
          </a:p>
          <a:p>
            <a:pPr marL="360000" indent="0">
              <a:lnSpc>
                <a:spcPct val="100000"/>
              </a:lnSpc>
              <a:spcBef>
                <a:spcPts val="400"/>
              </a:spcBef>
              <a:buFontTx/>
              <a:buNone/>
            </a:pPr>
            <a:r>
              <a:rPr lang="en-US" altLang="en-US" sz="700" dirty="0" err="1">
                <a:latin typeface="Calibri" panose="020F0502020204030204" pitchFamily="34" charset="0"/>
              </a:rPr>
              <a:t>Wt</a:t>
            </a:r>
            <a:r>
              <a:rPr lang="en-US" altLang="en-US" sz="700" dirty="0">
                <a:latin typeface="Calibri" panose="020F0502020204030204" pitchFamily="34" charset="0"/>
              </a:rPr>
              <a:t> 	loss of topsoil (surface erosion)</a:t>
            </a:r>
          </a:p>
          <a:p>
            <a:pPr marL="360000" indent="0">
              <a:lnSpc>
                <a:spcPct val="100000"/>
              </a:lnSpc>
              <a:spcBef>
                <a:spcPts val="400"/>
              </a:spcBef>
              <a:buFontTx/>
              <a:buNone/>
            </a:pPr>
            <a:r>
              <a:rPr lang="en-US" altLang="en-US" sz="700" dirty="0" err="1">
                <a:latin typeface="Calibri" panose="020F0502020204030204" pitchFamily="34" charset="0"/>
              </a:rPr>
              <a:t>Wg</a:t>
            </a:r>
            <a:r>
              <a:rPr lang="en-US" altLang="en-US" sz="700" dirty="0">
                <a:latin typeface="Calibri" panose="020F0502020204030204" pitchFamily="34" charset="0"/>
              </a:rPr>
              <a:t>	gullying (gully erosion)</a:t>
            </a:r>
          </a:p>
          <a:p>
            <a:pPr marL="360000" indent="0">
              <a:lnSpc>
                <a:spcPct val="100000"/>
              </a:lnSpc>
              <a:spcBef>
                <a:spcPts val="400"/>
              </a:spcBef>
              <a:buFontTx/>
              <a:buNone/>
            </a:pPr>
            <a:r>
              <a:rPr lang="en-US" altLang="en-US" sz="700" dirty="0" err="1">
                <a:latin typeface="Calibri" panose="020F0502020204030204" pitchFamily="34" charset="0"/>
              </a:rPr>
              <a:t>Wm</a:t>
            </a:r>
            <a:r>
              <a:rPr lang="en-US" altLang="en-US" sz="700" dirty="0">
                <a:latin typeface="Calibri" panose="020F0502020204030204" pitchFamily="34" charset="0"/>
              </a:rPr>
              <a:t> 	mass movements</a:t>
            </a:r>
          </a:p>
          <a:p>
            <a:pPr marL="360000" indent="0">
              <a:lnSpc>
                <a:spcPct val="100000"/>
              </a:lnSpc>
              <a:spcBef>
                <a:spcPts val="400"/>
              </a:spcBef>
              <a:buFontTx/>
              <a:buNone/>
            </a:pPr>
            <a:r>
              <a:rPr lang="en-US" altLang="en-US" sz="700" dirty="0" err="1">
                <a:latin typeface="Calibri" panose="020F0502020204030204" pitchFamily="34" charset="0"/>
              </a:rPr>
              <a:t>Wr</a:t>
            </a:r>
            <a:r>
              <a:rPr lang="en-US" altLang="en-US" sz="700" dirty="0">
                <a:latin typeface="Calibri" panose="020F0502020204030204" pitchFamily="34" charset="0"/>
              </a:rPr>
              <a:t>	riverbank erosion</a:t>
            </a:r>
          </a:p>
          <a:p>
            <a:pPr marL="360000" indent="0">
              <a:lnSpc>
                <a:spcPct val="100000"/>
              </a:lnSpc>
              <a:spcBef>
                <a:spcPts val="400"/>
              </a:spcBef>
              <a:buFontTx/>
              <a:buNone/>
            </a:pPr>
            <a:r>
              <a:rPr lang="en-US" altLang="en-US" sz="700" dirty="0" err="1">
                <a:latin typeface="Calibri" panose="020F0502020204030204" pitchFamily="34" charset="0"/>
              </a:rPr>
              <a:t>Wc</a:t>
            </a:r>
            <a:r>
              <a:rPr lang="en-US" altLang="en-US" sz="700" dirty="0">
                <a:latin typeface="Calibri" panose="020F0502020204030204" pitchFamily="34" charset="0"/>
              </a:rPr>
              <a:t>	coastal erosion</a:t>
            </a:r>
          </a:p>
          <a:p>
            <a:pPr marL="360000" indent="0">
              <a:lnSpc>
                <a:spcPct val="100000"/>
              </a:lnSpc>
              <a:spcBef>
                <a:spcPts val="400"/>
              </a:spcBef>
              <a:buFontTx/>
              <a:buNone/>
            </a:pPr>
            <a:r>
              <a:rPr lang="en-US" altLang="en-US" sz="700" dirty="0" err="1">
                <a:latin typeface="Calibri" panose="020F0502020204030204" pitchFamily="34" charset="0"/>
              </a:rPr>
              <a:t>Wo</a:t>
            </a:r>
            <a:r>
              <a:rPr lang="en-US" altLang="en-US" sz="700" dirty="0">
                <a:latin typeface="Calibri" panose="020F0502020204030204" pitchFamily="34" charset="0"/>
              </a:rPr>
              <a:t>	offsite degradation</a:t>
            </a:r>
          </a:p>
          <a:p>
            <a:pPr marL="360000" indent="0">
              <a:lnSpc>
                <a:spcPct val="100000"/>
              </a:lnSpc>
              <a:spcBef>
                <a:spcPts val="400"/>
              </a:spcBef>
              <a:buFontTx/>
              <a:buNone/>
            </a:pPr>
            <a:r>
              <a:rPr lang="en-US" altLang="en-US" sz="800" b="1" dirty="0">
                <a:latin typeface="Calibri" panose="020F0502020204030204" pitchFamily="34" charset="0"/>
              </a:rPr>
              <a:t>E: Soil erosion by wind</a:t>
            </a:r>
          </a:p>
          <a:p>
            <a:pPr marL="360000" indent="0">
              <a:lnSpc>
                <a:spcPct val="100000"/>
              </a:lnSpc>
              <a:spcBef>
                <a:spcPts val="400"/>
              </a:spcBef>
              <a:buFontTx/>
              <a:buNone/>
            </a:pPr>
            <a:r>
              <a:rPr lang="en-US" altLang="en-US" sz="700" dirty="0">
                <a:latin typeface="Calibri" panose="020F0502020204030204" pitchFamily="34" charset="0"/>
              </a:rPr>
              <a:t>Et 	loss of topsoil </a:t>
            </a:r>
          </a:p>
          <a:p>
            <a:pPr marL="360000" indent="0">
              <a:lnSpc>
                <a:spcPct val="100000"/>
              </a:lnSpc>
              <a:spcBef>
                <a:spcPts val="400"/>
              </a:spcBef>
              <a:buFontTx/>
              <a:buNone/>
            </a:pPr>
            <a:r>
              <a:rPr lang="en-US" altLang="en-US" sz="700" dirty="0">
                <a:latin typeface="Calibri" panose="020F0502020204030204" pitchFamily="34" charset="0"/>
              </a:rPr>
              <a:t>Ed 	deflation and deposition</a:t>
            </a:r>
          </a:p>
          <a:p>
            <a:pPr marL="360000" indent="0">
              <a:lnSpc>
                <a:spcPct val="100000"/>
              </a:lnSpc>
              <a:spcBef>
                <a:spcPts val="400"/>
              </a:spcBef>
              <a:buFontTx/>
              <a:buNone/>
            </a:pPr>
            <a:r>
              <a:rPr lang="en-US" altLang="en-US" sz="700" dirty="0" err="1">
                <a:latin typeface="Calibri" panose="020F0502020204030204" pitchFamily="34" charset="0"/>
              </a:rPr>
              <a:t>Eo</a:t>
            </a:r>
            <a:r>
              <a:rPr lang="en-US" altLang="en-US" sz="700" dirty="0">
                <a:latin typeface="Calibri" panose="020F0502020204030204" pitchFamily="34" charset="0"/>
              </a:rPr>
              <a:t> 	offsite effects</a:t>
            </a:r>
          </a:p>
          <a:p>
            <a:pPr marL="360000" indent="0">
              <a:lnSpc>
                <a:spcPct val="100000"/>
              </a:lnSpc>
              <a:spcBef>
                <a:spcPts val="400"/>
              </a:spcBef>
              <a:buFontTx/>
              <a:buNone/>
            </a:pPr>
            <a:r>
              <a:rPr lang="en-US" altLang="en-US" sz="800" b="1" dirty="0">
                <a:latin typeface="Calibri" panose="020F0502020204030204" pitchFamily="34" charset="0"/>
              </a:rPr>
              <a:t>C: Chemical soil deterioration</a:t>
            </a:r>
          </a:p>
          <a:p>
            <a:pPr marL="360000" indent="0">
              <a:lnSpc>
                <a:spcPct val="100000"/>
              </a:lnSpc>
              <a:spcBef>
                <a:spcPts val="400"/>
              </a:spcBef>
              <a:buFontTx/>
              <a:buNone/>
            </a:pPr>
            <a:r>
              <a:rPr lang="en-US" altLang="en-US" sz="700" dirty="0" err="1">
                <a:latin typeface="Calibri" panose="020F0502020204030204" pitchFamily="34" charset="0"/>
              </a:rPr>
              <a:t>Cn</a:t>
            </a:r>
            <a:r>
              <a:rPr lang="en-US" altLang="en-US" sz="700" dirty="0">
                <a:latin typeface="Calibri" panose="020F0502020204030204" pitchFamily="34" charset="0"/>
              </a:rPr>
              <a:t> 	fertility decline and reduced organic matter content </a:t>
            </a:r>
          </a:p>
          <a:p>
            <a:pPr marL="360000" indent="0">
              <a:lnSpc>
                <a:spcPct val="100000"/>
              </a:lnSpc>
              <a:spcBef>
                <a:spcPts val="400"/>
              </a:spcBef>
              <a:buFontTx/>
              <a:buNone/>
            </a:pPr>
            <a:r>
              <a:rPr lang="en-US" altLang="en-US" sz="700" dirty="0" err="1">
                <a:latin typeface="Calibri" panose="020F0502020204030204" pitchFamily="34" charset="0"/>
              </a:rPr>
              <a:t>Ca</a:t>
            </a:r>
            <a:r>
              <a:rPr lang="en-US" altLang="en-US" sz="700" dirty="0">
                <a:latin typeface="Calibri" panose="020F0502020204030204" pitchFamily="34" charset="0"/>
              </a:rPr>
              <a:t>	acidification</a:t>
            </a:r>
          </a:p>
          <a:p>
            <a:pPr marL="360000" indent="0">
              <a:lnSpc>
                <a:spcPct val="100000"/>
              </a:lnSpc>
              <a:spcBef>
                <a:spcPts val="400"/>
              </a:spcBef>
              <a:buFontTx/>
              <a:buNone/>
            </a:pPr>
            <a:r>
              <a:rPr lang="en-US" altLang="en-US" sz="700" dirty="0" err="1">
                <a:latin typeface="Calibri" panose="020F0502020204030204" pitchFamily="34" charset="0"/>
              </a:rPr>
              <a:t>Cp</a:t>
            </a:r>
            <a:r>
              <a:rPr lang="en-US" altLang="en-US" sz="700" dirty="0">
                <a:latin typeface="Calibri" panose="020F0502020204030204" pitchFamily="34" charset="0"/>
              </a:rPr>
              <a:t>	soil pollution</a:t>
            </a:r>
          </a:p>
          <a:p>
            <a:pPr marL="360000" indent="0">
              <a:lnSpc>
                <a:spcPct val="100000"/>
              </a:lnSpc>
              <a:spcBef>
                <a:spcPts val="400"/>
              </a:spcBef>
              <a:buFontTx/>
              <a:buNone/>
            </a:pPr>
            <a:r>
              <a:rPr lang="en-US" altLang="en-US" sz="700" dirty="0">
                <a:latin typeface="Calibri" panose="020F0502020204030204" pitchFamily="34" charset="0"/>
              </a:rPr>
              <a:t>Cs	</a:t>
            </a:r>
            <a:r>
              <a:rPr lang="en-US" altLang="en-US" sz="700" dirty="0" err="1">
                <a:latin typeface="Calibri" panose="020F0502020204030204" pitchFamily="34" charset="0"/>
              </a:rPr>
              <a:t>salinisation</a:t>
            </a:r>
            <a:r>
              <a:rPr lang="en-US" altLang="en-US" sz="700" dirty="0">
                <a:latin typeface="Calibri" panose="020F0502020204030204" pitchFamily="34" charset="0"/>
              </a:rPr>
              <a:t>/</a:t>
            </a:r>
            <a:r>
              <a:rPr lang="en-US" altLang="en-US" sz="700" dirty="0" err="1">
                <a:latin typeface="Calibri" panose="020F0502020204030204" pitchFamily="34" charset="0"/>
              </a:rPr>
              <a:t>alkalinisation</a:t>
            </a:r>
            <a:endParaRPr lang="en-US" altLang="en-US" sz="700" dirty="0">
              <a:latin typeface="Calibri" panose="020F0502020204030204" pitchFamily="34" charset="0"/>
            </a:endParaRPr>
          </a:p>
          <a:p>
            <a:pPr marL="360000" indent="0">
              <a:lnSpc>
                <a:spcPct val="100000"/>
              </a:lnSpc>
              <a:spcBef>
                <a:spcPts val="400"/>
              </a:spcBef>
              <a:buFontTx/>
              <a:buNone/>
            </a:pPr>
            <a:r>
              <a:rPr lang="en-US" altLang="en-US" sz="800" b="1" dirty="0">
                <a:latin typeface="Calibri" panose="020F0502020204030204" pitchFamily="34" charset="0"/>
              </a:rPr>
              <a:t>P: Physical soil deterioration</a:t>
            </a:r>
          </a:p>
          <a:p>
            <a:pPr marL="360000" indent="0">
              <a:lnSpc>
                <a:spcPct val="100000"/>
              </a:lnSpc>
              <a:spcBef>
                <a:spcPts val="400"/>
              </a:spcBef>
              <a:buFontTx/>
              <a:buNone/>
            </a:pPr>
            <a:r>
              <a:rPr lang="en-US" altLang="en-US" sz="700" dirty="0">
                <a:latin typeface="Calibri" panose="020F0502020204030204" pitchFamily="34" charset="0"/>
              </a:rPr>
              <a:t>Pc	compaction</a:t>
            </a:r>
          </a:p>
          <a:p>
            <a:pPr marL="360000" indent="0">
              <a:lnSpc>
                <a:spcPct val="100000"/>
              </a:lnSpc>
              <a:spcBef>
                <a:spcPts val="400"/>
              </a:spcBef>
              <a:buFontTx/>
              <a:buNone/>
            </a:pPr>
            <a:r>
              <a:rPr lang="en-US" altLang="en-US" sz="700" dirty="0" err="1">
                <a:latin typeface="Calibri" panose="020F0502020204030204" pitchFamily="34" charset="0"/>
              </a:rPr>
              <a:t>Pk</a:t>
            </a:r>
            <a:r>
              <a:rPr lang="en-US" altLang="en-US" sz="700" dirty="0">
                <a:latin typeface="Calibri" panose="020F0502020204030204" pitchFamily="34" charset="0"/>
              </a:rPr>
              <a:t>	sealing and crusting</a:t>
            </a:r>
          </a:p>
          <a:p>
            <a:pPr marL="360000" indent="0">
              <a:lnSpc>
                <a:spcPct val="100000"/>
              </a:lnSpc>
              <a:spcBef>
                <a:spcPts val="400"/>
              </a:spcBef>
              <a:buFontTx/>
              <a:buNone/>
            </a:pPr>
            <a:r>
              <a:rPr lang="en-US" altLang="en-US" sz="700" dirty="0">
                <a:latin typeface="Calibri" panose="020F0502020204030204" pitchFamily="34" charset="0"/>
              </a:rPr>
              <a:t>Pw	waterlogging</a:t>
            </a:r>
          </a:p>
          <a:p>
            <a:pPr marL="360000" indent="0">
              <a:lnSpc>
                <a:spcPct val="100000"/>
              </a:lnSpc>
              <a:spcBef>
                <a:spcPts val="400"/>
              </a:spcBef>
              <a:buFontTx/>
              <a:buNone/>
            </a:pPr>
            <a:r>
              <a:rPr lang="en-US" altLang="en-US" sz="700" dirty="0">
                <a:latin typeface="Calibri" panose="020F0502020204030204" pitchFamily="34" charset="0"/>
              </a:rPr>
              <a:t>Ps	subsidence of organic soils, settling of soil</a:t>
            </a:r>
          </a:p>
          <a:p>
            <a:pPr marL="360000" indent="0">
              <a:lnSpc>
                <a:spcPct val="100000"/>
              </a:lnSpc>
              <a:spcBef>
                <a:spcPts val="400"/>
              </a:spcBef>
              <a:buFontTx/>
              <a:buNone/>
            </a:pPr>
            <a:r>
              <a:rPr lang="en-US" altLang="en-US" sz="700" dirty="0">
                <a:latin typeface="Calibri" panose="020F0502020204030204" pitchFamily="34" charset="0"/>
              </a:rPr>
              <a:t>Pu	loss of bio-productive function due to other activities (</a:t>
            </a:r>
            <a:r>
              <a:rPr lang="en-US" altLang="en-US" sz="700" dirty="0" err="1">
                <a:latin typeface="Calibri" panose="020F0502020204030204" pitchFamily="34" charset="0"/>
              </a:rPr>
              <a:t>eg</a:t>
            </a:r>
            <a:r>
              <a:rPr lang="en-US" altLang="en-US" sz="700" dirty="0">
                <a:latin typeface="Calibri" panose="020F0502020204030204" pitchFamily="34" charset="0"/>
              </a:rPr>
              <a:t> construction, mining)</a:t>
            </a:r>
          </a:p>
        </p:txBody>
      </p:sp>
      <p:pic>
        <p:nvPicPr>
          <p:cNvPr id="11"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57822" y="2400822"/>
            <a:ext cx="3808169" cy="5077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580365" y="2385155"/>
            <a:ext cx="492443" cy="1501580"/>
          </a:xfrm>
          <a:prstGeom prst="rect">
            <a:avLst/>
          </a:prstGeom>
          <a:noFill/>
        </p:spPr>
        <p:txBody>
          <a:bodyPr vert="vert270" wrap="square" rtlCol="0">
            <a:spAutoFit/>
          </a:bodyPr>
          <a:lstStyle/>
          <a:p>
            <a:r>
              <a:rPr lang="de-CH" sz="2000" dirty="0" err="1">
                <a:solidFill>
                  <a:schemeClr val="bg1"/>
                </a:solidFill>
              </a:rPr>
              <a:t>Salinization</a:t>
            </a:r>
            <a:endParaRPr lang="en-GB" sz="2000" dirty="0">
              <a:solidFill>
                <a:schemeClr val="bg1"/>
              </a:solidFill>
            </a:endParaRPr>
          </a:p>
        </p:txBody>
      </p:sp>
      <p:sp>
        <p:nvSpPr>
          <p:cNvPr id="15" name="TextBox 14"/>
          <p:cNvSpPr txBox="1"/>
          <p:nvPr/>
        </p:nvSpPr>
        <p:spPr>
          <a:xfrm>
            <a:off x="4841957" y="7293714"/>
            <a:ext cx="519694" cy="184666"/>
          </a:xfrm>
          <a:prstGeom prst="rect">
            <a:avLst/>
          </a:prstGeom>
          <a:noFill/>
        </p:spPr>
        <p:txBody>
          <a:bodyPr wrap="none" rtlCol="0">
            <a:spAutoFit/>
          </a:bodyPr>
          <a:lstStyle/>
          <a:p>
            <a:r>
              <a:rPr lang="de-CH" sz="600" dirty="0"/>
              <a:t>HP. Liniger</a:t>
            </a:r>
            <a:endParaRPr lang="en-GB" sz="600" dirty="0"/>
          </a:p>
        </p:txBody>
      </p:sp>
      <p:pic>
        <p:nvPicPr>
          <p:cNvPr id="16"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951839" y="2401510"/>
            <a:ext cx="3968277" cy="5083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6330080" y="7294401"/>
            <a:ext cx="538930" cy="184666"/>
          </a:xfrm>
          <a:prstGeom prst="rect">
            <a:avLst/>
          </a:prstGeom>
          <a:noFill/>
        </p:spPr>
        <p:txBody>
          <a:bodyPr wrap="none" rtlCol="0">
            <a:spAutoFit/>
          </a:bodyPr>
          <a:lstStyle/>
          <a:p>
            <a:r>
              <a:rPr lang="de-CH" sz="600" dirty="0">
                <a:solidFill>
                  <a:schemeClr val="bg1"/>
                </a:solidFill>
              </a:rPr>
              <a:t>G. Schwilch</a:t>
            </a:r>
            <a:endParaRPr lang="en-GB" sz="600" dirty="0">
              <a:solidFill>
                <a:schemeClr val="bg1"/>
              </a:solidFill>
            </a:endParaRPr>
          </a:p>
        </p:txBody>
      </p:sp>
      <p:sp>
        <p:nvSpPr>
          <p:cNvPr id="18" name="TextBox 17"/>
          <p:cNvSpPr txBox="1"/>
          <p:nvPr/>
        </p:nvSpPr>
        <p:spPr>
          <a:xfrm>
            <a:off x="3067599" y="2404846"/>
            <a:ext cx="492443" cy="2526921"/>
          </a:xfrm>
          <a:prstGeom prst="rect">
            <a:avLst/>
          </a:prstGeom>
          <a:noFill/>
        </p:spPr>
        <p:txBody>
          <a:bodyPr vert="vert270" wrap="square" rtlCol="0">
            <a:spAutoFit/>
          </a:bodyPr>
          <a:lstStyle/>
          <a:p>
            <a:r>
              <a:rPr lang="de-CH" sz="2000" dirty="0" err="1">
                <a:solidFill>
                  <a:schemeClr val="bg1"/>
                </a:solidFill>
              </a:rPr>
              <a:t>Soil</a:t>
            </a:r>
            <a:r>
              <a:rPr lang="de-CH" sz="2000" dirty="0">
                <a:solidFill>
                  <a:schemeClr val="bg1"/>
                </a:solidFill>
              </a:rPr>
              <a:t> </a:t>
            </a:r>
            <a:r>
              <a:rPr lang="de-CH" sz="2000" dirty="0" err="1">
                <a:solidFill>
                  <a:schemeClr val="bg1"/>
                </a:solidFill>
              </a:rPr>
              <a:t>erosion</a:t>
            </a:r>
            <a:r>
              <a:rPr lang="de-CH" sz="2000" dirty="0">
                <a:solidFill>
                  <a:schemeClr val="bg1"/>
                </a:solidFill>
              </a:rPr>
              <a:t> </a:t>
            </a:r>
            <a:r>
              <a:rPr lang="de-CH" sz="2000" dirty="0" err="1">
                <a:solidFill>
                  <a:schemeClr val="bg1"/>
                </a:solidFill>
              </a:rPr>
              <a:t>by</a:t>
            </a:r>
            <a:r>
              <a:rPr lang="de-CH" sz="2000" dirty="0">
                <a:solidFill>
                  <a:schemeClr val="bg1"/>
                </a:solidFill>
              </a:rPr>
              <a:t> wind</a:t>
            </a:r>
            <a:endParaRPr lang="en-GB" sz="2000" dirty="0">
              <a:solidFill>
                <a:schemeClr val="bg1"/>
              </a:solidFill>
            </a:endParaRPr>
          </a:p>
        </p:txBody>
      </p:sp>
      <p:pic>
        <p:nvPicPr>
          <p:cNvPr id="20" name="Picture 5"/>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272421" y="2398180"/>
            <a:ext cx="3729608" cy="5083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7222872" y="7280811"/>
            <a:ext cx="538930" cy="184666"/>
          </a:xfrm>
          <a:prstGeom prst="rect">
            <a:avLst/>
          </a:prstGeom>
          <a:noFill/>
        </p:spPr>
        <p:txBody>
          <a:bodyPr wrap="none" rtlCol="0">
            <a:spAutoFit/>
          </a:bodyPr>
          <a:lstStyle/>
          <a:p>
            <a:r>
              <a:rPr lang="de-CH" sz="600" dirty="0">
                <a:solidFill>
                  <a:schemeClr val="bg1"/>
                </a:solidFill>
              </a:rPr>
              <a:t>G. Schwilch</a:t>
            </a:r>
            <a:endParaRPr lang="en-GB" sz="600" dirty="0">
              <a:solidFill>
                <a:schemeClr val="bg1"/>
              </a:solidFill>
            </a:endParaRPr>
          </a:p>
        </p:txBody>
      </p:sp>
      <p:sp>
        <p:nvSpPr>
          <p:cNvPr id="23" name="TextBox 22"/>
          <p:cNvSpPr txBox="1"/>
          <p:nvPr/>
        </p:nvSpPr>
        <p:spPr>
          <a:xfrm>
            <a:off x="4301975" y="2401509"/>
            <a:ext cx="492443" cy="2729826"/>
          </a:xfrm>
          <a:prstGeom prst="rect">
            <a:avLst/>
          </a:prstGeom>
          <a:noFill/>
        </p:spPr>
        <p:txBody>
          <a:bodyPr vert="vert270" wrap="square" rtlCol="0">
            <a:spAutoFit/>
          </a:bodyPr>
          <a:lstStyle/>
          <a:p>
            <a:r>
              <a:rPr lang="de-CH" sz="2000" dirty="0">
                <a:solidFill>
                  <a:schemeClr val="bg1"/>
                </a:solidFill>
              </a:rPr>
              <a:t>Vegetation </a:t>
            </a:r>
            <a:r>
              <a:rPr lang="de-CH" sz="2000" dirty="0" err="1">
                <a:solidFill>
                  <a:schemeClr val="bg1"/>
                </a:solidFill>
              </a:rPr>
              <a:t>degradation</a:t>
            </a:r>
            <a:endParaRPr lang="en-GB" sz="2000" dirty="0">
              <a:solidFill>
                <a:schemeClr val="bg1"/>
              </a:solidFill>
            </a:endParaRPr>
          </a:p>
        </p:txBody>
      </p:sp>
      <p:pic>
        <p:nvPicPr>
          <p:cNvPr id="24" name="Picture 6"/>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697774" y="2401509"/>
            <a:ext cx="3665403" cy="5076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8771348" y="7287043"/>
            <a:ext cx="538930" cy="184666"/>
          </a:xfrm>
          <a:prstGeom prst="rect">
            <a:avLst/>
          </a:prstGeom>
          <a:noFill/>
        </p:spPr>
        <p:txBody>
          <a:bodyPr wrap="none" rtlCol="0">
            <a:spAutoFit/>
          </a:bodyPr>
          <a:lstStyle/>
          <a:p>
            <a:r>
              <a:rPr lang="de-CH" sz="600" dirty="0">
                <a:solidFill>
                  <a:schemeClr val="bg1"/>
                </a:solidFill>
              </a:rPr>
              <a:t>G. Schwilch</a:t>
            </a:r>
            <a:endParaRPr lang="en-GB" sz="600" dirty="0">
              <a:solidFill>
                <a:schemeClr val="bg1"/>
              </a:solidFill>
            </a:endParaRPr>
          </a:p>
        </p:txBody>
      </p:sp>
      <p:sp>
        <p:nvSpPr>
          <p:cNvPr id="26" name="Rectangle 25"/>
          <p:cNvSpPr/>
          <p:nvPr/>
        </p:nvSpPr>
        <p:spPr bwMode="auto">
          <a:xfrm>
            <a:off x="7272355" y="2385155"/>
            <a:ext cx="3429467" cy="509322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Arial" charset="0"/>
            </a:endParaRPr>
          </a:p>
        </p:txBody>
      </p:sp>
      <p:pic>
        <p:nvPicPr>
          <p:cNvPr id="2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1249" y="2401508"/>
            <a:ext cx="3443511" cy="507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7"/>
          <p:cNvSpPr txBox="1"/>
          <p:nvPr/>
        </p:nvSpPr>
        <p:spPr>
          <a:xfrm>
            <a:off x="10122043" y="7280811"/>
            <a:ext cx="519694" cy="184666"/>
          </a:xfrm>
          <a:prstGeom prst="rect">
            <a:avLst/>
          </a:prstGeom>
          <a:noFill/>
        </p:spPr>
        <p:txBody>
          <a:bodyPr wrap="none" rtlCol="0">
            <a:spAutoFit/>
          </a:bodyPr>
          <a:lstStyle/>
          <a:p>
            <a:r>
              <a:rPr lang="de-CH" sz="600" dirty="0">
                <a:solidFill>
                  <a:schemeClr val="bg1"/>
                </a:solidFill>
              </a:rPr>
              <a:t>HP. </a:t>
            </a:r>
            <a:r>
              <a:rPr lang="de-CH" sz="600" dirty="0" err="1">
                <a:solidFill>
                  <a:schemeClr val="bg1"/>
                </a:solidFill>
              </a:rPr>
              <a:t>Liniger</a:t>
            </a:r>
            <a:endParaRPr lang="de-CH" sz="600" dirty="0">
              <a:solidFill>
                <a:schemeClr val="bg1"/>
              </a:solidFill>
            </a:endParaRPr>
          </a:p>
        </p:txBody>
      </p:sp>
      <p:sp>
        <p:nvSpPr>
          <p:cNvPr id="29" name="TextBox 28"/>
          <p:cNvSpPr txBox="1"/>
          <p:nvPr/>
        </p:nvSpPr>
        <p:spPr>
          <a:xfrm>
            <a:off x="7272355" y="2314011"/>
            <a:ext cx="492443" cy="2118825"/>
          </a:xfrm>
          <a:prstGeom prst="rect">
            <a:avLst/>
          </a:prstGeom>
          <a:noFill/>
        </p:spPr>
        <p:txBody>
          <a:bodyPr vert="vert270" wrap="square" rtlCol="0">
            <a:spAutoFit/>
          </a:bodyPr>
          <a:lstStyle/>
          <a:p>
            <a:r>
              <a:rPr lang="de-CH" sz="2000" dirty="0" err="1">
                <a:solidFill>
                  <a:schemeClr val="bg1"/>
                </a:solidFill>
              </a:rPr>
              <a:t>Soil</a:t>
            </a:r>
            <a:r>
              <a:rPr lang="de-CH" sz="2000" dirty="0"/>
              <a:t> </a:t>
            </a:r>
            <a:r>
              <a:rPr lang="de-CH" sz="2000" dirty="0" err="1">
                <a:solidFill>
                  <a:schemeClr val="bg1"/>
                </a:solidFill>
              </a:rPr>
              <a:t>compaction</a:t>
            </a:r>
            <a:endParaRPr lang="en-GB" sz="2000" dirty="0">
              <a:solidFill>
                <a:schemeClr val="bg1"/>
              </a:solidFill>
            </a:endParaRPr>
          </a:p>
        </p:txBody>
      </p:sp>
      <p:sp>
        <p:nvSpPr>
          <p:cNvPr id="30" name="TextBox 29"/>
          <p:cNvSpPr txBox="1"/>
          <p:nvPr/>
        </p:nvSpPr>
        <p:spPr>
          <a:xfrm>
            <a:off x="5722943" y="2404846"/>
            <a:ext cx="492443" cy="3319895"/>
          </a:xfrm>
          <a:prstGeom prst="rect">
            <a:avLst/>
          </a:prstGeom>
          <a:noFill/>
        </p:spPr>
        <p:txBody>
          <a:bodyPr vert="vert270" wrap="square" rtlCol="0">
            <a:spAutoFit/>
          </a:bodyPr>
          <a:lstStyle/>
          <a:p>
            <a:r>
              <a:rPr lang="de-CH" sz="2000" dirty="0" err="1">
                <a:solidFill>
                  <a:schemeClr val="bg1"/>
                </a:solidFill>
              </a:rPr>
              <a:t>Detrimental</a:t>
            </a:r>
            <a:r>
              <a:rPr lang="de-CH" sz="2000" dirty="0">
                <a:solidFill>
                  <a:schemeClr val="bg1"/>
                </a:solidFill>
              </a:rPr>
              <a:t> </a:t>
            </a:r>
            <a:r>
              <a:rPr lang="de-CH" sz="2000" dirty="0" err="1">
                <a:solidFill>
                  <a:schemeClr val="bg1"/>
                </a:solidFill>
              </a:rPr>
              <a:t>effects</a:t>
            </a:r>
            <a:r>
              <a:rPr lang="de-CH" sz="2000" dirty="0">
                <a:solidFill>
                  <a:schemeClr val="bg1"/>
                </a:solidFill>
              </a:rPr>
              <a:t> </a:t>
            </a:r>
            <a:r>
              <a:rPr lang="de-CH" sz="2000" dirty="0" err="1">
                <a:solidFill>
                  <a:schemeClr val="bg1"/>
                </a:solidFill>
              </a:rPr>
              <a:t>of</a:t>
            </a:r>
            <a:r>
              <a:rPr lang="de-CH" sz="2000" dirty="0">
                <a:solidFill>
                  <a:schemeClr val="bg1"/>
                </a:solidFill>
              </a:rPr>
              <a:t> </a:t>
            </a:r>
            <a:r>
              <a:rPr lang="de-CH" sz="2000" dirty="0" err="1">
                <a:solidFill>
                  <a:schemeClr val="bg1"/>
                </a:solidFill>
              </a:rPr>
              <a:t>fires</a:t>
            </a:r>
            <a:endParaRPr lang="en-GB" sz="2000" dirty="0">
              <a:solidFill>
                <a:schemeClr val="bg1"/>
              </a:solidFill>
            </a:endParaRPr>
          </a:p>
        </p:txBody>
      </p:sp>
    </p:spTree>
    <p:extLst>
      <p:ext uri="{BB962C8B-B14F-4D97-AF65-F5344CB8AC3E}">
        <p14:creationId xmlns:p14="http://schemas.microsoft.com/office/powerpoint/2010/main" val="394470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3" grpId="0"/>
      <p:bldP spid="25" grpId="0"/>
      <p:bldP spid="26" grpId="0" animBg="1"/>
      <p:bldP spid="28" grpId="0"/>
      <p:bldP spid="29"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458;p12"/>
          <p:cNvSpPr/>
          <p:nvPr/>
        </p:nvSpPr>
        <p:spPr>
          <a:xfrm>
            <a:off x="0" y="369233"/>
            <a:ext cx="1048871" cy="991441"/>
          </a:xfrm>
          <a:prstGeom prst="rect">
            <a:avLst/>
          </a:prstGeom>
          <a:solidFill>
            <a:srgbClr val="E286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4" name="Google Shape;460;p12"/>
          <p:cNvCxnSpPr/>
          <p:nvPr/>
        </p:nvCxnSpPr>
        <p:spPr>
          <a:xfrm>
            <a:off x="1048871" y="0"/>
            <a:ext cx="0" cy="6858000"/>
          </a:xfrm>
          <a:prstGeom prst="straightConnector1">
            <a:avLst/>
          </a:prstGeom>
          <a:noFill/>
          <a:ln w="9525" cap="flat" cmpd="sng">
            <a:solidFill>
              <a:schemeClr val="accent2"/>
            </a:solidFill>
            <a:prstDash val="solid"/>
            <a:miter lim="800000"/>
            <a:headEnd type="none" w="sm" len="sm"/>
            <a:tailEnd type="none" w="sm" len="sm"/>
          </a:ln>
        </p:spPr>
      </p:cxnSp>
      <p:sp>
        <p:nvSpPr>
          <p:cNvPr id="26" name="Google Shape;228;p37"/>
          <p:cNvSpPr/>
          <p:nvPr/>
        </p:nvSpPr>
        <p:spPr>
          <a:xfrm>
            <a:off x="1128617" y="522272"/>
            <a:ext cx="8866271" cy="775677"/>
          </a:xfrm>
          <a:prstGeom prst="rect">
            <a:avLst/>
          </a:prstGeom>
          <a:noFill/>
          <a:ln>
            <a:noFill/>
          </a:ln>
        </p:spPr>
        <p:txBody>
          <a:bodyPr spcFirstLastPara="1" wrap="square" lIns="91425" tIns="45700" rIns="91425" bIns="45700" anchor="ctr" anchorCtr="0">
            <a:noAutofit/>
          </a:bodyPr>
          <a:lstStyle/>
          <a:p>
            <a:pPr lvl="0">
              <a:buClr>
                <a:srgbClr val="000000"/>
              </a:buClr>
              <a:buSzPts val="3200"/>
            </a:pPr>
            <a:r>
              <a:rPr lang="de-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QM </a:t>
            </a:r>
            <a:r>
              <a:rPr lang="en-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a:t>
            </a:r>
            <a:r>
              <a:rPr lang="en-US"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 Step 3: Land Degradation</a:t>
            </a:r>
            <a:endParaRPr lang="de-CH" sz="3200" dirty="0">
              <a:solidFill>
                <a:schemeClr val="dk1"/>
              </a:solidFill>
              <a:latin typeface="Arial"/>
              <a:ea typeface="Gadugi" panose="020B0502040204020203" pitchFamily="34" charset="0"/>
              <a:cs typeface="Arial"/>
              <a:sym typeface="Arial"/>
            </a:endParaRPr>
          </a:p>
        </p:txBody>
      </p:sp>
      <p:cxnSp>
        <p:nvCxnSpPr>
          <p:cNvPr id="27" name="Google Shape;461;p12"/>
          <p:cNvCxnSpPr/>
          <p:nvPr/>
        </p:nvCxnSpPr>
        <p:spPr>
          <a:xfrm rot="10800000">
            <a:off x="2" y="369233"/>
            <a:ext cx="10998198" cy="0"/>
          </a:xfrm>
          <a:prstGeom prst="straightConnector1">
            <a:avLst/>
          </a:prstGeom>
          <a:noFill/>
          <a:ln w="9525" cap="flat" cmpd="sng">
            <a:solidFill>
              <a:schemeClr val="accent2"/>
            </a:solidFill>
            <a:prstDash val="solid"/>
            <a:miter lim="800000"/>
            <a:headEnd type="none" w="sm" len="sm"/>
            <a:tailEnd type="none" w="sm" len="sm"/>
          </a:ln>
        </p:spPr>
      </p:cxnSp>
      <p:pic>
        <p:nvPicPr>
          <p:cNvPr id="2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27107" y="245406"/>
            <a:ext cx="1572851" cy="42473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
          <p:cNvSpPr txBox="1">
            <a:spLocks noChangeArrowheads="1"/>
          </p:cNvSpPr>
          <p:nvPr/>
        </p:nvSpPr>
        <p:spPr>
          <a:xfrm>
            <a:off x="6895965" y="1779012"/>
            <a:ext cx="8642350" cy="5328592"/>
          </a:xfrm>
          <a:prstGeom prst="rect">
            <a:avLst/>
          </a:prstGeom>
          <a:extLst>
            <a:ext uri="{909E8E84-426E-40DD-AFC4-6F175D3DCCD1}">
              <a14:hiddenFill xmlns:a14="http://schemas.microsoft.com/office/drawing/2010/main">
                <a:solidFill>
                  <a:schemeClr val="bg1">
                    <a:alpha val="89018"/>
                  </a:schemeClr>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indent="-450850">
              <a:buFontTx/>
              <a:buNone/>
            </a:pPr>
            <a:r>
              <a:rPr lang="en-US" altLang="en-US" sz="1400" b="1" dirty="0">
                <a:latin typeface="Arial" charset="0"/>
              </a:rPr>
              <a:t>B: Biological degradation</a:t>
            </a:r>
          </a:p>
          <a:p>
            <a:pPr marL="450850" indent="-450850">
              <a:buFontTx/>
              <a:buNone/>
            </a:pPr>
            <a:r>
              <a:rPr lang="en-US" altLang="en-US" sz="1200" dirty="0" err="1">
                <a:latin typeface="Arial" charset="0"/>
              </a:rPr>
              <a:t>Bc</a:t>
            </a:r>
            <a:r>
              <a:rPr lang="en-US" altLang="en-US" sz="1200" dirty="0">
                <a:latin typeface="Arial" charset="0"/>
              </a:rPr>
              <a:t>	reduction of vegetation cover</a:t>
            </a:r>
          </a:p>
          <a:p>
            <a:pPr marL="450850" indent="-450850">
              <a:buFontTx/>
              <a:buNone/>
            </a:pPr>
            <a:r>
              <a:rPr lang="en-US" altLang="en-US" sz="1200" dirty="0" err="1">
                <a:latin typeface="Arial" charset="0"/>
              </a:rPr>
              <a:t>Bh</a:t>
            </a:r>
            <a:r>
              <a:rPr lang="en-US" altLang="en-US" sz="1200" dirty="0">
                <a:latin typeface="Arial" charset="0"/>
              </a:rPr>
              <a:t>	loss of habitats</a:t>
            </a:r>
          </a:p>
          <a:p>
            <a:pPr marL="450850" indent="-450850">
              <a:buFontTx/>
              <a:buNone/>
            </a:pPr>
            <a:r>
              <a:rPr lang="en-US" altLang="en-US" sz="1200" dirty="0" err="1">
                <a:latin typeface="Arial" charset="0"/>
              </a:rPr>
              <a:t>Bq</a:t>
            </a:r>
            <a:r>
              <a:rPr lang="en-US" altLang="en-US" sz="1200" dirty="0">
                <a:latin typeface="Arial" charset="0"/>
              </a:rPr>
              <a:t>	quantity / biomass decline </a:t>
            </a:r>
          </a:p>
          <a:p>
            <a:pPr marL="450850" indent="-450850">
              <a:buFontTx/>
              <a:buNone/>
            </a:pPr>
            <a:r>
              <a:rPr lang="en-US" altLang="en-US" sz="1200" dirty="0">
                <a:latin typeface="Arial" charset="0"/>
              </a:rPr>
              <a:t>Bf	detrimental effects of fires</a:t>
            </a:r>
          </a:p>
          <a:p>
            <a:pPr marL="450850" indent="-450850">
              <a:buFontTx/>
              <a:buNone/>
            </a:pPr>
            <a:r>
              <a:rPr lang="en-US" altLang="en-US" sz="1200" dirty="0" err="1">
                <a:latin typeface="Arial" charset="0"/>
              </a:rPr>
              <a:t>Bs</a:t>
            </a:r>
            <a:r>
              <a:rPr lang="en-US" altLang="en-US" sz="1200" dirty="0">
                <a:latin typeface="Arial" charset="0"/>
              </a:rPr>
              <a:t>	quality and species composition / diversity decline</a:t>
            </a:r>
          </a:p>
          <a:p>
            <a:pPr marL="450850" indent="-450850">
              <a:buFontTx/>
              <a:buNone/>
            </a:pPr>
            <a:r>
              <a:rPr lang="en-US" altLang="en-US" sz="1200" dirty="0" err="1">
                <a:latin typeface="Arial" charset="0"/>
              </a:rPr>
              <a:t>Bl</a:t>
            </a:r>
            <a:r>
              <a:rPr lang="en-US" altLang="en-US" sz="1200" dirty="0">
                <a:latin typeface="Arial" charset="0"/>
              </a:rPr>
              <a:t>	loss of soil life</a:t>
            </a:r>
          </a:p>
          <a:p>
            <a:pPr marL="450850" indent="-450850">
              <a:buFontTx/>
              <a:buNone/>
            </a:pPr>
            <a:r>
              <a:rPr lang="en-US" altLang="en-US" sz="1200" dirty="0" err="1">
                <a:latin typeface="Arial" charset="0"/>
              </a:rPr>
              <a:t>Bp</a:t>
            </a:r>
            <a:r>
              <a:rPr lang="en-US" altLang="en-US" sz="1200" dirty="0">
                <a:latin typeface="Arial" charset="0"/>
              </a:rPr>
              <a:t>	Increase of pest / diseases, loss of predators</a:t>
            </a:r>
          </a:p>
          <a:p>
            <a:pPr marL="450850" indent="-450850">
              <a:spcBef>
                <a:spcPct val="30000"/>
              </a:spcBef>
              <a:buFontTx/>
              <a:buNone/>
            </a:pPr>
            <a:r>
              <a:rPr lang="en-US" altLang="en-US" sz="1400" b="1" dirty="0">
                <a:latin typeface="Arial" charset="0"/>
              </a:rPr>
              <a:t>H: Water degradation</a:t>
            </a:r>
            <a:r>
              <a:rPr lang="en-US" altLang="en-US" sz="1400" dirty="0">
                <a:latin typeface="Arial" charset="0"/>
              </a:rPr>
              <a:t> </a:t>
            </a:r>
          </a:p>
          <a:p>
            <a:pPr marL="450850" indent="-450850">
              <a:buFontTx/>
              <a:buNone/>
            </a:pPr>
            <a:r>
              <a:rPr lang="en-US" altLang="en-US" sz="1200" dirty="0">
                <a:latin typeface="Arial" charset="0"/>
              </a:rPr>
              <a:t>Ha	</a:t>
            </a:r>
            <a:r>
              <a:rPr lang="en-US" altLang="en-US" sz="1200" dirty="0" err="1">
                <a:latin typeface="Arial" charset="0"/>
              </a:rPr>
              <a:t>aridification</a:t>
            </a:r>
            <a:r>
              <a:rPr lang="en-US" altLang="en-US" sz="1200" dirty="0">
                <a:latin typeface="Arial" charset="0"/>
              </a:rPr>
              <a:t> / soil moisture problem</a:t>
            </a:r>
          </a:p>
          <a:p>
            <a:pPr marL="450850" indent="-450850">
              <a:buFontTx/>
              <a:buNone/>
            </a:pPr>
            <a:r>
              <a:rPr lang="en-US" altLang="en-US" sz="1200" dirty="0">
                <a:latin typeface="Arial" charset="0"/>
              </a:rPr>
              <a:t>Hs	change in quantity of surface water</a:t>
            </a:r>
          </a:p>
          <a:p>
            <a:pPr marL="450850" indent="-450850">
              <a:buFontTx/>
              <a:buNone/>
            </a:pPr>
            <a:r>
              <a:rPr lang="en-US" altLang="en-US" sz="1200" dirty="0">
                <a:latin typeface="Arial" charset="0"/>
              </a:rPr>
              <a:t>Hg	change in groundwater / aquifer level</a:t>
            </a:r>
          </a:p>
          <a:p>
            <a:pPr marL="450850" indent="-450850">
              <a:buFontTx/>
              <a:buNone/>
            </a:pPr>
            <a:r>
              <a:rPr lang="en-US" altLang="en-US" sz="1200" dirty="0" err="1">
                <a:latin typeface="Arial" charset="0"/>
              </a:rPr>
              <a:t>Hp</a:t>
            </a:r>
            <a:r>
              <a:rPr lang="en-US" altLang="en-US" sz="1200" dirty="0">
                <a:latin typeface="Arial" charset="0"/>
              </a:rPr>
              <a:t>	decline of surface water quality</a:t>
            </a:r>
          </a:p>
          <a:p>
            <a:pPr marL="450850" indent="-450850">
              <a:buFontTx/>
              <a:buNone/>
            </a:pPr>
            <a:r>
              <a:rPr lang="en-US" altLang="en-US" sz="1200" dirty="0" err="1">
                <a:latin typeface="Arial" charset="0"/>
              </a:rPr>
              <a:t>Hq</a:t>
            </a:r>
            <a:r>
              <a:rPr lang="en-US" altLang="en-US" sz="1200" dirty="0">
                <a:latin typeface="Arial" charset="0"/>
              </a:rPr>
              <a:t>	decline of groundwater quality</a:t>
            </a:r>
          </a:p>
          <a:p>
            <a:pPr marL="450850" indent="-450850">
              <a:buFontTx/>
              <a:buNone/>
            </a:pPr>
            <a:r>
              <a:rPr lang="en-US" altLang="en-US" sz="1200" dirty="0" err="1">
                <a:latin typeface="Arial" charset="0"/>
              </a:rPr>
              <a:t>Hw</a:t>
            </a:r>
            <a:r>
              <a:rPr lang="en-US" altLang="en-US" sz="1200" dirty="0">
                <a:latin typeface="Arial" charset="0"/>
              </a:rPr>
              <a:t>	reduction of the buffering capacity of wetland areas</a:t>
            </a:r>
          </a:p>
          <a:p>
            <a:pPr marL="450850" indent="-450850">
              <a:buFontTx/>
              <a:buNone/>
            </a:pPr>
            <a:endParaRPr lang="de-DE" altLang="en-US" sz="1200" dirty="0">
              <a:latin typeface="Arial" charset="0"/>
            </a:endParaRPr>
          </a:p>
        </p:txBody>
      </p:sp>
      <p:sp>
        <p:nvSpPr>
          <p:cNvPr id="30" name="Rectangle 2"/>
          <p:cNvSpPr>
            <a:spLocks noGrp="1" noChangeArrowheads="1"/>
          </p:cNvSpPr>
          <p:nvPr>
            <p:ph idx="1"/>
          </p:nvPr>
        </p:nvSpPr>
        <p:spPr>
          <a:xfrm>
            <a:off x="1240577" y="1420904"/>
            <a:ext cx="8642350" cy="5400600"/>
          </a:xfrm>
          <a:extLst>
            <a:ext uri="{909E8E84-426E-40DD-AFC4-6F175D3DCCD1}">
              <a14:hiddenFill xmlns:a14="http://schemas.microsoft.com/office/drawing/2010/main">
                <a:solidFill>
                  <a:schemeClr val="bg1">
                    <a:alpha val="89018"/>
                  </a:schemeClr>
                </a:solidFill>
              </a14:hiddenFill>
            </a:ext>
          </a:extLst>
        </p:spPr>
        <p:txBody>
          <a:bodyPr>
            <a:noAutofit/>
          </a:bodyPr>
          <a:lstStyle/>
          <a:p>
            <a:pPr marL="536575" indent="-536575">
              <a:lnSpc>
                <a:spcPct val="80000"/>
              </a:lnSpc>
              <a:buFontTx/>
              <a:buNone/>
            </a:pPr>
            <a:r>
              <a:rPr lang="en-US" altLang="en-US" sz="1200" b="1" dirty="0">
                <a:latin typeface="Arial" charset="0"/>
              </a:rPr>
              <a:t>W: Soil erosion by water</a:t>
            </a:r>
          </a:p>
          <a:p>
            <a:pPr marL="536575" indent="-536575">
              <a:lnSpc>
                <a:spcPct val="80000"/>
              </a:lnSpc>
              <a:buFontTx/>
              <a:buNone/>
            </a:pPr>
            <a:r>
              <a:rPr lang="en-US" altLang="en-US" sz="1100" dirty="0" err="1">
                <a:latin typeface="Arial" charset="0"/>
              </a:rPr>
              <a:t>Wt</a:t>
            </a:r>
            <a:r>
              <a:rPr lang="en-US" altLang="en-US" sz="1100" dirty="0">
                <a:latin typeface="Arial" charset="0"/>
              </a:rPr>
              <a:t> 	loss of topsoil (surface erosion)</a:t>
            </a:r>
          </a:p>
          <a:p>
            <a:pPr marL="536575" indent="-536575">
              <a:lnSpc>
                <a:spcPct val="80000"/>
              </a:lnSpc>
              <a:buFontTx/>
              <a:buNone/>
            </a:pPr>
            <a:r>
              <a:rPr lang="en-US" altLang="en-US" sz="1100" dirty="0" err="1">
                <a:latin typeface="Arial" charset="0"/>
              </a:rPr>
              <a:t>Wg</a:t>
            </a:r>
            <a:r>
              <a:rPr lang="en-US" altLang="en-US" sz="1100" dirty="0">
                <a:latin typeface="Arial" charset="0"/>
              </a:rPr>
              <a:t>	gullying (gully erosion)</a:t>
            </a:r>
          </a:p>
          <a:p>
            <a:pPr marL="536575" indent="-536575">
              <a:lnSpc>
                <a:spcPct val="80000"/>
              </a:lnSpc>
              <a:buFontTx/>
              <a:buNone/>
            </a:pPr>
            <a:r>
              <a:rPr lang="en-US" altLang="en-US" sz="1100" dirty="0" err="1">
                <a:latin typeface="Arial" charset="0"/>
              </a:rPr>
              <a:t>Wm</a:t>
            </a:r>
            <a:r>
              <a:rPr lang="en-US" altLang="en-US" sz="1100" dirty="0">
                <a:latin typeface="Arial" charset="0"/>
              </a:rPr>
              <a:t> 	mass movements</a:t>
            </a:r>
          </a:p>
          <a:p>
            <a:pPr marL="536575" indent="-536575">
              <a:lnSpc>
                <a:spcPct val="80000"/>
              </a:lnSpc>
              <a:buFontTx/>
              <a:buNone/>
            </a:pPr>
            <a:r>
              <a:rPr lang="en-US" altLang="en-US" sz="1100" dirty="0" err="1">
                <a:latin typeface="Arial" charset="0"/>
              </a:rPr>
              <a:t>Wr</a:t>
            </a:r>
            <a:r>
              <a:rPr lang="en-US" altLang="en-US" sz="1100" dirty="0">
                <a:latin typeface="Arial" charset="0"/>
              </a:rPr>
              <a:t>	riverbank erosion</a:t>
            </a:r>
          </a:p>
          <a:p>
            <a:pPr marL="536575" indent="-536575">
              <a:lnSpc>
                <a:spcPct val="80000"/>
              </a:lnSpc>
              <a:buFontTx/>
              <a:buNone/>
            </a:pPr>
            <a:r>
              <a:rPr lang="en-US" altLang="en-US" sz="1100" dirty="0" err="1">
                <a:latin typeface="Arial" charset="0"/>
              </a:rPr>
              <a:t>Wc</a:t>
            </a:r>
            <a:r>
              <a:rPr lang="en-US" altLang="en-US" sz="1100" dirty="0">
                <a:latin typeface="Arial" charset="0"/>
              </a:rPr>
              <a:t>	coastal erosion</a:t>
            </a:r>
          </a:p>
          <a:p>
            <a:pPr marL="536575" indent="-536575">
              <a:lnSpc>
                <a:spcPct val="80000"/>
              </a:lnSpc>
              <a:buFontTx/>
              <a:buNone/>
            </a:pPr>
            <a:r>
              <a:rPr lang="en-US" altLang="en-US" sz="1100" dirty="0" err="1">
                <a:latin typeface="Arial" charset="0"/>
              </a:rPr>
              <a:t>Wo</a:t>
            </a:r>
            <a:r>
              <a:rPr lang="en-US" altLang="en-US" sz="1100" dirty="0">
                <a:latin typeface="Arial" charset="0"/>
              </a:rPr>
              <a:t>	offsite degradation</a:t>
            </a:r>
          </a:p>
          <a:p>
            <a:pPr marL="536575" indent="-536575">
              <a:lnSpc>
                <a:spcPct val="80000"/>
              </a:lnSpc>
              <a:spcBef>
                <a:spcPct val="30000"/>
              </a:spcBef>
              <a:buFontTx/>
              <a:buNone/>
            </a:pPr>
            <a:r>
              <a:rPr lang="en-US" altLang="en-US" sz="1200" b="1" dirty="0">
                <a:latin typeface="Arial" charset="0"/>
              </a:rPr>
              <a:t>E: Soil erosion by wind</a:t>
            </a:r>
          </a:p>
          <a:p>
            <a:pPr marL="536575" indent="-536575">
              <a:lnSpc>
                <a:spcPct val="80000"/>
              </a:lnSpc>
              <a:buFontTx/>
              <a:buNone/>
            </a:pPr>
            <a:r>
              <a:rPr lang="en-US" altLang="en-US" sz="1100" dirty="0">
                <a:latin typeface="Arial" charset="0"/>
              </a:rPr>
              <a:t>Et 	loss of topsoil </a:t>
            </a:r>
          </a:p>
          <a:p>
            <a:pPr marL="536575" indent="-536575">
              <a:lnSpc>
                <a:spcPct val="80000"/>
              </a:lnSpc>
              <a:buFontTx/>
              <a:buNone/>
            </a:pPr>
            <a:r>
              <a:rPr lang="en-US" altLang="en-US" sz="1100" dirty="0">
                <a:latin typeface="Arial" charset="0"/>
              </a:rPr>
              <a:t>Ed 	deflation and deposition</a:t>
            </a:r>
          </a:p>
          <a:p>
            <a:pPr marL="536575" indent="-536575">
              <a:lnSpc>
                <a:spcPct val="80000"/>
              </a:lnSpc>
              <a:buFontTx/>
              <a:buNone/>
            </a:pPr>
            <a:r>
              <a:rPr lang="en-US" altLang="en-US" sz="1100" dirty="0" err="1">
                <a:latin typeface="Arial" charset="0"/>
              </a:rPr>
              <a:t>Eo</a:t>
            </a:r>
            <a:r>
              <a:rPr lang="en-US" altLang="en-US" sz="1100" dirty="0">
                <a:latin typeface="Arial" charset="0"/>
              </a:rPr>
              <a:t> 	offsite effects</a:t>
            </a:r>
          </a:p>
          <a:p>
            <a:pPr marL="536575" indent="-536575">
              <a:lnSpc>
                <a:spcPct val="80000"/>
              </a:lnSpc>
              <a:spcBef>
                <a:spcPct val="30000"/>
              </a:spcBef>
              <a:buFontTx/>
              <a:buNone/>
            </a:pPr>
            <a:r>
              <a:rPr lang="en-US" altLang="en-US" sz="1200" b="1" dirty="0">
                <a:latin typeface="Arial" charset="0"/>
              </a:rPr>
              <a:t>C: Chemical soil deterioration</a:t>
            </a:r>
          </a:p>
          <a:p>
            <a:pPr marL="536575" indent="-536575">
              <a:lnSpc>
                <a:spcPct val="80000"/>
              </a:lnSpc>
              <a:spcBef>
                <a:spcPct val="30000"/>
              </a:spcBef>
              <a:buFontTx/>
              <a:buNone/>
            </a:pPr>
            <a:r>
              <a:rPr lang="en-US" altLang="en-US" sz="1100" dirty="0" err="1">
                <a:latin typeface="Arial" charset="0"/>
              </a:rPr>
              <a:t>Cn</a:t>
            </a:r>
            <a:r>
              <a:rPr lang="en-US" altLang="en-US" sz="1100" dirty="0">
                <a:latin typeface="Arial" charset="0"/>
              </a:rPr>
              <a:t> 	fertility decline and reduced organic matter content </a:t>
            </a:r>
          </a:p>
          <a:p>
            <a:pPr marL="536575" indent="-536575">
              <a:lnSpc>
                <a:spcPct val="80000"/>
              </a:lnSpc>
              <a:spcBef>
                <a:spcPct val="30000"/>
              </a:spcBef>
              <a:buFontTx/>
              <a:buNone/>
            </a:pPr>
            <a:r>
              <a:rPr lang="en-US" altLang="en-US" sz="1100" dirty="0" err="1">
                <a:latin typeface="Arial" charset="0"/>
              </a:rPr>
              <a:t>Ca</a:t>
            </a:r>
            <a:r>
              <a:rPr lang="en-US" altLang="en-US" sz="1100" dirty="0">
                <a:latin typeface="Arial" charset="0"/>
              </a:rPr>
              <a:t>	acidification</a:t>
            </a:r>
          </a:p>
          <a:p>
            <a:pPr marL="536575" indent="-536575">
              <a:lnSpc>
                <a:spcPct val="80000"/>
              </a:lnSpc>
              <a:spcBef>
                <a:spcPct val="30000"/>
              </a:spcBef>
              <a:buFontTx/>
              <a:buNone/>
            </a:pPr>
            <a:r>
              <a:rPr lang="en-US" altLang="en-US" sz="1100" dirty="0" err="1">
                <a:latin typeface="Arial" charset="0"/>
              </a:rPr>
              <a:t>Cp</a:t>
            </a:r>
            <a:r>
              <a:rPr lang="en-US" altLang="en-US" sz="1100" dirty="0">
                <a:latin typeface="Arial" charset="0"/>
              </a:rPr>
              <a:t>	soil pollution</a:t>
            </a:r>
          </a:p>
          <a:p>
            <a:pPr marL="536575" indent="-536575">
              <a:lnSpc>
                <a:spcPct val="80000"/>
              </a:lnSpc>
              <a:spcBef>
                <a:spcPct val="30000"/>
              </a:spcBef>
              <a:buFontTx/>
              <a:buNone/>
            </a:pPr>
            <a:r>
              <a:rPr lang="en-US" altLang="en-US" sz="1100" dirty="0">
                <a:latin typeface="Arial" charset="0"/>
              </a:rPr>
              <a:t>Cs	</a:t>
            </a:r>
            <a:r>
              <a:rPr lang="en-US" altLang="en-US" sz="1100" dirty="0" err="1">
                <a:latin typeface="Arial" charset="0"/>
              </a:rPr>
              <a:t>salinisation</a:t>
            </a:r>
            <a:r>
              <a:rPr lang="en-US" altLang="en-US" sz="1100" dirty="0">
                <a:latin typeface="Arial" charset="0"/>
              </a:rPr>
              <a:t>/</a:t>
            </a:r>
            <a:r>
              <a:rPr lang="en-US" altLang="en-US" sz="1100" dirty="0" err="1">
                <a:latin typeface="Arial" charset="0"/>
              </a:rPr>
              <a:t>alkalinisation</a:t>
            </a:r>
            <a:endParaRPr lang="en-US" altLang="en-US" sz="1100" dirty="0">
              <a:latin typeface="Arial" charset="0"/>
            </a:endParaRPr>
          </a:p>
          <a:p>
            <a:pPr marL="536575" indent="-536575">
              <a:lnSpc>
                <a:spcPct val="80000"/>
              </a:lnSpc>
              <a:spcBef>
                <a:spcPct val="30000"/>
              </a:spcBef>
              <a:buFontTx/>
              <a:buNone/>
            </a:pPr>
            <a:r>
              <a:rPr lang="en-US" altLang="en-US" sz="1200" b="1" dirty="0">
                <a:latin typeface="Arial" charset="0"/>
              </a:rPr>
              <a:t>P: Physical soil deterioration</a:t>
            </a:r>
          </a:p>
          <a:p>
            <a:pPr marL="536575" indent="-536575">
              <a:lnSpc>
                <a:spcPct val="80000"/>
              </a:lnSpc>
              <a:buFontTx/>
              <a:buNone/>
            </a:pPr>
            <a:r>
              <a:rPr lang="en-US" altLang="en-US" sz="1100" dirty="0">
                <a:latin typeface="Arial" charset="0"/>
              </a:rPr>
              <a:t>Pc	compaction</a:t>
            </a:r>
          </a:p>
          <a:p>
            <a:pPr marL="536575" indent="-536575">
              <a:lnSpc>
                <a:spcPct val="80000"/>
              </a:lnSpc>
              <a:buFontTx/>
              <a:buNone/>
            </a:pPr>
            <a:r>
              <a:rPr lang="en-US" altLang="en-US" sz="1100" dirty="0" err="1">
                <a:latin typeface="Arial" charset="0"/>
              </a:rPr>
              <a:t>Pk</a:t>
            </a:r>
            <a:r>
              <a:rPr lang="en-US" altLang="en-US" sz="1100" dirty="0">
                <a:latin typeface="Arial" charset="0"/>
              </a:rPr>
              <a:t>	sealing and crusting</a:t>
            </a:r>
          </a:p>
          <a:p>
            <a:pPr marL="536575" indent="-536575">
              <a:lnSpc>
                <a:spcPct val="80000"/>
              </a:lnSpc>
              <a:buFontTx/>
              <a:buNone/>
            </a:pPr>
            <a:r>
              <a:rPr lang="en-US" altLang="en-US" sz="1100" dirty="0">
                <a:latin typeface="Arial" charset="0"/>
              </a:rPr>
              <a:t>Pw	waterlogging</a:t>
            </a:r>
          </a:p>
          <a:p>
            <a:pPr marL="536575" indent="-536575">
              <a:lnSpc>
                <a:spcPct val="80000"/>
              </a:lnSpc>
              <a:buFontTx/>
              <a:buNone/>
            </a:pPr>
            <a:r>
              <a:rPr lang="en-US" altLang="en-US" sz="1100" dirty="0">
                <a:latin typeface="Arial" charset="0"/>
              </a:rPr>
              <a:t>Ps	subsidence of organic soils, settling of soil</a:t>
            </a:r>
          </a:p>
          <a:p>
            <a:pPr marL="536575" indent="-536575">
              <a:lnSpc>
                <a:spcPct val="80000"/>
              </a:lnSpc>
              <a:buFontTx/>
              <a:buNone/>
            </a:pPr>
            <a:r>
              <a:rPr lang="en-US" altLang="en-US" sz="1100" dirty="0" err="1">
                <a:latin typeface="Arial" charset="0"/>
              </a:rPr>
              <a:t>Pu</a:t>
            </a:r>
            <a:r>
              <a:rPr lang="en-US" altLang="en-US" sz="1100" dirty="0">
                <a:latin typeface="Arial" charset="0"/>
              </a:rPr>
              <a:t>	loss of bio-productive function due to other activities (</a:t>
            </a:r>
            <a:r>
              <a:rPr lang="en-US" altLang="en-US" sz="1100" dirty="0" err="1">
                <a:latin typeface="Arial" charset="0"/>
              </a:rPr>
              <a:t>eg</a:t>
            </a:r>
            <a:r>
              <a:rPr lang="en-US" altLang="en-US" sz="1100" dirty="0">
                <a:latin typeface="Arial" charset="0"/>
              </a:rPr>
              <a:t> construction, mining)</a:t>
            </a:r>
          </a:p>
        </p:txBody>
      </p:sp>
    </p:spTree>
    <p:extLst>
      <p:ext uri="{BB962C8B-B14F-4D97-AF65-F5344CB8AC3E}">
        <p14:creationId xmlns:p14="http://schemas.microsoft.com/office/powerpoint/2010/main" val="641948478"/>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458;p12"/>
          <p:cNvSpPr/>
          <p:nvPr/>
        </p:nvSpPr>
        <p:spPr>
          <a:xfrm>
            <a:off x="0" y="369233"/>
            <a:ext cx="1048871" cy="991441"/>
          </a:xfrm>
          <a:prstGeom prst="rect">
            <a:avLst/>
          </a:prstGeom>
          <a:solidFill>
            <a:srgbClr val="E286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4" name="Google Shape;460;p12"/>
          <p:cNvCxnSpPr/>
          <p:nvPr/>
        </p:nvCxnSpPr>
        <p:spPr>
          <a:xfrm>
            <a:off x="1048871" y="0"/>
            <a:ext cx="0" cy="6858000"/>
          </a:xfrm>
          <a:prstGeom prst="straightConnector1">
            <a:avLst/>
          </a:prstGeom>
          <a:noFill/>
          <a:ln w="9525" cap="flat" cmpd="sng">
            <a:solidFill>
              <a:schemeClr val="accent2"/>
            </a:solidFill>
            <a:prstDash val="solid"/>
            <a:miter lim="800000"/>
            <a:headEnd type="none" w="sm" len="sm"/>
            <a:tailEnd type="none" w="sm" len="sm"/>
          </a:ln>
        </p:spPr>
      </p:cxnSp>
      <p:sp>
        <p:nvSpPr>
          <p:cNvPr id="26" name="Google Shape;228;p37"/>
          <p:cNvSpPr/>
          <p:nvPr/>
        </p:nvSpPr>
        <p:spPr>
          <a:xfrm>
            <a:off x="1128617" y="522272"/>
            <a:ext cx="8866271" cy="775677"/>
          </a:xfrm>
          <a:prstGeom prst="rect">
            <a:avLst/>
          </a:prstGeom>
          <a:noFill/>
          <a:ln>
            <a:noFill/>
          </a:ln>
        </p:spPr>
        <p:txBody>
          <a:bodyPr spcFirstLastPara="1" wrap="square" lIns="91425" tIns="45700" rIns="91425" bIns="45700" anchor="ctr" anchorCtr="0">
            <a:noAutofit/>
          </a:bodyPr>
          <a:lstStyle/>
          <a:p>
            <a:pPr lvl="0">
              <a:buClr>
                <a:srgbClr val="000000"/>
              </a:buClr>
              <a:buSzPts val="3200"/>
            </a:pPr>
            <a:r>
              <a:rPr lang="de-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QM </a:t>
            </a:r>
            <a:r>
              <a:rPr lang="en-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a:t>
            </a:r>
            <a:r>
              <a:rPr lang="en-US"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 Step 3: Land Degradation</a:t>
            </a:r>
            <a:endParaRPr lang="de-CH" sz="3200" dirty="0">
              <a:solidFill>
                <a:schemeClr val="dk1"/>
              </a:solidFill>
              <a:latin typeface="Arial"/>
              <a:ea typeface="Gadugi" panose="020B0502040204020203" pitchFamily="34" charset="0"/>
              <a:cs typeface="Arial"/>
              <a:sym typeface="Arial"/>
            </a:endParaRPr>
          </a:p>
        </p:txBody>
      </p:sp>
      <p:cxnSp>
        <p:nvCxnSpPr>
          <p:cNvPr id="27" name="Google Shape;461;p12"/>
          <p:cNvCxnSpPr/>
          <p:nvPr/>
        </p:nvCxnSpPr>
        <p:spPr>
          <a:xfrm rot="10800000">
            <a:off x="2" y="369233"/>
            <a:ext cx="10998198" cy="0"/>
          </a:xfrm>
          <a:prstGeom prst="straightConnector1">
            <a:avLst/>
          </a:prstGeom>
          <a:noFill/>
          <a:ln w="9525" cap="flat" cmpd="sng">
            <a:solidFill>
              <a:schemeClr val="accent2"/>
            </a:solidFill>
            <a:prstDash val="solid"/>
            <a:miter lim="800000"/>
            <a:headEnd type="none" w="sm" len="sm"/>
            <a:tailEnd type="none" w="sm" len="sm"/>
          </a:ln>
        </p:spPr>
      </p:cxnSp>
      <p:pic>
        <p:nvPicPr>
          <p:cNvPr id="2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27107" y="245406"/>
            <a:ext cx="1572851" cy="42473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243138" y="1597008"/>
            <a:ext cx="7800156" cy="830997"/>
          </a:xfrm>
          <a:prstGeom prst="rect">
            <a:avLst/>
          </a:prstGeom>
          <a:noFill/>
        </p:spPr>
        <p:txBody>
          <a:bodyPr wrap="square" rtlCol="0">
            <a:spAutoFit/>
          </a:bodyPr>
          <a:lstStyle/>
          <a:p>
            <a:pPr marL="457200" indent="-457200">
              <a:buFont typeface="Arial" panose="020B0604020202020204" pitchFamily="34" charset="0"/>
              <a:buChar char="•"/>
            </a:pPr>
            <a:r>
              <a:rPr lang="en-GB" sz="2400" dirty="0">
                <a:latin typeface="Gadugi" panose="020B0502040204020203" pitchFamily="34" charset="0"/>
                <a:ea typeface="Gadugi" panose="020B0502040204020203" pitchFamily="34" charset="0"/>
              </a:rPr>
              <a:t>Determine the </a:t>
            </a:r>
            <a:r>
              <a:rPr lang="en-GB" sz="2400" b="1" dirty="0">
                <a:latin typeface="Gadugi" panose="020B0502040204020203" pitchFamily="34" charset="0"/>
                <a:ea typeface="Gadugi" panose="020B0502040204020203" pitchFamily="34" charset="0"/>
              </a:rPr>
              <a:t>degree of degradation</a:t>
            </a:r>
            <a:r>
              <a:rPr lang="en-GB" sz="2400" dirty="0">
                <a:latin typeface="Gadugi" panose="020B0502040204020203" pitchFamily="34" charset="0"/>
                <a:ea typeface="Gadugi" panose="020B0502040204020203" pitchFamily="34" charset="0"/>
              </a:rPr>
              <a:t>: intensity of the land degradation process</a:t>
            </a:r>
          </a:p>
        </p:txBody>
      </p:sp>
      <p:sp>
        <p:nvSpPr>
          <p:cNvPr id="29" name="Rectangle 2"/>
          <p:cNvSpPr>
            <a:spLocks noGrp="1" noChangeArrowheads="1"/>
          </p:cNvSpPr>
          <p:nvPr>
            <p:ph idx="1"/>
          </p:nvPr>
        </p:nvSpPr>
        <p:spPr>
          <a:xfrm>
            <a:off x="1816175" y="2817216"/>
            <a:ext cx="5061141" cy="2913882"/>
          </a:xfrm>
          <a:solidFill>
            <a:schemeClr val="bg1">
              <a:alpha val="74901"/>
            </a:schemeClr>
          </a:solidFill>
        </p:spPr>
        <p:txBody>
          <a:bodyPr>
            <a:normAutofit lnSpcReduction="10000"/>
          </a:bodyPr>
          <a:lstStyle/>
          <a:p>
            <a:pPr>
              <a:lnSpc>
                <a:spcPct val="90000"/>
              </a:lnSpc>
              <a:buFont typeface="Times New Roman" pitchFamily="18" charset="0"/>
              <a:buNone/>
            </a:pPr>
            <a:r>
              <a:rPr lang="en-US" altLang="en-US" sz="1600" dirty="0">
                <a:latin typeface="Arial" panose="020B0604020202020204" pitchFamily="34" charset="0"/>
                <a:ea typeface="Gadugi" panose="020B0502040204020203" pitchFamily="34" charset="0"/>
                <a:cs typeface="Arial" panose="020B0604020202020204" pitchFamily="34" charset="0"/>
              </a:rPr>
              <a:t>1</a:t>
            </a:r>
            <a:r>
              <a:rPr lang="en-US" altLang="en-US" sz="1600" b="1" dirty="0">
                <a:latin typeface="Arial" panose="020B0604020202020204" pitchFamily="34" charset="0"/>
                <a:ea typeface="Gadugi" panose="020B0502040204020203" pitchFamily="34" charset="0"/>
                <a:cs typeface="Arial" panose="020B0604020202020204" pitchFamily="34" charset="0"/>
              </a:rPr>
              <a:t>	Light: </a:t>
            </a:r>
            <a:r>
              <a:rPr lang="en-US" altLang="en-US" sz="1600" dirty="0">
                <a:latin typeface="Arial" panose="020B0604020202020204" pitchFamily="34" charset="0"/>
                <a:ea typeface="Gadugi" panose="020B0502040204020203" pitchFamily="34" charset="0"/>
                <a:cs typeface="Arial" panose="020B0604020202020204" pitchFamily="34" charset="0"/>
              </a:rPr>
              <a:t>there are some indications of degradation, but the process is still in an initial phase. It can be easily stopped and damage repaired with minor efforts.</a:t>
            </a:r>
            <a:endParaRPr lang="en-GB" altLang="en-US" sz="1600" dirty="0">
              <a:latin typeface="Arial" panose="020B0604020202020204" pitchFamily="34" charset="0"/>
              <a:ea typeface="Gadugi" panose="020B0502040204020203" pitchFamily="34" charset="0"/>
              <a:cs typeface="Arial" panose="020B0604020202020204" pitchFamily="34" charset="0"/>
            </a:endParaRPr>
          </a:p>
          <a:p>
            <a:pPr>
              <a:lnSpc>
                <a:spcPct val="90000"/>
              </a:lnSpc>
              <a:buFont typeface="Times New Roman" pitchFamily="18" charset="0"/>
              <a:buChar char="2"/>
            </a:pPr>
            <a:r>
              <a:rPr lang="en-GB" altLang="en-US" sz="1600" b="1" dirty="0">
                <a:latin typeface="Arial" panose="020B0604020202020204" pitchFamily="34" charset="0"/>
                <a:ea typeface="Gadugi" panose="020B0502040204020203" pitchFamily="34" charset="0"/>
                <a:cs typeface="Arial" panose="020B0604020202020204" pitchFamily="34" charset="0"/>
              </a:rPr>
              <a:t>Moderate</a:t>
            </a:r>
            <a:r>
              <a:rPr lang="en-GB" altLang="en-US" sz="1600" dirty="0">
                <a:latin typeface="Arial" panose="020B0604020202020204" pitchFamily="34" charset="0"/>
                <a:ea typeface="Gadugi" panose="020B0502040204020203" pitchFamily="34" charset="0"/>
                <a:cs typeface="Arial" panose="020B0604020202020204" pitchFamily="34" charset="0"/>
              </a:rPr>
              <a:t>: degradation is apparent, but its control and full rehabilitation of the land is still possible with considerable efforts.</a:t>
            </a:r>
          </a:p>
          <a:p>
            <a:pPr>
              <a:lnSpc>
                <a:spcPct val="90000"/>
              </a:lnSpc>
              <a:buFont typeface="Times New Roman" pitchFamily="18" charset="0"/>
              <a:buChar char="3"/>
            </a:pPr>
            <a:r>
              <a:rPr lang="en-GB" altLang="en-US" sz="1600" b="1" dirty="0">
                <a:latin typeface="Arial" panose="020B0604020202020204" pitchFamily="34" charset="0"/>
                <a:ea typeface="Gadugi" panose="020B0502040204020203" pitchFamily="34" charset="0"/>
                <a:cs typeface="Arial" panose="020B0604020202020204" pitchFamily="34" charset="0"/>
              </a:rPr>
              <a:t>Strong</a:t>
            </a:r>
            <a:r>
              <a:rPr lang="en-GB" altLang="en-US" sz="1600" dirty="0">
                <a:latin typeface="Arial" panose="020B0604020202020204" pitchFamily="34" charset="0"/>
                <a:ea typeface="Gadugi" panose="020B0502040204020203" pitchFamily="34" charset="0"/>
                <a:cs typeface="Arial" panose="020B0604020202020204" pitchFamily="34" charset="0"/>
              </a:rPr>
              <a:t>: evident signs of degradation. Changes in land properties are significant and very difficult to restore within reasonable time limits.</a:t>
            </a:r>
          </a:p>
          <a:p>
            <a:pPr>
              <a:lnSpc>
                <a:spcPct val="90000"/>
              </a:lnSpc>
              <a:buFont typeface="Times New Roman" pitchFamily="18" charset="0"/>
              <a:buChar char="4"/>
            </a:pPr>
            <a:r>
              <a:rPr lang="en-GB" altLang="en-US" sz="1600" b="1" dirty="0">
                <a:latin typeface="Arial" panose="020B0604020202020204" pitchFamily="34" charset="0"/>
                <a:ea typeface="Gadugi" panose="020B0502040204020203" pitchFamily="34" charset="0"/>
                <a:cs typeface="Arial" panose="020B0604020202020204" pitchFamily="34" charset="0"/>
              </a:rPr>
              <a:t>Extreme</a:t>
            </a:r>
            <a:r>
              <a:rPr lang="en-GB" altLang="en-US" sz="1600" dirty="0">
                <a:latin typeface="Arial" panose="020B0604020202020204" pitchFamily="34" charset="0"/>
                <a:ea typeface="Gadugi" panose="020B0502040204020203" pitchFamily="34" charset="0"/>
                <a:cs typeface="Arial" panose="020B0604020202020204" pitchFamily="34" charset="0"/>
              </a:rPr>
              <a:t>: degradation beyond restoration. </a:t>
            </a:r>
            <a:endParaRPr lang="de-DE" altLang="en-US" sz="1600" dirty="0">
              <a:latin typeface="Arial" panose="020B0604020202020204" pitchFamily="34" charset="0"/>
              <a:ea typeface="Gadugi" panose="020B0502040204020203"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8641724" y="2086483"/>
            <a:ext cx="3258234" cy="4617602"/>
          </a:xfrm>
          <a:prstGeom prst="rect">
            <a:avLst/>
          </a:prstGeom>
        </p:spPr>
      </p:pic>
    </p:spTree>
    <p:extLst>
      <p:ext uri="{BB962C8B-B14F-4D97-AF65-F5344CB8AC3E}">
        <p14:creationId xmlns:p14="http://schemas.microsoft.com/office/powerpoint/2010/main" val="1057690290"/>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a:xfrm>
            <a:off x="10307638" y="6548439"/>
            <a:ext cx="360362" cy="179387"/>
          </a:xfrm>
          <a:prstGeom prst="rect">
            <a:avLst/>
          </a:prstGeom>
        </p:spPr>
        <p:txBody>
          <a:bodyPr/>
          <a:lstStyle/>
          <a:p>
            <a:fld id="{D78E4B7E-5A28-4C80-8D25-8DA897869172}" type="slidenum">
              <a:rPr lang="de-CH" smtClean="0">
                <a:solidFill>
                  <a:srgbClr val="000000"/>
                </a:solidFill>
              </a:rPr>
              <a:pPr/>
              <a:t>27</a:t>
            </a:fld>
            <a:endParaRPr lang="de-CH" sz="1400">
              <a:solidFill>
                <a:srgbClr val="000000"/>
              </a:solidFill>
            </a:endParaRPr>
          </a:p>
        </p:txBody>
      </p:sp>
      <p:pic>
        <p:nvPicPr>
          <p:cNvPr id="5" name="Picture 2" descr="D:\OfficeCDE\DESIRE\DESIRE-Book\Part2\MapsISRIC\6.Torrealvilla_Degradation_Degree_by_Ar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471" y="0"/>
            <a:ext cx="88750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OfficeCDE\DESIRE\DESIRE-Book\Part2\MapsISRIC\1.Torrealvilla_Landu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608" y="-39914"/>
            <a:ext cx="8856984" cy="6844033"/>
          </a:xfrm>
          <a:prstGeom prst="rect">
            <a:avLst/>
          </a:prstGeom>
          <a:noFill/>
          <a:extLst>
            <a:ext uri="{909E8E84-426E-40DD-AFC4-6F175D3DCCD1}">
              <a14:hiddenFill xmlns:a14="http://schemas.microsoft.com/office/drawing/2010/main">
                <a:solidFill>
                  <a:srgbClr val="FFFFFF"/>
                </a:solidFill>
              </a14:hiddenFill>
            </a:ext>
          </a:extLst>
        </p:spPr>
      </p:pic>
      <p:sp>
        <p:nvSpPr>
          <p:cNvPr id="8" name="Ellipse 7"/>
          <p:cNvSpPr/>
          <p:nvPr/>
        </p:nvSpPr>
        <p:spPr bwMode="auto">
          <a:xfrm>
            <a:off x="5523851" y="3652077"/>
            <a:ext cx="1224136" cy="1008112"/>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dirty="0">
              <a:latin typeface="Calibri" panose="020F0502020204030204" pitchFamily="34" charset="0"/>
            </a:endParaRPr>
          </a:p>
        </p:txBody>
      </p:sp>
      <p:sp>
        <p:nvSpPr>
          <p:cNvPr id="7" name="Google Shape;458;p12"/>
          <p:cNvSpPr/>
          <p:nvPr/>
        </p:nvSpPr>
        <p:spPr>
          <a:xfrm>
            <a:off x="0" y="369233"/>
            <a:ext cx="1048871" cy="991441"/>
          </a:xfrm>
          <a:prstGeom prst="rect">
            <a:avLst/>
          </a:prstGeom>
          <a:solidFill>
            <a:srgbClr val="E286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9" name="Google Shape;460;p12"/>
          <p:cNvCxnSpPr/>
          <p:nvPr/>
        </p:nvCxnSpPr>
        <p:spPr>
          <a:xfrm>
            <a:off x="1048871" y="0"/>
            <a:ext cx="0" cy="6858000"/>
          </a:xfrm>
          <a:prstGeom prst="straightConnector1">
            <a:avLst/>
          </a:prstGeom>
          <a:noFill/>
          <a:ln w="9525" cap="flat" cmpd="sng">
            <a:solidFill>
              <a:schemeClr val="accent2"/>
            </a:solidFill>
            <a:prstDash val="solid"/>
            <a:miter lim="800000"/>
            <a:headEnd type="none" w="sm" len="sm"/>
            <a:tailEnd type="none" w="sm" len="sm"/>
          </a:ln>
        </p:spPr>
      </p:cxnSp>
      <p:cxnSp>
        <p:nvCxnSpPr>
          <p:cNvPr id="10" name="Google Shape;461;p12"/>
          <p:cNvCxnSpPr/>
          <p:nvPr/>
        </p:nvCxnSpPr>
        <p:spPr>
          <a:xfrm rot="10800000">
            <a:off x="2" y="369233"/>
            <a:ext cx="10998198" cy="0"/>
          </a:xfrm>
          <a:prstGeom prst="straightConnector1">
            <a:avLst/>
          </a:prstGeom>
          <a:noFill/>
          <a:ln w="9525" cap="flat" cmpd="sng">
            <a:solidFill>
              <a:schemeClr val="accent2"/>
            </a:solidFill>
            <a:prstDash val="solid"/>
            <a:miter lim="800000"/>
            <a:headEnd type="none" w="sm" len="sm"/>
            <a:tailEnd type="none" w="sm" len="sm"/>
          </a:ln>
        </p:spPr>
      </p:cxnSp>
      <p:pic>
        <p:nvPicPr>
          <p:cNvPr id="11"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27107" y="245406"/>
            <a:ext cx="1572851" cy="4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0677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458;p12"/>
          <p:cNvSpPr/>
          <p:nvPr/>
        </p:nvSpPr>
        <p:spPr>
          <a:xfrm>
            <a:off x="0" y="369233"/>
            <a:ext cx="1048871" cy="991441"/>
          </a:xfrm>
          <a:prstGeom prst="rect">
            <a:avLst/>
          </a:prstGeom>
          <a:solidFill>
            <a:srgbClr val="E286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4" name="Google Shape;460;p12"/>
          <p:cNvCxnSpPr/>
          <p:nvPr/>
        </p:nvCxnSpPr>
        <p:spPr>
          <a:xfrm>
            <a:off x="1048871" y="0"/>
            <a:ext cx="0" cy="6858000"/>
          </a:xfrm>
          <a:prstGeom prst="straightConnector1">
            <a:avLst/>
          </a:prstGeom>
          <a:noFill/>
          <a:ln w="9525" cap="flat" cmpd="sng">
            <a:solidFill>
              <a:schemeClr val="accent2"/>
            </a:solidFill>
            <a:prstDash val="solid"/>
            <a:miter lim="800000"/>
            <a:headEnd type="none" w="sm" len="sm"/>
            <a:tailEnd type="none" w="sm" len="sm"/>
          </a:ln>
        </p:spPr>
      </p:cxnSp>
      <p:sp>
        <p:nvSpPr>
          <p:cNvPr id="26" name="Google Shape;228;p37"/>
          <p:cNvSpPr/>
          <p:nvPr/>
        </p:nvSpPr>
        <p:spPr>
          <a:xfrm>
            <a:off x="1128617" y="522272"/>
            <a:ext cx="8866271" cy="775677"/>
          </a:xfrm>
          <a:prstGeom prst="rect">
            <a:avLst/>
          </a:prstGeom>
          <a:noFill/>
          <a:ln>
            <a:noFill/>
          </a:ln>
        </p:spPr>
        <p:txBody>
          <a:bodyPr spcFirstLastPara="1" wrap="square" lIns="91425" tIns="45700" rIns="91425" bIns="45700" anchor="ctr" anchorCtr="0">
            <a:noAutofit/>
          </a:bodyPr>
          <a:lstStyle/>
          <a:p>
            <a:pPr lvl="0">
              <a:buClr>
                <a:srgbClr val="000000"/>
              </a:buClr>
              <a:buSzPts val="3200"/>
            </a:pPr>
            <a:r>
              <a:rPr lang="de-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QM </a:t>
            </a:r>
            <a:r>
              <a:rPr lang="en-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a:t>
            </a:r>
            <a:r>
              <a:rPr lang="en-US"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 Step 3: Land Degradation</a:t>
            </a:r>
            <a:endParaRPr lang="de-CH" sz="3200" dirty="0">
              <a:solidFill>
                <a:schemeClr val="dk1"/>
              </a:solidFill>
              <a:latin typeface="Arial"/>
              <a:ea typeface="Gadugi" panose="020B0502040204020203" pitchFamily="34" charset="0"/>
              <a:cs typeface="Arial"/>
              <a:sym typeface="Arial"/>
            </a:endParaRPr>
          </a:p>
        </p:txBody>
      </p:sp>
      <p:cxnSp>
        <p:nvCxnSpPr>
          <p:cNvPr id="27" name="Google Shape;461;p12"/>
          <p:cNvCxnSpPr/>
          <p:nvPr/>
        </p:nvCxnSpPr>
        <p:spPr>
          <a:xfrm rot="10800000">
            <a:off x="2" y="369233"/>
            <a:ext cx="10998198" cy="0"/>
          </a:xfrm>
          <a:prstGeom prst="straightConnector1">
            <a:avLst/>
          </a:prstGeom>
          <a:noFill/>
          <a:ln w="9525" cap="flat" cmpd="sng">
            <a:solidFill>
              <a:schemeClr val="accent2"/>
            </a:solidFill>
            <a:prstDash val="solid"/>
            <a:miter lim="800000"/>
            <a:headEnd type="none" w="sm" len="sm"/>
            <a:tailEnd type="none" w="sm" len="sm"/>
          </a:ln>
        </p:spPr>
      </p:cxnSp>
      <p:pic>
        <p:nvPicPr>
          <p:cNvPr id="2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27107" y="245406"/>
            <a:ext cx="1572851" cy="42473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243138" y="1597008"/>
            <a:ext cx="7800156" cy="830997"/>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Gadugi" panose="020B0502040204020203" pitchFamily="34" charset="0"/>
                <a:ea typeface="Gadugi" panose="020B0502040204020203" pitchFamily="34" charset="0"/>
              </a:rPr>
              <a:t>Determine the </a:t>
            </a:r>
            <a:r>
              <a:rPr lang="en-GB" sz="2400" b="1" dirty="0">
                <a:latin typeface="Gadugi" panose="020B0502040204020203" pitchFamily="34" charset="0"/>
                <a:ea typeface="Gadugi" panose="020B0502040204020203" pitchFamily="34" charset="0"/>
              </a:rPr>
              <a:t>rate of degradation</a:t>
            </a:r>
            <a:r>
              <a:rPr lang="en-GB" sz="2400" dirty="0">
                <a:latin typeface="Gadugi" panose="020B0502040204020203" pitchFamily="34" charset="0"/>
                <a:ea typeface="Gadugi" panose="020B0502040204020203" pitchFamily="34" charset="0"/>
              </a:rPr>
              <a:t>: the trend of degradation over a recent period of time</a:t>
            </a:r>
          </a:p>
        </p:txBody>
      </p:sp>
      <p:sp>
        <p:nvSpPr>
          <p:cNvPr id="11" name="Rectangle 2"/>
          <p:cNvSpPr>
            <a:spLocks noGrp="1" noChangeArrowheads="1"/>
          </p:cNvSpPr>
          <p:nvPr>
            <p:ph idx="1"/>
          </p:nvPr>
        </p:nvSpPr>
        <p:spPr>
          <a:xfrm>
            <a:off x="1128617" y="2710928"/>
            <a:ext cx="4909226" cy="2682063"/>
          </a:xfrm>
          <a:solidFill>
            <a:schemeClr val="bg1">
              <a:alpha val="74901"/>
            </a:schemeClr>
          </a:solidFill>
        </p:spPr>
        <p:txBody>
          <a:bodyPr>
            <a:normAutofit lnSpcReduction="10000"/>
          </a:bodyPr>
          <a:lstStyle/>
          <a:p>
            <a:pPr marL="533400" indent="-533400">
              <a:buFontTx/>
              <a:buNone/>
            </a:pPr>
            <a:r>
              <a:rPr lang="en-GB" altLang="en-US" sz="1800" dirty="0"/>
              <a:t> </a:t>
            </a:r>
            <a:r>
              <a:rPr lang="en-GB" altLang="en-US" sz="1800" dirty="0">
                <a:latin typeface="Arial" charset="0"/>
              </a:rPr>
              <a:t>	3:  rapidly increasing degradation </a:t>
            </a:r>
          </a:p>
          <a:p>
            <a:pPr marL="533400" indent="-533400">
              <a:buFontTx/>
              <a:buNone/>
            </a:pPr>
            <a:r>
              <a:rPr lang="en-GB" altLang="en-US" sz="1800" dirty="0">
                <a:latin typeface="Arial" charset="0"/>
              </a:rPr>
              <a:t>	2:	 moderately increasing degradation</a:t>
            </a:r>
          </a:p>
          <a:p>
            <a:pPr marL="533400" indent="-533400">
              <a:buFontTx/>
              <a:buNone/>
            </a:pPr>
            <a:r>
              <a:rPr lang="en-GB" altLang="en-US" sz="1800" dirty="0">
                <a:latin typeface="Arial" charset="0"/>
              </a:rPr>
              <a:t>	1:	 slowly increasing degradation </a:t>
            </a:r>
          </a:p>
          <a:p>
            <a:pPr marL="533400" indent="-533400">
              <a:buFontTx/>
              <a:buNone/>
            </a:pPr>
            <a:r>
              <a:rPr lang="en-GB" altLang="en-US" sz="1800" dirty="0">
                <a:latin typeface="Arial" charset="0"/>
              </a:rPr>
              <a:t>	0:	 no change in degradation </a:t>
            </a:r>
          </a:p>
          <a:p>
            <a:pPr marL="533400" indent="-533400">
              <a:buFontTx/>
              <a:buNone/>
            </a:pPr>
            <a:r>
              <a:rPr lang="en-GB" altLang="en-US" sz="1800" dirty="0">
                <a:latin typeface="Arial" charset="0"/>
              </a:rPr>
              <a:t>	-1: slowly decreasing degradation </a:t>
            </a:r>
          </a:p>
          <a:p>
            <a:pPr marL="533400" indent="-533400">
              <a:buFontTx/>
              <a:buNone/>
            </a:pPr>
            <a:r>
              <a:rPr lang="en-GB" altLang="en-US" sz="1800" dirty="0">
                <a:latin typeface="Arial" charset="0"/>
              </a:rPr>
              <a:t>	-2: moderately decreasing degradation </a:t>
            </a:r>
          </a:p>
          <a:p>
            <a:pPr marL="533400" indent="-533400">
              <a:buFontTx/>
              <a:buNone/>
            </a:pPr>
            <a:r>
              <a:rPr lang="en-GB" altLang="en-US" sz="1800" dirty="0">
                <a:latin typeface="Arial" charset="0"/>
              </a:rPr>
              <a:t>	-3: rapidly decreasing degradation</a:t>
            </a:r>
            <a:r>
              <a:rPr lang="en-GB" altLang="en-US" sz="1800" dirty="0"/>
              <a:t> </a:t>
            </a:r>
            <a:endParaRPr lang="en-GB" altLang="en-US" sz="1800" b="1" i="1" dirty="0"/>
          </a:p>
          <a:p>
            <a:pPr marL="533400" indent="-533400">
              <a:buFontTx/>
              <a:buNone/>
            </a:pPr>
            <a:endParaRPr lang="en-GB" altLang="en-US" sz="2400" b="1" i="1" dirty="0"/>
          </a:p>
        </p:txBody>
      </p:sp>
      <p:pic>
        <p:nvPicPr>
          <p:cNvPr id="4" name="Picture 3"/>
          <p:cNvPicPr>
            <a:picLocks noChangeAspect="1"/>
          </p:cNvPicPr>
          <p:nvPr/>
        </p:nvPicPr>
        <p:blipFill>
          <a:blip r:embed="rId4"/>
          <a:stretch>
            <a:fillRect/>
          </a:stretch>
        </p:blipFill>
        <p:spPr>
          <a:xfrm>
            <a:off x="8401059" y="1450987"/>
            <a:ext cx="3498899" cy="4960580"/>
          </a:xfrm>
          <a:prstGeom prst="rect">
            <a:avLst/>
          </a:prstGeom>
        </p:spPr>
      </p:pic>
    </p:spTree>
    <p:extLst>
      <p:ext uri="{BB962C8B-B14F-4D97-AF65-F5344CB8AC3E}">
        <p14:creationId xmlns:p14="http://schemas.microsoft.com/office/powerpoint/2010/main" val="261728647"/>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458;p12"/>
          <p:cNvSpPr/>
          <p:nvPr/>
        </p:nvSpPr>
        <p:spPr>
          <a:xfrm>
            <a:off x="0" y="369233"/>
            <a:ext cx="1048871" cy="991441"/>
          </a:xfrm>
          <a:prstGeom prst="rect">
            <a:avLst/>
          </a:prstGeom>
          <a:solidFill>
            <a:srgbClr val="E286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4" name="Google Shape;460;p12"/>
          <p:cNvCxnSpPr/>
          <p:nvPr/>
        </p:nvCxnSpPr>
        <p:spPr>
          <a:xfrm>
            <a:off x="1048871" y="0"/>
            <a:ext cx="0" cy="6858000"/>
          </a:xfrm>
          <a:prstGeom prst="straightConnector1">
            <a:avLst/>
          </a:prstGeom>
          <a:noFill/>
          <a:ln w="9525" cap="flat" cmpd="sng">
            <a:solidFill>
              <a:schemeClr val="accent2"/>
            </a:solidFill>
            <a:prstDash val="solid"/>
            <a:miter lim="800000"/>
            <a:headEnd type="none" w="sm" len="sm"/>
            <a:tailEnd type="none" w="sm" len="sm"/>
          </a:ln>
        </p:spPr>
      </p:cxnSp>
      <p:sp>
        <p:nvSpPr>
          <p:cNvPr id="26" name="Google Shape;228;p37"/>
          <p:cNvSpPr/>
          <p:nvPr/>
        </p:nvSpPr>
        <p:spPr>
          <a:xfrm>
            <a:off x="1128617" y="522272"/>
            <a:ext cx="8866271" cy="775677"/>
          </a:xfrm>
          <a:prstGeom prst="rect">
            <a:avLst/>
          </a:prstGeom>
          <a:noFill/>
          <a:ln>
            <a:noFill/>
          </a:ln>
        </p:spPr>
        <p:txBody>
          <a:bodyPr spcFirstLastPara="1" wrap="square" lIns="91425" tIns="45700" rIns="91425" bIns="45700" anchor="ctr" anchorCtr="0">
            <a:noAutofit/>
          </a:bodyPr>
          <a:lstStyle/>
          <a:p>
            <a:pPr lvl="0">
              <a:buClr>
                <a:srgbClr val="000000"/>
              </a:buClr>
              <a:buSzPts val="3200"/>
            </a:pPr>
            <a:r>
              <a:rPr lang="de-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QM </a:t>
            </a:r>
            <a:r>
              <a:rPr lang="en-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a:t>
            </a:r>
            <a:r>
              <a:rPr lang="en-US"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 Step 3: Land Degradation</a:t>
            </a:r>
            <a:endParaRPr lang="de-CH" sz="3200" dirty="0">
              <a:solidFill>
                <a:schemeClr val="dk1"/>
              </a:solidFill>
              <a:latin typeface="Arial"/>
              <a:ea typeface="Gadugi" panose="020B0502040204020203" pitchFamily="34" charset="0"/>
              <a:cs typeface="Arial"/>
              <a:sym typeface="Arial"/>
            </a:endParaRPr>
          </a:p>
        </p:txBody>
      </p:sp>
      <p:cxnSp>
        <p:nvCxnSpPr>
          <p:cNvPr id="27" name="Google Shape;461;p12"/>
          <p:cNvCxnSpPr/>
          <p:nvPr/>
        </p:nvCxnSpPr>
        <p:spPr>
          <a:xfrm rot="10800000">
            <a:off x="2" y="369233"/>
            <a:ext cx="10998198" cy="0"/>
          </a:xfrm>
          <a:prstGeom prst="straightConnector1">
            <a:avLst/>
          </a:prstGeom>
          <a:noFill/>
          <a:ln w="9525" cap="flat" cmpd="sng">
            <a:solidFill>
              <a:schemeClr val="accent2"/>
            </a:solidFill>
            <a:prstDash val="solid"/>
            <a:miter lim="800000"/>
            <a:headEnd type="none" w="sm" len="sm"/>
            <a:tailEnd type="none" w="sm" len="sm"/>
          </a:ln>
        </p:spPr>
      </p:cxnSp>
      <p:pic>
        <p:nvPicPr>
          <p:cNvPr id="2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27107" y="245406"/>
            <a:ext cx="1572851" cy="42473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243138" y="1597008"/>
            <a:ext cx="7800156" cy="461665"/>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Gadugi" panose="020B0502040204020203" pitchFamily="34" charset="0"/>
                <a:ea typeface="Gadugi" panose="020B0502040204020203" pitchFamily="34" charset="0"/>
              </a:rPr>
              <a:t>Determine the </a:t>
            </a:r>
            <a:r>
              <a:rPr lang="en-GB" sz="2400" b="1" dirty="0">
                <a:latin typeface="Gadugi" panose="020B0502040204020203" pitchFamily="34" charset="0"/>
                <a:ea typeface="Gadugi" panose="020B0502040204020203" pitchFamily="34" charset="0"/>
              </a:rPr>
              <a:t>direct causes of land degradation</a:t>
            </a:r>
            <a:endParaRPr lang="en-GB" sz="2400" dirty="0">
              <a:latin typeface="Gadugi" panose="020B0502040204020203" pitchFamily="34" charset="0"/>
              <a:ea typeface="Gadugi" panose="020B0502040204020203" pitchFamily="34" charset="0"/>
            </a:endParaRPr>
          </a:p>
        </p:txBody>
      </p:sp>
      <p:sp>
        <p:nvSpPr>
          <p:cNvPr id="12" name="Rectangle 2"/>
          <p:cNvSpPr>
            <a:spLocks noGrp="1" noChangeArrowheads="1"/>
          </p:cNvSpPr>
          <p:nvPr>
            <p:ph idx="1"/>
          </p:nvPr>
        </p:nvSpPr>
        <p:spPr>
          <a:xfrm>
            <a:off x="1352538" y="2314609"/>
            <a:ext cx="4842200" cy="3146033"/>
          </a:xfrm>
          <a:solidFill>
            <a:schemeClr val="bg1">
              <a:alpha val="74901"/>
            </a:schemeClr>
          </a:solidFill>
        </p:spPr>
        <p:txBody>
          <a:bodyPr>
            <a:normAutofit fontScale="92500" lnSpcReduction="10000"/>
          </a:bodyPr>
          <a:lstStyle/>
          <a:p>
            <a:pPr marL="450850" indent="-450850">
              <a:spcBef>
                <a:spcPts val="200"/>
              </a:spcBef>
              <a:buFontTx/>
              <a:buNone/>
            </a:pPr>
            <a:r>
              <a:rPr lang="en-GB" altLang="en-US" sz="1600" dirty="0">
                <a:latin typeface="Arial" charset="0"/>
              </a:rPr>
              <a:t>s: 	Soil management: improper / cultivation of unsuitable soils …</a:t>
            </a:r>
          </a:p>
          <a:p>
            <a:pPr marL="450850" indent="-450850">
              <a:spcBef>
                <a:spcPts val="200"/>
              </a:spcBef>
              <a:buFontTx/>
              <a:buNone/>
            </a:pPr>
            <a:r>
              <a:rPr lang="en-GB" altLang="en-US" sz="1600" dirty="0">
                <a:latin typeface="Arial" charset="0"/>
              </a:rPr>
              <a:t>a:</a:t>
            </a:r>
            <a:r>
              <a:rPr lang="en-GB" altLang="en-US" sz="1600" i="1" dirty="0">
                <a:latin typeface="Arial" charset="0"/>
              </a:rPr>
              <a:t>	</a:t>
            </a:r>
            <a:r>
              <a:rPr lang="en-GB" altLang="en-US" sz="1600" dirty="0">
                <a:latin typeface="Arial" charset="0"/>
              </a:rPr>
              <a:t>Crop and rangeland management: improper</a:t>
            </a:r>
            <a:r>
              <a:rPr lang="de-DE" altLang="en-US" sz="1600" dirty="0">
                <a:latin typeface="Arial" charset="0"/>
              </a:rPr>
              <a:t> …</a:t>
            </a:r>
          </a:p>
          <a:p>
            <a:pPr marL="450850" indent="-450850">
              <a:spcBef>
                <a:spcPts val="200"/>
              </a:spcBef>
              <a:buFontTx/>
              <a:buNone/>
            </a:pPr>
            <a:r>
              <a:rPr lang="en-GB" altLang="en-US" sz="1600" dirty="0">
                <a:latin typeface="Arial" charset="0"/>
              </a:rPr>
              <a:t>f:	Deforestation and removal of natural vegetation</a:t>
            </a:r>
            <a:r>
              <a:rPr lang="de-DE" altLang="en-US" sz="1600" dirty="0">
                <a:latin typeface="Arial" charset="0"/>
              </a:rPr>
              <a:t> </a:t>
            </a:r>
          </a:p>
          <a:p>
            <a:pPr marL="450850" indent="-450850">
              <a:spcBef>
                <a:spcPts val="200"/>
              </a:spcBef>
              <a:buFontTx/>
              <a:buNone/>
            </a:pPr>
            <a:r>
              <a:rPr lang="en-GB" altLang="en-US" sz="1600" dirty="0">
                <a:latin typeface="Arial" charset="0"/>
              </a:rPr>
              <a:t>e:</a:t>
            </a:r>
            <a:r>
              <a:rPr lang="en-GB" altLang="en-US" sz="1600" i="1" dirty="0">
                <a:latin typeface="Arial" charset="0"/>
              </a:rPr>
              <a:t>	</a:t>
            </a:r>
            <a:r>
              <a:rPr lang="en-GB" altLang="en-US" sz="1600" dirty="0">
                <a:latin typeface="Arial" charset="0"/>
              </a:rPr>
              <a:t>Over-exploitation of vegetation</a:t>
            </a:r>
            <a:r>
              <a:rPr lang="de-DE" altLang="en-US" sz="1600" dirty="0">
                <a:latin typeface="Arial" charset="0"/>
              </a:rPr>
              <a:t> </a:t>
            </a:r>
            <a:r>
              <a:rPr lang="de-DE" altLang="en-US" sz="1600" dirty="0" err="1">
                <a:latin typeface="Arial" charset="0"/>
              </a:rPr>
              <a:t>for</a:t>
            </a:r>
            <a:r>
              <a:rPr lang="de-DE" altLang="en-US" sz="1600" dirty="0">
                <a:latin typeface="Arial" charset="0"/>
              </a:rPr>
              <a:t> </a:t>
            </a:r>
            <a:r>
              <a:rPr lang="de-DE" altLang="en-US" sz="1600" dirty="0" err="1">
                <a:latin typeface="Arial" charset="0"/>
              </a:rPr>
              <a:t>domestic</a:t>
            </a:r>
            <a:r>
              <a:rPr lang="de-DE" altLang="en-US" sz="1600" dirty="0">
                <a:latin typeface="Arial" charset="0"/>
              </a:rPr>
              <a:t> </a:t>
            </a:r>
            <a:r>
              <a:rPr lang="de-DE" altLang="en-US" sz="1600" dirty="0" err="1">
                <a:latin typeface="Arial" charset="0"/>
              </a:rPr>
              <a:t>use</a:t>
            </a:r>
            <a:endParaRPr lang="de-DE" altLang="en-US" sz="1600" dirty="0">
              <a:latin typeface="Arial" charset="0"/>
            </a:endParaRPr>
          </a:p>
          <a:p>
            <a:pPr marL="450850" indent="-450850">
              <a:spcBef>
                <a:spcPts val="200"/>
              </a:spcBef>
              <a:buFontTx/>
              <a:buNone/>
            </a:pPr>
            <a:r>
              <a:rPr lang="en-GB" altLang="en-US" sz="1600" dirty="0">
                <a:latin typeface="Arial" charset="0"/>
              </a:rPr>
              <a:t>g:	Overgrazing</a:t>
            </a:r>
            <a:endParaRPr lang="de-DE" altLang="en-US" sz="1600" dirty="0">
              <a:latin typeface="Arial" charset="0"/>
            </a:endParaRPr>
          </a:p>
          <a:p>
            <a:pPr marL="450850" indent="-450850">
              <a:spcBef>
                <a:spcPts val="200"/>
              </a:spcBef>
              <a:buFontTx/>
              <a:buNone/>
            </a:pPr>
            <a:r>
              <a:rPr lang="en-GB" altLang="en-US" sz="1600" dirty="0">
                <a:latin typeface="Arial" charset="0"/>
              </a:rPr>
              <a:t>i:</a:t>
            </a:r>
            <a:r>
              <a:rPr lang="en-GB" altLang="en-US" sz="1600" i="1" dirty="0">
                <a:latin typeface="Arial" charset="0"/>
              </a:rPr>
              <a:t>	</a:t>
            </a:r>
            <a:r>
              <a:rPr lang="en-GB" altLang="en-US" sz="1600" dirty="0">
                <a:latin typeface="Arial" charset="0"/>
              </a:rPr>
              <a:t>Industrial activities and mining</a:t>
            </a:r>
            <a:endParaRPr lang="de-DE" altLang="en-US" sz="1600" dirty="0">
              <a:latin typeface="Arial" charset="0"/>
            </a:endParaRPr>
          </a:p>
          <a:p>
            <a:pPr marL="450850" indent="-450850">
              <a:spcBef>
                <a:spcPts val="200"/>
              </a:spcBef>
              <a:buFontTx/>
              <a:buNone/>
            </a:pPr>
            <a:r>
              <a:rPr lang="en-GB" altLang="en-US" sz="1600" dirty="0">
                <a:latin typeface="Arial" charset="0"/>
              </a:rPr>
              <a:t>u:	Urbanisation and infrastructure development</a:t>
            </a:r>
            <a:r>
              <a:rPr lang="de-DE" altLang="en-US" sz="1600" dirty="0">
                <a:latin typeface="Arial" charset="0"/>
              </a:rPr>
              <a:t> </a:t>
            </a:r>
          </a:p>
          <a:p>
            <a:pPr marL="450850" indent="-450850">
              <a:spcBef>
                <a:spcPts val="200"/>
              </a:spcBef>
              <a:buFontTx/>
              <a:buNone/>
            </a:pPr>
            <a:r>
              <a:rPr lang="en-GB" altLang="en-US" sz="1600" dirty="0">
                <a:latin typeface="Arial" charset="0"/>
              </a:rPr>
              <a:t>p:	Discharges leading to point contamination of surface and ground water resources</a:t>
            </a:r>
          </a:p>
          <a:p>
            <a:pPr marL="450850" indent="-450850">
              <a:spcBef>
                <a:spcPts val="200"/>
              </a:spcBef>
              <a:buFontTx/>
              <a:buNone/>
            </a:pPr>
            <a:r>
              <a:rPr lang="en-US" altLang="en-US" sz="1600" dirty="0">
                <a:latin typeface="Arial" charset="0"/>
              </a:rPr>
              <a:t>q:	Causes leading to non-point contamination of surface and ground water resources</a:t>
            </a:r>
            <a:endParaRPr lang="de-DE" altLang="en-US" sz="1600" dirty="0">
              <a:latin typeface="Arial" charset="0"/>
            </a:endParaRPr>
          </a:p>
          <a:p>
            <a:pPr marL="450850" indent="-450850">
              <a:spcBef>
                <a:spcPts val="200"/>
              </a:spcBef>
              <a:buFontTx/>
              <a:buNone/>
            </a:pPr>
            <a:r>
              <a:rPr lang="en-GB" altLang="en-US" sz="1600" dirty="0">
                <a:latin typeface="Arial" charset="0"/>
              </a:rPr>
              <a:t>w:	Disturbance of the water cycle</a:t>
            </a:r>
            <a:r>
              <a:rPr lang="de-DE" altLang="en-US" sz="1600" dirty="0">
                <a:latin typeface="Arial" charset="0"/>
              </a:rPr>
              <a:t> </a:t>
            </a:r>
          </a:p>
          <a:p>
            <a:pPr marL="450850" indent="-450850">
              <a:spcBef>
                <a:spcPts val="200"/>
              </a:spcBef>
              <a:buFontTx/>
              <a:buNone/>
            </a:pPr>
            <a:r>
              <a:rPr lang="en-GB" altLang="en-US" sz="1600" dirty="0">
                <a:latin typeface="Arial" charset="0"/>
              </a:rPr>
              <a:t>o:	Over abstraction of water</a:t>
            </a:r>
            <a:r>
              <a:rPr lang="de-DE" altLang="en-US" sz="1600" dirty="0">
                <a:latin typeface="Arial" charset="0"/>
              </a:rPr>
              <a:t> </a:t>
            </a:r>
          </a:p>
          <a:p>
            <a:pPr marL="450850" indent="-450850">
              <a:spcBef>
                <a:spcPts val="200"/>
              </a:spcBef>
              <a:buFontTx/>
              <a:buNone/>
            </a:pPr>
            <a:r>
              <a:rPr lang="en-GB" altLang="en-US" sz="1600" dirty="0">
                <a:latin typeface="Arial" charset="0"/>
              </a:rPr>
              <a:t>n:	Natural causes</a:t>
            </a:r>
            <a:r>
              <a:rPr lang="de-DE" altLang="en-US" sz="1600" dirty="0">
                <a:latin typeface="Arial" charset="0"/>
              </a:rPr>
              <a:t> </a:t>
            </a:r>
          </a:p>
        </p:txBody>
      </p:sp>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5616383" y="2314609"/>
            <a:ext cx="3887460" cy="4526494"/>
          </a:xfrm>
          <a:prstGeom prst="rect">
            <a:avLst/>
          </a:prstGeom>
        </p:spPr>
      </p:pic>
      <p:pic>
        <p:nvPicPr>
          <p:cNvPr id="2" name="Picture 1">
            <a:extLst>
              <a:ext uri="{FF2B5EF4-FFF2-40B4-BE49-F238E27FC236}">
                <a16:creationId xmlns:a16="http://schemas.microsoft.com/office/drawing/2014/main" id="{36AC1B54-997D-477F-BF47-6C511B72158A}"/>
              </a:ext>
            </a:extLst>
          </p:cNvPr>
          <p:cNvPicPr>
            <a:picLocks noChangeAspect="1"/>
          </p:cNvPicPr>
          <p:nvPr/>
        </p:nvPicPr>
        <p:blipFill>
          <a:blip r:embed="rId5"/>
          <a:stretch>
            <a:fillRect/>
          </a:stretch>
        </p:blipFill>
        <p:spPr>
          <a:xfrm>
            <a:off x="9008834" y="1597008"/>
            <a:ext cx="3037292" cy="2126451"/>
          </a:xfrm>
          <a:prstGeom prst="rect">
            <a:avLst/>
          </a:prstGeom>
          <a:ln>
            <a:noFill/>
          </a:ln>
          <a:effectLst>
            <a:outerShdw blurRad="292100" dist="139700" dir="2700000" algn="tl" rotWithShape="0">
              <a:srgbClr val="333333">
                <a:alpha val="65000"/>
              </a:srgbClr>
            </a:outerShdw>
          </a:effectLst>
        </p:spPr>
      </p:pic>
      <p:pic>
        <p:nvPicPr>
          <p:cNvPr id="11" name="Imagen 6">
            <a:extLst>
              <a:ext uri="{FF2B5EF4-FFF2-40B4-BE49-F238E27FC236}">
                <a16:creationId xmlns:a16="http://schemas.microsoft.com/office/drawing/2014/main" id="{5854ECC6-161F-47D5-9EAF-F999E1726487}"/>
              </a:ext>
            </a:extLst>
          </p:cNvPr>
          <p:cNvPicPr>
            <a:picLocks noChangeAspect="1"/>
          </p:cNvPicPr>
          <p:nvPr/>
        </p:nvPicPr>
        <p:blipFill>
          <a:blip r:embed="rId6"/>
          <a:stretch>
            <a:fillRect/>
          </a:stretch>
        </p:blipFill>
        <p:spPr>
          <a:xfrm>
            <a:off x="9436738" y="4346374"/>
            <a:ext cx="2676494" cy="2126451"/>
          </a:xfrm>
          <a:prstGeom prst="rect">
            <a:avLst/>
          </a:prstGeom>
        </p:spPr>
      </p:pic>
    </p:spTree>
    <p:extLst>
      <p:ext uri="{BB962C8B-B14F-4D97-AF65-F5344CB8AC3E}">
        <p14:creationId xmlns:p14="http://schemas.microsoft.com/office/powerpoint/2010/main" val="2941084611"/>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4FC994-1004-4803-8DFC-C394F7454BE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63000" y="1232648"/>
            <a:ext cx="3896563" cy="5262890"/>
          </a:xfrm>
          <a:prstGeom prst="rect">
            <a:avLst/>
          </a:prstGeom>
        </p:spPr>
      </p:pic>
      <p:sp>
        <p:nvSpPr>
          <p:cNvPr id="5" name="Rectangle 4">
            <a:extLst>
              <a:ext uri="{FF2B5EF4-FFF2-40B4-BE49-F238E27FC236}">
                <a16:creationId xmlns:a16="http://schemas.microsoft.com/office/drawing/2014/main" id="{C05576BA-C700-40D3-8CEA-74F824C275C1}"/>
              </a:ext>
            </a:extLst>
          </p:cNvPr>
          <p:cNvSpPr/>
          <p:nvPr/>
        </p:nvSpPr>
        <p:spPr>
          <a:xfrm>
            <a:off x="5073127" y="1552399"/>
            <a:ext cx="6030723" cy="2862322"/>
          </a:xfrm>
          <a:prstGeom prst="rect">
            <a:avLst/>
          </a:prstGeom>
        </p:spPr>
        <p:txBody>
          <a:bodyPr wrap="square">
            <a:spAutoFit/>
          </a:bodyPr>
          <a:lstStyle/>
          <a:p>
            <a:pPr algn="ctr"/>
            <a:r>
              <a:rPr lang="en-US" sz="2000" b="1" dirty="0">
                <a:solidFill>
                  <a:schemeClr val="dk1"/>
                </a:solidFill>
                <a:latin typeface="Merriweather Light"/>
              </a:rPr>
              <a:t>Integrated Land Use Planning (ILUP) goes beyond conventional LUP </a:t>
            </a:r>
            <a:r>
              <a:rPr lang="en-US" sz="2000" dirty="0">
                <a:solidFill>
                  <a:schemeClr val="dk1"/>
                </a:solidFill>
                <a:latin typeface="Merriweather Light"/>
              </a:rPr>
              <a:t>as it</a:t>
            </a:r>
          </a:p>
          <a:p>
            <a:pPr algn="ctr"/>
            <a:r>
              <a:rPr lang="en-US" sz="2000" dirty="0">
                <a:solidFill>
                  <a:schemeClr val="dk1"/>
                </a:solidFill>
                <a:latin typeface="Merriweather Light"/>
              </a:rPr>
              <a:t>assesses and assigns the use of resources by taking into account (i.e. integrating) demands from different users.</a:t>
            </a:r>
          </a:p>
          <a:p>
            <a:pPr algn="ctr"/>
            <a:endParaRPr lang="en-US" sz="2000" dirty="0">
              <a:solidFill>
                <a:schemeClr val="dk1"/>
              </a:solidFill>
              <a:latin typeface="Merriweather Light"/>
            </a:endParaRPr>
          </a:p>
          <a:p>
            <a:pPr algn="ctr"/>
            <a:r>
              <a:rPr lang="en-US" sz="2000" dirty="0">
                <a:solidFill>
                  <a:schemeClr val="dk1"/>
                </a:solidFill>
                <a:latin typeface="Merriweather Light"/>
              </a:rPr>
              <a:t>Looks for a </a:t>
            </a:r>
            <a:r>
              <a:rPr lang="en-US" sz="2000" b="1" dirty="0">
                <a:solidFill>
                  <a:schemeClr val="dk1"/>
                </a:solidFill>
                <a:latin typeface="Merriweather Light"/>
              </a:rPr>
              <a:t>balance between the potentially conflicting needs of different sectors </a:t>
            </a:r>
            <a:r>
              <a:rPr lang="en-US" sz="2000" dirty="0">
                <a:solidFill>
                  <a:schemeClr val="dk1"/>
                </a:solidFill>
                <a:latin typeface="Merriweather Light"/>
              </a:rPr>
              <a:t>and to harmonize their future interventions. </a:t>
            </a:r>
            <a:endParaRPr lang="fr-CI" sz="2000" dirty="0">
              <a:solidFill>
                <a:schemeClr val="dk1"/>
              </a:solidFill>
              <a:latin typeface="Merriweather Light"/>
            </a:endParaRPr>
          </a:p>
        </p:txBody>
      </p:sp>
      <p:sp>
        <p:nvSpPr>
          <p:cNvPr id="6" name="Google Shape;106;p4">
            <a:extLst>
              <a:ext uri="{FF2B5EF4-FFF2-40B4-BE49-F238E27FC236}">
                <a16:creationId xmlns:a16="http://schemas.microsoft.com/office/drawing/2014/main" id="{9DAE932E-50F9-482B-95C8-3BECBE8B9AF1}"/>
              </a:ext>
            </a:extLst>
          </p:cNvPr>
          <p:cNvSpPr txBox="1">
            <a:spLocks/>
          </p:cNvSpPr>
          <p:nvPr/>
        </p:nvSpPr>
        <p:spPr>
          <a:xfrm>
            <a:off x="838200" y="32364"/>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A23D2B"/>
              </a:buClr>
              <a:buSzPts val="4400"/>
              <a:buFont typeface="Merriweather"/>
              <a:buNone/>
            </a:pPr>
            <a:r>
              <a:rPr lang="en-US" b="1" dirty="0">
                <a:solidFill>
                  <a:srgbClr val="A23D2B"/>
                </a:solidFill>
                <a:latin typeface="Merriweather"/>
                <a:ea typeface="Merriweather"/>
                <a:cs typeface="Merriweather"/>
                <a:sym typeface="Merriweather"/>
              </a:rPr>
              <a:t>INTEGRATED LAND USE PLANNING</a:t>
            </a:r>
          </a:p>
        </p:txBody>
      </p:sp>
      <p:sp>
        <p:nvSpPr>
          <p:cNvPr id="7" name="Arrow: Right 6">
            <a:extLst>
              <a:ext uri="{FF2B5EF4-FFF2-40B4-BE49-F238E27FC236}">
                <a16:creationId xmlns:a16="http://schemas.microsoft.com/office/drawing/2014/main" id="{B1256335-A01C-453F-9F0E-664C40B72975}"/>
              </a:ext>
            </a:extLst>
          </p:cNvPr>
          <p:cNvSpPr/>
          <p:nvPr/>
        </p:nvSpPr>
        <p:spPr>
          <a:xfrm rot="5400000">
            <a:off x="7320503" y="4795460"/>
            <a:ext cx="1072445" cy="6999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8" name="TextBox 7">
            <a:extLst>
              <a:ext uri="{FF2B5EF4-FFF2-40B4-BE49-F238E27FC236}">
                <a16:creationId xmlns:a16="http://schemas.microsoft.com/office/drawing/2014/main" id="{5B402734-988D-42CE-91BC-8DA51539EF6E}"/>
              </a:ext>
            </a:extLst>
          </p:cNvPr>
          <p:cNvSpPr txBox="1"/>
          <p:nvPr/>
        </p:nvSpPr>
        <p:spPr>
          <a:xfrm>
            <a:off x="6197928" y="5876110"/>
            <a:ext cx="3595856" cy="400110"/>
          </a:xfrm>
          <a:prstGeom prst="rect">
            <a:avLst/>
          </a:prstGeom>
          <a:noFill/>
        </p:spPr>
        <p:txBody>
          <a:bodyPr wrap="none" rtlCol="0">
            <a:spAutoFit/>
          </a:bodyPr>
          <a:lstStyle/>
          <a:p>
            <a:r>
              <a:rPr lang="en-US" sz="2000" b="1" dirty="0">
                <a:solidFill>
                  <a:schemeClr val="dk1"/>
                </a:solidFill>
                <a:latin typeface="Merriweather Light"/>
              </a:rPr>
              <a:t>PARTICIPATORY PROCESS</a:t>
            </a:r>
            <a:endParaRPr lang="fr-CI" sz="2000" b="1" dirty="0">
              <a:solidFill>
                <a:schemeClr val="dk1"/>
              </a:solidFill>
              <a:latin typeface="Merriweather Light"/>
            </a:endParaRPr>
          </a:p>
        </p:txBody>
      </p:sp>
    </p:spTree>
    <p:extLst>
      <p:ext uri="{BB962C8B-B14F-4D97-AF65-F5344CB8AC3E}">
        <p14:creationId xmlns:p14="http://schemas.microsoft.com/office/powerpoint/2010/main" val="22477226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458;p12"/>
          <p:cNvSpPr/>
          <p:nvPr/>
        </p:nvSpPr>
        <p:spPr>
          <a:xfrm>
            <a:off x="0" y="369233"/>
            <a:ext cx="1048871" cy="991441"/>
          </a:xfrm>
          <a:prstGeom prst="rect">
            <a:avLst/>
          </a:prstGeom>
          <a:solidFill>
            <a:srgbClr val="E286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4" name="Google Shape;460;p12"/>
          <p:cNvCxnSpPr/>
          <p:nvPr/>
        </p:nvCxnSpPr>
        <p:spPr>
          <a:xfrm>
            <a:off x="1048871" y="0"/>
            <a:ext cx="0" cy="6858000"/>
          </a:xfrm>
          <a:prstGeom prst="straightConnector1">
            <a:avLst/>
          </a:prstGeom>
          <a:noFill/>
          <a:ln w="9525" cap="flat" cmpd="sng">
            <a:solidFill>
              <a:schemeClr val="accent2"/>
            </a:solidFill>
            <a:prstDash val="solid"/>
            <a:miter lim="800000"/>
            <a:headEnd type="none" w="sm" len="sm"/>
            <a:tailEnd type="none" w="sm" len="sm"/>
          </a:ln>
        </p:spPr>
      </p:cxnSp>
      <p:sp>
        <p:nvSpPr>
          <p:cNvPr id="26" name="Google Shape;228;p37"/>
          <p:cNvSpPr/>
          <p:nvPr/>
        </p:nvSpPr>
        <p:spPr>
          <a:xfrm>
            <a:off x="1128617" y="522272"/>
            <a:ext cx="8866271" cy="775677"/>
          </a:xfrm>
          <a:prstGeom prst="rect">
            <a:avLst/>
          </a:prstGeom>
          <a:noFill/>
          <a:ln>
            <a:noFill/>
          </a:ln>
        </p:spPr>
        <p:txBody>
          <a:bodyPr spcFirstLastPara="1" wrap="square" lIns="91425" tIns="45700" rIns="91425" bIns="45700" anchor="ctr" anchorCtr="0">
            <a:noAutofit/>
          </a:bodyPr>
          <a:lstStyle/>
          <a:p>
            <a:pPr lvl="0">
              <a:buClr>
                <a:srgbClr val="000000"/>
              </a:buClr>
              <a:buSzPts val="3200"/>
            </a:pPr>
            <a:r>
              <a:rPr lang="de-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QM </a:t>
            </a:r>
            <a:r>
              <a:rPr lang="en-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a:t>
            </a:r>
            <a:r>
              <a:rPr lang="en-US"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 Step 3: Land Degradation</a:t>
            </a:r>
            <a:endParaRPr lang="de-CH" sz="3200" dirty="0">
              <a:solidFill>
                <a:schemeClr val="dk1"/>
              </a:solidFill>
              <a:latin typeface="Arial"/>
              <a:ea typeface="Gadugi" panose="020B0502040204020203" pitchFamily="34" charset="0"/>
              <a:cs typeface="Arial"/>
              <a:sym typeface="Arial"/>
            </a:endParaRPr>
          </a:p>
        </p:txBody>
      </p:sp>
      <p:cxnSp>
        <p:nvCxnSpPr>
          <p:cNvPr id="27" name="Google Shape;461;p12"/>
          <p:cNvCxnSpPr/>
          <p:nvPr/>
        </p:nvCxnSpPr>
        <p:spPr>
          <a:xfrm rot="10800000">
            <a:off x="2" y="369233"/>
            <a:ext cx="10998198" cy="0"/>
          </a:xfrm>
          <a:prstGeom prst="straightConnector1">
            <a:avLst/>
          </a:prstGeom>
          <a:noFill/>
          <a:ln w="9525" cap="flat" cmpd="sng">
            <a:solidFill>
              <a:schemeClr val="accent2"/>
            </a:solidFill>
            <a:prstDash val="solid"/>
            <a:miter lim="800000"/>
            <a:headEnd type="none" w="sm" len="sm"/>
            <a:tailEnd type="none" w="sm" len="sm"/>
          </a:ln>
        </p:spPr>
      </p:cxnSp>
      <p:pic>
        <p:nvPicPr>
          <p:cNvPr id="2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27107" y="245406"/>
            <a:ext cx="1572851" cy="42473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243138" y="1597008"/>
            <a:ext cx="7800156" cy="461665"/>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Gadugi" panose="020B0502040204020203" pitchFamily="34" charset="0"/>
                <a:ea typeface="Gadugi" panose="020B0502040204020203" pitchFamily="34" charset="0"/>
              </a:rPr>
              <a:t>Determine the </a:t>
            </a:r>
            <a:r>
              <a:rPr lang="en-GB" sz="2400" b="1" dirty="0">
                <a:latin typeface="Gadugi" panose="020B0502040204020203" pitchFamily="34" charset="0"/>
                <a:ea typeface="Gadugi" panose="020B0502040204020203" pitchFamily="34" charset="0"/>
              </a:rPr>
              <a:t>indirect causes of land degradation</a:t>
            </a:r>
            <a:endParaRPr lang="en-GB" sz="2400" dirty="0">
              <a:latin typeface="Gadugi" panose="020B0502040204020203" pitchFamily="34" charset="0"/>
              <a:ea typeface="Gadugi" panose="020B0502040204020203" pitchFamily="34" charset="0"/>
            </a:endParaRPr>
          </a:p>
        </p:txBody>
      </p:sp>
      <p:sp>
        <p:nvSpPr>
          <p:cNvPr id="11" name="Rectangle 2"/>
          <p:cNvSpPr txBox="1">
            <a:spLocks noChangeArrowheads="1"/>
          </p:cNvSpPr>
          <p:nvPr/>
        </p:nvSpPr>
        <p:spPr>
          <a:xfrm>
            <a:off x="1598634" y="2190306"/>
            <a:ext cx="5768082" cy="3574312"/>
          </a:xfrm>
          <a:prstGeom prst="rect">
            <a:avLst/>
          </a:prstGeom>
          <a:solidFill>
            <a:schemeClr val="bg1">
              <a:alpha val="74901"/>
            </a:scheme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indent="-450850">
              <a:spcAft>
                <a:spcPts val="200"/>
              </a:spcAft>
              <a:buFontTx/>
              <a:buNone/>
            </a:pPr>
            <a:r>
              <a:rPr lang="en-GB" altLang="en-US" sz="1600" dirty="0">
                <a:latin typeface="Arial" panose="020B0604020202020204" pitchFamily="34" charset="0"/>
                <a:cs typeface="Arial" panose="020B0604020202020204" pitchFamily="34" charset="0"/>
              </a:rPr>
              <a:t>p:	Population density</a:t>
            </a:r>
          </a:p>
          <a:p>
            <a:pPr marL="450850" indent="-450850" algn="just">
              <a:spcAft>
                <a:spcPts val="600"/>
              </a:spcAft>
              <a:buFontTx/>
              <a:buNone/>
            </a:pPr>
            <a:r>
              <a:rPr lang="en-GB" altLang="en-US" sz="1600" dirty="0">
                <a:latin typeface="Arial" panose="020B0604020202020204" pitchFamily="34" charset="0"/>
                <a:cs typeface="Arial" panose="020B0604020202020204" pitchFamily="34" charset="0"/>
              </a:rPr>
              <a:t>t:	Land tenure</a:t>
            </a:r>
          </a:p>
          <a:p>
            <a:pPr marL="450850" indent="-450850" algn="just">
              <a:spcAft>
                <a:spcPts val="600"/>
              </a:spcAft>
              <a:buFontTx/>
              <a:buNone/>
            </a:pPr>
            <a:r>
              <a:rPr lang="en-GB" altLang="en-US" sz="1600" dirty="0">
                <a:latin typeface="Arial" panose="020B0604020202020204" pitchFamily="34" charset="0"/>
                <a:cs typeface="Arial" panose="020B0604020202020204" pitchFamily="34" charset="0"/>
              </a:rPr>
              <a:t>h:	Poverty / wealth </a:t>
            </a:r>
          </a:p>
          <a:p>
            <a:pPr marL="450850" indent="-450850" algn="just">
              <a:spcAft>
                <a:spcPts val="600"/>
              </a:spcAft>
              <a:buFontTx/>
              <a:buNone/>
            </a:pPr>
            <a:r>
              <a:rPr lang="en-GB" altLang="en-US" sz="1600" dirty="0">
                <a:latin typeface="Arial" panose="020B0604020202020204" pitchFamily="34" charset="0"/>
                <a:cs typeface="Arial" panose="020B0604020202020204" pitchFamily="34" charset="0"/>
              </a:rPr>
              <a:t>l:	Labour availability </a:t>
            </a:r>
          </a:p>
          <a:p>
            <a:pPr marL="450850" indent="-450850" algn="just">
              <a:spcAft>
                <a:spcPts val="600"/>
              </a:spcAft>
              <a:buFontTx/>
              <a:buNone/>
            </a:pPr>
            <a:r>
              <a:rPr lang="en-GB" altLang="en-US" sz="1600" dirty="0">
                <a:latin typeface="Arial" panose="020B0604020202020204" pitchFamily="34" charset="0"/>
                <a:cs typeface="Arial" panose="020B0604020202020204" pitchFamily="34" charset="0"/>
              </a:rPr>
              <a:t>r:	Inputs and infrastructure </a:t>
            </a:r>
          </a:p>
          <a:p>
            <a:pPr marL="450850" indent="-450850">
              <a:spcAft>
                <a:spcPts val="600"/>
              </a:spcAft>
              <a:buFontTx/>
              <a:buNone/>
            </a:pPr>
            <a:r>
              <a:rPr lang="en-GB" altLang="en-US" sz="1600" dirty="0">
                <a:latin typeface="Arial" panose="020B0604020202020204" pitchFamily="34" charset="0"/>
                <a:cs typeface="Arial" panose="020B0604020202020204" pitchFamily="34" charset="0"/>
              </a:rPr>
              <a:t>e:	Education, access to knowledge and support services </a:t>
            </a:r>
          </a:p>
          <a:p>
            <a:pPr marL="450850" indent="-450850">
              <a:spcAft>
                <a:spcPts val="200"/>
              </a:spcAft>
              <a:buFontTx/>
              <a:buNone/>
            </a:pPr>
            <a:r>
              <a:rPr lang="en-GB" altLang="en-US" sz="1600" dirty="0">
                <a:latin typeface="Arial" panose="020B0604020202020204" pitchFamily="34" charset="0"/>
                <a:cs typeface="Arial" panose="020B0604020202020204" pitchFamily="34" charset="0"/>
              </a:rPr>
              <a:t>w:	War and conflict</a:t>
            </a:r>
          </a:p>
          <a:p>
            <a:pPr marL="450850" indent="-450850">
              <a:spcAft>
                <a:spcPts val="200"/>
              </a:spcAft>
              <a:buFontTx/>
              <a:buNone/>
            </a:pPr>
            <a:r>
              <a:rPr lang="en-GB" altLang="en-US" sz="1600" dirty="0">
                <a:latin typeface="Arial" panose="020B0604020202020204" pitchFamily="34" charset="0"/>
                <a:cs typeface="Arial" panose="020B0604020202020204" pitchFamily="34" charset="0"/>
              </a:rPr>
              <a:t>g:	Governance / institutional </a:t>
            </a:r>
          </a:p>
          <a:p>
            <a:pPr marL="450850" indent="-450850">
              <a:spcAft>
                <a:spcPts val="200"/>
              </a:spcAft>
              <a:buFontTx/>
              <a:buNone/>
            </a:pPr>
            <a:r>
              <a:rPr lang="en-GB" altLang="en-US" sz="1600" dirty="0">
                <a:latin typeface="Arial" panose="020B0604020202020204" pitchFamily="34" charset="0"/>
                <a:cs typeface="Arial" panose="020B0604020202020204" pitchFamily="34" charset="0"/>
              </a:rPr>
              <a:t>o:	Others (specify) </a:t>
            </a:r>
          </a:p>
        </p:txBody>
      </p:sp>
      <p:pic>
        <p:nvPicPr>
          <p:cNvPr id="3" name="Picture 2"/>
          <p:cNvPicPr>
            <a:picLocks noChangeAspect="1"/>
          </p:cNvPicPr>
          <p:nvPr/>
        </p:nvPicPr>
        <p:blipFill>
          <a:blip r:embed="rId4"/>
          <a:stretch>
            <a:fillRect/>
          </a:stretch>
        </p:blipFill>
        <p:spPr>
          <a:xfrm>
            <a:off x="7804597" y="2190306"/>
            <a:ext cx="4095361" cy="4101446"/>
          </a:xfrm>
          <a:prstGeom prst="rect">
            <a:avLst/>
          </a:prstGeom>
        </p:spPr>
      </p:pic>
    </p:spTree>
    <p:extLst>
      <p:ext uri="{BB962C8B-B14F-4D97-AF65-F5344CB8AC3E}">
        <p14:creationId xmlns:p14="http://schemas.microsoft.com/office/powerpoint/2010/main" val="1990566051"/>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458;p12"/>
          <p:cNvSpPr/>
          <p:nvPr/>
        </p:nvSpPr>
        <p:spPr>
          <a:xfrm>
            <a:off x="0" y="369233"/>
            <a:ext cx="1048871" cy="991441"/>
          </a:xfrm>
          <a:prstGeom prst="rect">
            <a:avLst/>
          </a:prstGeom>
          <a:solidFill>
            <a:srgbClr val="E286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4" name="Google Shape;460;p12"/>
          <p:cNvCxnSpPr/>
          <p:nvPr/>
        </p:nvCxnSpPr>
        <p:spPr>
          <a:xfrm>
            <a:off x="1048871" y="0"/>
            <a:ext cx="0" cy="6858000"/>
          </a:xfrm>
          <a:prstGeom prst="straightConnector1">
            <a:avLst/>
          </a:prstGeom>
          <a:noFill/>
          <a:ln w="9525" cap="flat" cmpd="sng">
            <a:solidFill>
              <a:schemeClr val="accent2"/>
            </a:solidFill>
            <a:prstDash val="solid"/>
            <a:miter lim="800000"/>
            <a:headEnd type="none" w="sm" len="sm"/>
            <a:tailEnd type="none" w="sm" len="sm"/>
          </a:ln>
        </p:spPr>
      </p:cxnSp>
      <p:sp>
        <p:nvSpPr>
          <p:cNvPr id="26" name="Google Shape;228;p37"/>
          <p:cNvSpPr/>
          <p:nvPr/>
        </p:nvSpPr>
        <p:spPr>
          <a:xfrm>
            <a:off x="1128617" y="522272"/>
            <a:ext cx="8866271" cy="775677"/>
          </a:xfrm>
          <a:prstGeom prst="rect">
            <a:avLst/>
          </a:prstGeom>
          <a:noFill/>
          <a:ln>
            <a:noFill/>
          </a:ln>
        </p:spPr>
        <p:txBody>
          <a:bodyPr spcFirstLastPara="1" wrap="square" lIns="91425" tIns="45700" rIns="91425" bIns="45700" anchor="ctr" anchorCtr="0">
            <a:noAutofit/>
          </a:bodyPr>
          <a:lstStyle/>
          <a:p>
            <a:pPr lvl="0">
              <a:buClr>
                <a:srgbClr val="000000"/>
              </a:buClr>
              <a:buSzPts val="3200"/>
            </a:pPr>
            <a:r>
              <a:rPr lang="de-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QM </a:t>
            </a:r>
            <a:r>
              <a:rPr lang="en-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a:t>
            </a:r>
            <a:r>
              <a:rPr lang="en-US"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 Step 3: Land Degradation</a:t>
            </a:r>
            <a:endParaRPr lang="de-CH" sz="3200" dirty="0">
              <a:solidFill>
                <a:schemeClr val="dk1"/>
              </a:solidFill>
              <a:latin typeface="Arial"/>
              <a:ea typeface="Gadugi" panose="020B0502040204020203" pitchFamily="34" charset="0"/>
              <a:cs typeface="Arial"/>
              <a:sym typeface="Arial"/>
            </a:endParaRPr>
          </a:p>
        </p:txBody>
      </p:sp>
      <p:cxnSp>
        <p:nvCxnSpPr>
          <p:cNvPr id="27" name="Google Shape;461;p12"/>
          <p:cNvCxnSpPr/>
          <p:nvPr/>
        </p:nvCxnSpPr>
        <p:spPr>
          <a:xfrm rot="10800000">
            <a:off x="2" y="369233"/>
            <a:ext cx="10998198" cy="0"/>
          </a:xfrm>
          <a:prstGeom prst="straightConnector1">
            <a:avLst/>
          </a:prstGeom>
          <a:noFill/>
          <a:ln w="9525" cap="flat" cmpd="sng">
            <a:solidFill>
              <a:schemeClr val="accent2"/>
            </a:solidFill>
            <a:prstDash val="solid"/>
            <a:miter lim="800000"/>
            <a:headEnd type="none" w="sm" len="sm"/>
            <a:tailEnd type="none" w="sm" len="sm"/>
          </a:ln>
        </p:spPr>
      </p:cxnSp>
      <p:pic>
        <p:nvPicPr>
          <p:cNvPr id="2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27107" y="245406"/>
            <a:ext cx="1572851" cy="42473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97905" y="1280912"/>
            <a:ext cx="8544806" cy="830997"/>
          </a:xfrm>
          <a:prstGeom prst="rect">
            <a:avLst/>
          </a:prstGeom>
          <a:noFill/>
        </p:spPr>
        <p:txBody>
          <a:bodyPr wrap="square" rtlCol="0">
            <a:spAutoFit/>
          </a:bodyPr>
          <a:lstStyle/>
          <a:p>
            <a:r>
              <a:rPr lang="en-GB" sz="2400" dirty="0">
                <a:latin typeface="Gadugi" panose="020B0502040204020203" pitchFamily="34" charset="0"/>
                <a:ea typeface="Gadugi" panose="020B0502040204020203" pitchFamily="34" charset="0"/>
              </a:rPr>
              <a:t>Define the </a:t>
            </a:r>
            <a:r>
              <a:rPr lang="en-GB" sz="2400" b="1" dirty="0">
                <a:latin typeface="Gadugi" panose="020B0502040204020203" pitchFamily="34" charset="0"/>
                <a:ea typeface="Gadugi" panose="020B0502040204020203" pitchFamily="34" charset="0"/>
              </a:rPr>
              <a:t>impact on ecosystem services </a:t>
            </a:r>
            <a:r>
              <a:rPr lang="en-GB" sz="2400" dirty="0">
                <a:latin typeface="Gadugi" panose="020B0502040204020203" pitchFamily="34" charset="0"/>
                <a:ea typeface="Gadugi" panose="020B0502040204020203" pitchFamily="34" charset="0"/>
              </a:rPr>
              <a:t>(WOCAT 2008) including level of impact</a:t>
            </a:r>
          </a:p>
        </p:txBody>
      </p:sp>
      <p:sp>
        <p:nvSpPr>
          <p:cNvPr id="10" name="Rectangle 2"/>
          <p:cNvSpPr>
            <a:spLocks noGrp="1" noChangeArrowheads="1"/>
          </p:cNvSpPr>
          <p:nvPr>
            <p:ph idx="1"/>
          </p:nvPr>
        </p:nvSpPr>
        <p:spPr>
          <a:xfrm>
            <a:off x="1328178" y="2338881"/>
            <a:ext cx="6570601" cy="4519119"/>
          </a:xfrm>
          <a:solidFill>
            <a:schemeClr val="bg1">
              <a:alpha val="74901"/>
            </a:schemeClr>
          </a:solidFill>
        </p:spPr>
        <p:txBody>
          <a:bodyPr>
            <a:normAutofit lnSpcReduction="10000"/>
          </a:bodyPr>
          <a:lstStyle/>
          <a:p>
            <a:pPr marL="625475" indent="-625475">
              <a:buFontTx/>
              <a:buNone/>
            </a:pPr>
            <a:r>
              <a:rPr lang="en-US" altLang="en-US" sz="1200" b="1" dirty="0">
                <a:latin typeface="Arial" charset="0"/>
              </a:rPr>
              <a:t>P  	Productive Services  &amp; indicators</a:t>
            </a:r>
          </a:p>
          <a:p>
            <a:pPr marL="625475" indent="-625475">
              <a:spcBef>
                <a:spcPct val="10000"/>
              </a:spcBef>
              <a:buFontTx/>
              <a:buNone/>
            </a:pPr>
            <a:r>
              <a:rPr lang="en-US" altLang="en-US" sz="1200" dirty="0">
                <a:latin typeface="Arial" charset="0"/>
              </a:rPr>
              <a:t>(P1) 	production (of animal / plant quantity and quality including biomass for energy) and risk</a:t>
            </a:r>
          </a:p>
          <a:p>
            <a:pPr marL="625475" indent="-625475">
              <a:spcBef>
                <a:spcPct val="10000"/>
              </a:spcBef>
              <a:buFontTx/>
              <a:buNone/>
            </a:pPr>
            <a:r>
              <a:rPr lang="en-US" altLang="en-US" sz="1200" dirty="0">
                <a:latin typeface="Arial" charset="0"/>
              </a:rPr>
              <a:t>(P2) 	water (quantity and quality ) for human, animal and plant consumption</a:t>
            </a:r>
          </a:p>
          <a:p>
            <a:pPr marL="625475" indent="-625475">
              <a:spcBef>
                <a:spcPct val="10000"/>
              </a:spcBef>
              <a:buFontTx/>
              <a:buNone/>
            </a:pPr>
            <a:r>
              <a:rPr lang="en-US" altLang="en-US" sz="1200" dirty="0">
                <a:latin typeface="Arial" charset="0"/>
              </a:rPr>
              <a:t>(P3) 	land availability</a:t>
            </a:r>
          </a:p>
          <a:p>
            <a:pPr marL="625475" indent="-625475">
              <a:buFontTx/>
              <a:buNone/>
            </a:pPr>
            <a:r>
              <a:rPr lang="en-US" altLang="en-US" sz="1200" b="1" dirty="0">
                <a:latin typeface="Arial" charset="0"/>
              </a:rPr>
              <a:t>E 	Ecological services (regulating / supporting) &amp; indicators</a:t>
            </a:r>
          </a:p>
          <a:p>
            <a:pPr marL="625475" indent="-625475">
              <a:spcBef>
                <a:spcPct val="10000"/>
              </a:spcBef>
              <a:buFontTx/>
              <a:buNone/>
            </a:pPr>
            <a:r>
              <a:rPr lang="en-US" altLang="en-US" sz="1200" dirty="0">
                <a:latin typeface="Arial" charset="0"/>
              </a:rPr>
              <a:t>(E1) 	water cycle: floods, storms, excessive rains </a:t>
            </a:r>
          </a:p>
          <a:p>
            <a:pPr marL="625475" indent="-625475">
              <a:spcBef>
                <a:spcPct val="10000"/>
              </a:spcBef>
              <a:buFontTx/>
              <a:buNone/>
            </a:pPr>
            <a:r>
              <a:rPr lang="en-US" altLang="en-US" sz="1200" dirty="0">
                <a:latin typeface="Arial" charset="0"/>
              </a:rPr>
              <a:t>(E2) 	water cycle: drought, dry season flow, availability of water</a:t>
            </a:r>
          </a:p>
          <a:p>
            <a:pPr marL="625475" indent="-625475">
              <a:spcBef>
                <a:spcPct val="10000"/>
              </a:spcBef>
              <a:buFontTx/>
              <a:buNone/>
            </a:pPr>
            <a:r>
              <a:rPr lang="en-US" altLang="en-US" sz="1200" dirty="0">
                <a:latin typeface="Arial" charset="0"/>
              </a:rPr>
              <a:t>(E3) 	organic matter status</a:t>
            </a:r>
          </a:p>
          <a:p>
            <a:pPr marL="625475" indent="-625475">
              <a:spcBef>
                <a:spcPct val="10000"/>
              </a:spcBef>
              <a:buFontTx/>
              <a:buNone/>
            </a:pPr>
            <a:r>
              <a:rPr lang="en-US" altLang="en-US" sz="1200" dirty="0">
                <a:latin typeface="Arial" charset="0"/>
              </a:rPr>
              <a:t>(E4) 	soil cover (vegetation, mulch, etc.)</a:t>
            </a:r>
          </a:p>
          <a:p>
            <a:pPr marL="625475" indent="-625475">
              <a:spcBef>
                <a:spcPct val="10000"/>
              </a:spcBef>
              <a:buFontTx/>
              <a:buNone/>
            </a:pPr>
            <a:r>
              <a:rPr lang="en-US" altLang="en-US" sz="1200" dirty="0">
                <a:latin typeface="Arial" charset="0"/>
              </a:rPr>
              <a:t>(E5) 	soil structure: surface (</a:t>
            </a:r>
            <a:r>
              <a:rPr lang="en-US" altLang="en-US" sz="1200" dirty="0" err="1">
                <a:latin typeface="Arial" charset="0"/>
              </a:rPr>
              <a:t>eg</a:t>
            </a:r>
            <a:r>
              <a:rPr lang="en-US" altLang="en-US" sz="1200" dirty="0">
                <a:latin typeface="Arial" charset="0"/>
              </a:rPr>
              <a:t> sealing and crusting) and subsoil affecting infiltration, water and nutrient holding capacity, salinity etc.</a:t>
            </a:r>
          </a:p>
          <a:p>
            <a:pPr marL="625475" indent="-625475">
              <a:spcBef>
                <a:spcPct val="10000"/>
              </a:spcBef>
              <a:buFontTx/>
              <a:buNone/>
            </a:pPr>
            <a:r>
              <a:rPr lang="en-US" altLang="en-US" sz="1200" dirty="0">
                <a:latin typeface="Arial" charset="0"/>
              </a:rPr>
              <a:t>(E6) 	nutrient cycle (N, P, K) and the carbon cycle (C)</a:t>
            </a:r>
          </a:p>
          <a:p>
            <a:pPr marL="625475" indent="-625475">
              <a:spcBef>
                <a:spcPct val="10000"/>
              </a:spcBef>
              <a:buFontTx/>
              <a:buNone/>
            </a:pPr>
            <a:r>
              <a:rPr lang="en-US" altLang="en-US" sz="1200" dirty="0">
                <a:latin typeface="Arial" charset="0"/>
              </a:rPr>
              <a:t>(E7) 	soil formation (including wind-deposited soils)</a:t>
            </a:r>
          </a:p>
          <a:p>
            <a:pPr marL="625475" indent="-625475">
              <a:spcBef>
                <a:spcPct val="10000"/>
              </a:spcBef>
              <a:buFontTx/>
              <a:buNone/>
            </a:pPr>
            <a:r>
              <a:rPr lang="en-US" altLang="en-US" sz="1200" dirty="0">
                <a:latin typeface="Arial" charset="0"/>
              </a:rPr>
              <a:t>(E8) 	biodiversity </a:t>
            </a:r>
          </a:p>
          <a:p>
            <a:pPr marL="625475" indent="-625475">
              <a:spcBef>
                <a:spcPct val="10000"/>
              </a:spcBef>
              <a:buFontTx/>
              <a:buNone/>
            </a:pPr>
            <a:r>
              <a:rPr lang="en-US" altLang="en-US" sz="1200" dirty="0">
                <a:latin typeface="Arial" charset="0"/>
              </a:rPr>
              <a:t>(E9) 	greenhouse gas emission</a:t>
            </a:r>
          </a:p>
          <a:p>
            <a:pPr marL="625475" indent="-625475">
              <a:spcBef>
                <a:spcPct val="10000"/>
              </a:spcBef>
              <a:buFontTx/>
              <a:buNone/>
            </a:pPr>
            <a:r>
              <a:rPr lang="en-US" altLang="en-US" sz="1200" dirty="0">
                <a:latin typeface="Arial" charset="0"/>
              </a:rPr>
              <a:t>(E10)	(micro)-climate (wind, shade, temperature, humidity)</a:t>
            </a:r>
          </a:p>
          <a:p>
            <a:pPr marL="625475" indent="-625475">
              <a:buFontTx/>
              <a:buNone/>
            </a:pPr>
            <a:r>
              <a:rPr lang="en-US" altLang="en-US" sz="1200" b="1" dirty="0">
                <a:latin typeface="Arial" charset="0"/>
              </a:rPr>
              <a:t>S 	Socio-cultural services and human well-being &amp; indicators</a:t>
            </a:r>
          </a:p>
          <a:p>
            <a:pPr marL="625475" indent="-625475">
              <a:spcBef>
                <a:spcPct val="10000"/>
              </a:spcBef>
              <a:buFontTx/>
              <a:buNone/>
            </a:pPr>
            <a:r>
              <a:rPr lang="en-US" altLang="en-US" sz="1200" dirty="0">
                <a:latin typeface="Arial" charset="0"/>
              </a:rPr>
              <a:t>(S1) 	spiritual, aesthetic, cultural landscape and heritage values, recreation and tourism, </a:t>
            </a:r>
          </a:p>
          <a:p>
            <a:pPr marL="625475" indent="-625475">
              <a:spcBef>
                <a:spcPct val="10000"/>
              </a:spcBef>
              <a:buFontTx/>
              <a:buNone/>
            </a:pPr>
            <a:r>
              <a:rPr lang="en-US" altLang="en-US" sz="1200" dirty="0">
                <a:latin typeface="Arial" charset="0"/>
              </a:rPr>
              <a:t>(S2) 	education and knowledge (including indigenous knowledge)</a:t>
            </a:r>
          </a:p>
          <a:p>
            <a:pPr marL="625475" indent="-625475">
              <a:spcBef>
                <a:spcPct val="10000"/>
              </a:spcBef>
              <a:buFontTx/>
              <a:buNone/>
            </a:pPr>
            <a:r>
              <a:rPr lang="en-US" altLang="en-US" sz="1200" dirty="0">
                <a:latin typeface="Arial" charset="0"/>
              </a:rPr>
              <a:t>(S3) 	conflicts</a:t>
            </a:r>
          </a:p>
          <a:p>
            <a:pPr marL="625475" indent="-625475">
              <a:spcBef>
                <a:spcPct val="10000"/>
              </a:spcBef>
              <a:buFontTx/>
              <a:buNone/>
            </a:pPr>
            <a:r>
              <a:rPr lang="en-US" altLang="en-US" sz="1200" dirty="0">
                <a:latin typeface="Arial" charset="0"/>
              </a:rPr>
              <a:t>(S4) 	food security, health  and poverty </a:t>
            </a:r>
          </a:p>
          <a:p>
            <a:pPr marL="625475" indent="-625475">
              <a:spcBef>
                <a:spcPct val="10000"/>
              </a:spcBef>
              <a:buFontTx/>
              <a:buNone/>
            </a:pPr>
            <a:r>
              <a:rPr lang="en-US" altLang="en-US" sz="1200" dirty="0">
                <a:latin typeface="Arial" charset="0"/>
              </a:rPr>
              <a:t>(S5) 	net income</a:t>
            </a:r>
          </a:p>
          <a:p>
            <a:pPr marL="625475" indent="-625475">
              <a:spcBef>
                <a:spcPct val="10000"/>
              </a:spcBef>
              <a:buFontTx/>
              <a:buNone/>
            </a:pPr>
            <a:r>
              <a:rPr lang="en-US" altLang="en-US" sz="1200" dirty="0">
                <a:latin typeface="Arial" charset="0"/>
              </a:rPr>
              <a:t>(S6) 	private and public infrastructure (buildings, roads, dams, etc.)</a:t>
            </a:r>
          </a:p>
        </p:txBody>
      </p:sp>
      <p:sp>
        <p:nvSpPr>
          <p:cNvPr id="12" name="Rectangle 2"/>
          <p:cNvSpPr txBox="1">
            <a:spLocks noChangeArrowheads="1"/>
          </p:cNvSpPr>
          <p:nvPr/>
        </p:nvSpPr>
        <p:spPr>
          <a:xfrm>
            <a:off x="7898779" y="3049450"/>
            <a:ext cx="3918206" cy="3727687"/>
          </a:xfrm>
          <a:prstGeom prst="rect">
            <a:avLst/>
          </a:prstGeom>
          <a:solidFill>
            <a:schemeClr val="bg1">
              <a:alpha val="90979"/>
            </a:scheme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indent="-450850">
              <a:lnSpc>
                <a:spcPct val="110000"/>
              </a:lnSpc>
              <a:spcBef>
                <a:spcPts val="300"/>
              </a:spcBef>
              <a:spcAft>
                <a:spcPts val="200"/>
              </a:spcAft>
              <a:buFontTx/>
              <a:buNone/>
            </a:pPr>
            <a:r>
              <a:rPr lang="en-GB" altLang="en-US" sz="1050" b="1" dirty="0">
                <a:latin typeface="Arial" charset="0"/>
              </a:rPr>
              <a:t>-3</a:t>
            </a:r>
            <a:r>
              <a:rPr lang="en-GB" altLang="en-US" sz="1050" dirty="0">
                <a:latin typeface="Arial" charset="0"/>
              </a:rPr>
              <a:t> 	high negative influence: land degradation contributes negatively (more than 50%) to changes in ES</a:t>
            </a:r>
          </a:p>
          <a:p>
            <a:pPr marL="450850" indent="-450850">
              <a:lnSpc>
                <a:spcPct val="110000"/>
              </a:lnSpc>
              <a:spcBef>
                <a:spcPts val="300"/>
              </a:spcBef>
              <a:spcAft>
                <a:spcPts val="200"/>
              </a:spcAft>
              <a:buFontTx/>
              <a:buNone/>
            </a:pPr>
            <a:r>
              <a:rPr lang="en-GB" altLang="en-US" sz="1050" b="1" dirty="0">
                <a:latin typeface="Arial" charset="0"/>
              </a:rPr>
              <a:t>-2</a:t>
            </a:r>
            <a:r>
              <a:rPr lang="en-GB" altLang="en-US" sz="1050" dirty="0">
                <a:latin typeface="Arial" charset="0"/>
              </a:rPr>
              <a:t>	negative influence: land degradation contributes negatively </a:t>
            </a:r>
            <a:br>
              <a:rPr lang="en-GB" altLang="en-US" sz="1050" dirty="0">
                <a:latin typeface="Arial" charset="0"/>
              </a:rPr>
            </a:br>
            <a:r>
              <a:rPr lang="en-GB" altLang="en-US" sz="1050" dirty="0">
                <a:latin typeface="Arial" charset="0"/>
              </a:rPr>
              <a:t>(10-50%) to changes in ES</a:t>
            </a:r>
          </a:p>
          <a:p>
            <a:pPr marL="450850" indent="-450850">
              <a:lnSpc>
                <a:spcPct val="110000"/>
              </a:lnSpc>
              <a:spcBef>
                <a:spcPts val="300"/>
              </a:spcBef>
              <a:buFontTx/>
              <a:buNone/>
            </a:pPr>
            <a:r>
              <a:rPr lang="en-GB" altLang="en-US" sz="1050" b="1" dirty="0">
                <a:latin typeface="Arial" charset="0"/>
              </a:rPr>
              <a:t>-1	</a:t>
            </a:r>
            <a:r>
              <a:rPr lang="en-GB" altLang="en-US" sz="1050" dirty="0">
                <a:latin typeface="Arial" charset="0"/>
              </a:rPr>
              <a:t>low</a:t>
            </a:r>
            <a:r>
              <a:rPr lang="en-GB" altLang="en-US" sz="1050" b="1" dirty="0">
                <a:latin typeface="Arial" charset="0"/>
              </a:rPr>
              <a:t> </a:t>
            </a:r>
            <a:r>
              <a:rPr lang="en-GB" altLang="en-US" sz="1050" dirty="0">
                <a:latin typeface="Arial" charset="0"/>
              </a:rPr>
              <a:t>negative influence: land degradation contributes negatively </a:t>
            </a:r>
            <a:br>
              <a:rPr lang="en-GB" altLang="en-US" sz="1050" dirty="0">
                <a:latin typeface="Arial" charset="0"/>
              </a:rPr>
            </a:br>
            <a:r>
              <a:rPr lang="en-GB" altLang="en-US" sz="1050" dirty="0">
                <a:latin typeface="Arial" charset="0"/>
              </a:rPr>
              <a:t>(0-10-%) to changes in ES.</a:t>
            </a:r>
          </a:p>
          <a:p>
            <a:pPr marL="450850" indent="-450850">
              <a:lnSpc>
                <a:spcPct val="110000"/>
              </a:lnSpc>
              <a:spcBef>
                <a:spcPts val="600"/>
              </a:spcBef>
              <a:buFontTx/>
              <a:buNone/>
            </a:pPr>
            <a:r>
              <a:rPr lang="en-GB" altLang="en-US" sz="1050" b="1" dirty="0">
                <a:latin typeface="Arial" charset="0"/>
              </a:rPr>
              <a:t>0	</a:t>
            </a:r>
            <a:r>
              <a:rPr lang="en-GB" altLang="en-US" sz="1050" dirty="0">
                <a:latin typeface="Arial" charset="0"/>
              </a:rPr>
              <a:t>no impact, i.e. no or negligible change ecosystem service</a:t>
            </a:r>
          </a:p>
          <a:p>
            <a:pPr marL="450850" indent="-450850">
              <a:lnSpc>
                <a:spcPct val="110000"/>
              </a:lnSpc>
              <a:spcBef>
                <a:spcPts val="600"/>
              </a:spcBef>
              <a:buFontTx/>
              <a:buNone/>
            </a:pPr>
            <a:r>
              <a:rPr lang="en-GB" altLang="en-US" sz="1050" b="1" dirty="0">
                <a:latin typeface="Arial" charset="0"/>
              </a:rPr>
              <a:t>+1	</a:t>
            </a:r>
            <a:r>
              <a:rPr lang="en-GB" altLang="en-US" sz="1050" dirty="0">
                <a:latin typeface="Arial" charset="0"/>
              </a:rPr>
              <a:t>low positive influence: land degradation contributes positively </a:t>
            </a:r>
            <a:br>
              <a:rPr lang="en-GB" altLang="en-US" sz="1050" dirty="0">
                <a:latin typeface="Arial" charset="0"/>
              </a:rPr>
            </a:br>
            <a:r>
              <a:rPr lang="en-GB" altLang="en-US" sz="1050" dirty="0">
                <a:latin typeface="Arial" charset="0"/>
              </a:rPr>
              <a:t>(0-10%) to the changes in ES</a:t>
            </a:r>
          </a:p>
          <a:p>
            <a:pPr marL="450850" indent="-450850">
              <a:lnSpc>
                <a:spcPct val="110000"/>
              </a:lnSpc>
              <a:spcBef>
                <a:spcPts val="600"/>
              </a:spcBef>
              <a:buFontTx/>
              <a:buNone/>
            </a:pPr>
            <a:r>
              <a:rPr lang="en-GB" altLang="en-US" sz="1050" b="1" dirty="0">
                <a:latin typeface="Arial" charset="0"/>
              </a:rPr>
              <a:t>+2	</a:t>
            </a:r>
            <a:r>
              <a:rPr lang="en-GB" altLang="en-US" sz="1050" dirty="0">
                <a:latin typeface="Arial" charset="0"/>
              </a:rPr>
              <a:t>positive influence: land degradation contributes positively </a:t>
            </a:r>
            <a:br>
              <a:rPr lang="en-GB" altLang="en-US" sz="1050" dirty="0">
                <a:latin typeface="Arial" charset="0"/>
              </a:rPr>
            </a:br>
            <a:r>
              <a:rPr lang="en-GB" altLang="en-US" sz="1050" dirty="0">
                <a:latin typeface="Arial" charset="0"/>
              </a:rPr>
              <a:t>(10-50%) to the changes in ES</a:t>
            </a:r>
          </a:p>
          <a:p>
            <a:pPr marL="450850" indent="-450850">
              <a:lnSpc>
                <a:spcPct val="110000"/>
              </a:lnSpc>
              <a:spcBef>
                <a:spcPts val="600"/>
              </a:spcBef>
              <a:buFontTx/>
              <a:buNone/>
            </a:pPr>
            <a:r>
              <a:rPr lang="en-GB" altLang="en-US" sz="1050" b="1" dirty="0">
                <a:latin typeface="Arial" charset="0"/>
              </a:rPr>
              <a:t>+3	</a:t>
            </a:r>
            <a:r>
              <a:rPr lang="en-GB" altLang="en-US" sz="1050" dirty="0">
                <a:latin typeface="Arial" charset="0"/>
              </a:rPr>
              <a:t>high positive influence: land degradation contributes positively (more than 50%) to changes in ES.</a:t>
            </a:r>
          </a:p>
        </p:txBody>
      </p:sp>
      <p:pic>
        <p:nvPicPr>
          <p:cNvPr id="2" name="Picture 1">
            <a:extLst>
              <a:ext uri="{FF2B5EF4-FFF2-40B4-BE49-F238E27FC236}">
                <a16:creationId xmlns:a16="http://schemas.microsoft.com/office/drawing/2014/main" id="{A78B915B-CCC1-4327-A3C6-B1641203E3E8}"/>
              </a:ext>
            </a:extLst>
          </p:cNvPr>
          <p:cNvPicPr>
            <a:picLocks noChangeAspect="1"/>
          </p:cNvPicPr>
          <p:nvPr/>
        </p:nvPicPr>
        <p:blipFill>
          <a:blip r:embed="rId4"/>
          <a:stretch>
            <a:fillRect/>
          </a:stretch>
        </p:blipFill>
        <p:spPr>
          <a:xfrm>
            <a:off x="8974323" y="793968"/>
            <a:ext cx="2850344" cy="2168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75315350"/>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458;p12"/>
          <p:cNvSpPr/>
          <p:nvPr/>
        </p:nvSpPr>
        <p:spPr>
          <a:xfrm>
            <a:off x="0" y="369233"/>
            <a:ext cx="1048871" cy="991441"/>
          </a:xfrm>
          <a:prstGeom prst="rect">
            <a:avLst/>
          </a:prstGeom>
          <a:solidFill>
            <a:srgbClr val="E286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4" name="Google Shape;460;p12"/>
          <p:cNvCxnSpPr/>
          <p:nvPr/>
        </p:nvCxnSpPr>
        <p:spPr>
          <a:xfrm>
            <a:off x="1048871" y="0"/>
            <a:ext cx="0" cy="6858000"/>
          </a:xfrm>
          <a:prstGeom prst="straightConnector1">
            <a:avLst/>
          </a:prstGeom>
          <a:noFill/>
          <a:ln w="9525" cap="flat" cmpd="sng">
            <a:solidFill>
              <a:schemeClr val="accent2"/>
            </a:solidFill>
            <a:prstDash val="solid"/>
            <a:miter lim="800000"/>
            <a:headEnd type="none" w="sm" len="sm"/>
            <a:tailEnd type="none" w="sm" len="sm"/>
          </a:ln>
        </p:spPr>
      </p:cxnSp>
      <p:sp>
        <p:nvSpPr>
          <p:cNvPr id="26" name="Google Shape;228;p37"/>
          <p:cNvSpPr/>
          <p:nvPr/>
        </p:nvSpPr>
        <p:spPr>
          <a:xfrm>
            <a:off x="1128617" y="522272"/>
            <a:ext cx="8866271" cy="775677"/>
          </a:xfrm>
          <a:prstGeom prst="rect">
            <a:avLst/>
          </a:prstGeom>
          <a:noFill/>
          <a:ln>
            <a:noFill/>
          </a:ln>
        </p:spPr>
        <p:txBody>
          <a:bodyPr spcFirstLastPara="1" wrap="square" lIns="91425" tIns="45700" rIns="91425" bIns="45700" anchor="ctr" anchorCtr="0">
            <a:noAutofit/>
          </a:bodyPr>
          <a:lstStyle/>
          <a:p>
            <a:pPr lvl="0">
              <a:buClr>
                <a:srgbClr val="000000"/>
              </a:buClr>
              <a:buSzPts val="3200"/>
            </a:pPr>
            <a:r>
              <a:rPr lang="de-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QM </a:t>
            </a:r>
            <a:r>
              <a:rPr lang="en-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a:t>
            </a:r>
            <a:r>
              <a:rPr lang="en-US"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 Step 4: Sustainable Land Management</a:t>
            </a:r>
            <a:endParaRPr lang="de-CH" sz="3200" dirty="0">
              <a:solidFill>
                <a:schemeClr val="dk1"/>
              </a:solidFill>
              <a:latin typeface="Arial"/>
              <a:ea typeface="Gadugi" panose="020B0502040204020203" pitchFamily="34" charset="0"/>
              <a:cs typeface="Arial"/>
              <a:sym typeface="Arial"/>
            </a:endParaRPr>
          </a:p>
        </p:txBody>
      </p:sp>
      <p:cxnSp>
        <p:nvCxnSpPr>
          <p:cNvPr id="27" name="Google Shape;461;p12"/>
          <p:cNvCxnSpPr/>
          <p:nvPr/>
        </p:nvCxnSpPr>
        <p:spPr>
          <a:xfrm rot="10800000">
            <a:off x="2" y="369233"/>
            <a:ext cx="10998198" cy="0"/>
          </a:xfrm>
          <a:prstGeom prst="straightConnector1">
            <a:avLst/>
          </a:prstGeom>
          <a:noFill/>
          <a:ln w="9525" cap="flat" cmpd="sng">
            <a:solidFill>
              <a:schemeClr val="accent2"/>
            </a:solidFill>
            <a:prstDash val="solid"/>
            <a:miter lim="800000"/>
            <a:headEnd type="none" w="sm" len="sm"/>
            <a:tailEnd type="none" w="sm" len="sm"/>
          </a:ln>
        </p:spPr>
      </p:cxnSp>
      <p:pic>
        <p:nvPicPr>
          <p:cNvPr id="2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27107" y="245406"/>
            <a:ext cx="1572851" cy="42473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289349" y="5649339"/>
            <a:ext cx="8544806" cy="830997"/>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Gadugi" panose="020B0502040204020203" pitchFamily="34" charset="0"/>
                <a:ea typeface="Gadugi" panose="020B0502040204020203" pitchFamily="34" charset="0"/>
              </a:rPr>
              <a:t>Define the </a:t>
            </a:r>
            <a:r>
              <a:rPr lang="en-GB" sz="2400" b="1" dirty="0">
                <a:latin typeface="Gadugi" panose="020B0502040204020203" pitchFamily="34" charset="0"/>
                <a:ea typeface="Gadugi" panose="020B0502040204020203" pitchFamily="34" charset="0"/>
              </a:rPr>
              <a:t>impact on ecosystem services </a:t>
            </a:r>
            <a:r>
              <a:rPr lang="en-GB" sz="2400" dirty="0">
                <a:latin typeface="Gadugi" panose="020B0502040204020203" pitchFamily="34" charset="0"/>
                <a:ea typeface="Gadugi" panose="020B0502040204020203" pitchFamily="34" charset="0"/>
              </a:rPr>
              <a:t>(WOCAT 2008) including level of impact</a:t>
            </a:r>
          </a:p>
        </p:txBody>
      </p:sp>
      <p:graphicFrame>
        <p:nvGraphicFramePr>
          <p:cNvPr id="11" name="Group 2"/>
          <p:cNvGraphicFramePr>
            <a:graphicFrameLocks noGrp="1"/>
          </p:cNvGraphicFramePr>
          <p:nvPr>
            <p:extLst/>
          </p:nvPr>
        </p:nvGraphicFramePr>
        <p:xfrm>
          <a:off x="1289349" y="1680210"/>
          <a:ext cx="4030663" cy="3497580"/>
        </p:xfrm>
        <a:graphic>
          <a:graphicData uri="http://schemas.openxmlformats.org/drawingml/2006/table">
            <a:tbl>
              <a:tblPr/>
              <a:tblGrid>
                <a:gridCol w="4030663">
                  <a:extLst>
                    <a:ext uri="{9D8B030D-6E8A-4147-A177-3AD203B41FA5}">
                      <a16:colId xmlns:a16="http://schemas.microsoft.com/office/drawing/2014/main" val="20001"/>
                    </a:ext>
                  </a:extLst>
                </a:gridCol>
              </a:tblGrid>
              <a:tr h="3587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300" b="1" i="0" u="none" strike="noStrike" cap="none" normalizeH="0" baseline="0" dirty="0">
                          <a:ln>
                            <a:noFill/>
                          </a:ln>
                          <a:solidFill>
                            <a:srgbClr val="579339"/>
                          </a:solidFill>
                          <a:effectLst/>
                          <a:latin typeface="Arial" charset="0"/>
                        </a:rPr>
                        <a:t>Conservation/SLM per LUS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495300">
                <a:tc>
                  <a:txBody>
                    <a:bodyPr/>
                    <a:lstStyle/>
                    <a:p>
                      <a:pPr marL="457200" marR="0" lvl="1" indent="0" algn="l" defTabSz="914400" rtl="0" eaLnBrk="0" fontAlgn="base" latinLnBrk="0" hangingPunct="0">
                        <a:lnSpc>
                          <a:spcPct val="100000"/>
                        </a:lnSpc>
                        <a:spcBef>
                          <a:spcPct val="10000"/>
                        </a:spcBef>
                        <a:spcAft>
                          <a:spcPct val="0"/>
                        </a:spcAft>
                        <a:buClr>
                          <a:schemeClr val="tx1"/>
                        </a:buClr>
                        <a:buSzTx/>
                        <a:buFontTx/>
                        <a:buNone/>
                        <a:tabLst/>
                      </a:pPr>
                      <a:r>
                        <a:rPr kumimoji="0" lang="en-US" sz="2300" b="0" i="0" u="none" strike="noStrike" cap="none" normalizeH="0" baseline="0" dirty="0">
                          <a:ln>
                            <a:noFill/>
                          </a:ln>
                          <a:solidFill>
                            <a:schemeClr val="tx1"/>
                          </a:solidFill>
                          <a:effectLst/>
                          <a:latin typeface="Arial" charset="0"/>
                          <a:cs typeface="Times New Roman" pitchFamily="18" charset="0"/>
                        </a:rPr>
                        <a:t>Name / Group / Measure </a:t>
                      </a:r>
                      <a:endParaRPr kumimoji="0" lang="en-US" sz="2300" b="0" i="0" u="none" strike="noStrike" cap="none" normalizeH="0" baseline="0" dirty="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376238">
                <a:tc>
                  <a:txBody>
                    <a:bodyPr/>
                    <a:lstStyle/>
                    <a:p>
                      <a:pPr marL="457200" marR="0" lvl="1" indent="0" algn="l" defTabSz="914400" rtl="0" eaLnBrk="0" fontAlgn="base" latinLnBrk="0" hangingPunct="0">
                        <a:lnSpc>
                          <a:spcPct val="100000"/>
                        </a:lnSpc>
                        <a:spcBef>
                          <a:spcPct val="10000"/>
                        </a:spcBef>
                        <a:spcAft>
                          <a:spcPct val="0"/>
                        </a:spcAft>
                        <a:buClr>
                          <a:schemeClr val="tx1"/>
                        </a:buClr>
                        <a:buSzTx/>
                        <a:buFontTx/>
                        <a:buNone/>
                        <a:tabLst/>
                      </a:pPr>
                      <a:r>
                        <a:rPr kumimoji="0" lang="en-US" sz="2300" b="0" i="0" u="none" strike="noStrike" cap="none" normalizeH="0" baseline="0">
                          <a:ln>
                            <a:noFill/>
                          </a:ln>
                          <a:solidFill>
                            <a:schemeClr val="tx1"/>
                          </a:solidFill>
                          <a:effectLst/>
                          <a:latin typeface="Arial" charset="0"/>
                          <a:cs typeface="Times New Roman" pitchFamily="18" charset="0"/>
                        </a:rPr>
                        <a:t>Extent (area)</a:t>
                      </a:r>
                      <a:endParaRPr kumimoji="0" lang="en-US" sz="2300" b="0" i="0" u="none" strike="noStrike" cap="none" normalizeH="0" baseline="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377825">
                <a:tc>
                  <a:txBody>
                    <a:bodyPr/>
                    <a:lstStyle/>
                    <a:p>
                      <a:pPr marL="457200" marR="0" lvl="1" indent="0" algn="l" defTabSz="914400" rtl="0" eaLnBrk="0" fontAlgn="base" latinLnBrk="0" hangingPunct="0">
                        <a:lnSpc>
                          <a:spcPct val="100000"/>
                        </a:lnSpc>
                        <a:spcBef>
                          <a:spcPct val="10000"/>
                        </a:spcBef>
                        <a:spcAft>
                          <a:spcPct val="0"/>
                        </a:spcAft>
                        <a:buClr>
                          <a:schemeClr val="tx1"/>
                        </a:buClr>
                        <a:buSzTx/>
                        <a:buFontTx/>
                        <a:buNone/>
                        <a:tabLst/>
                      </a:pPr>
                      <a:r>
                        <a:rPr kumimoji="0" lang="en-US" sz="2300" b="0" i="0" u="none" strike="noStrike" cap="none" normalizeH="0" baseline="0">
                          <a:ln>
                            <a:noFill/>
                          </a:ln>
                          <a:solidFill>
                            <a:schemeClr val="tx1"/>
                          </a:solidFill>
                          <a:effectLst/>
                          <a:latin typeface="Arial" charset="0"/>
                          <a:cs typeface="Times New Roman" pitchFamily="18" charset="0"/>
                        </a:rPr>
                        <a:t>Effectiveness</a:t>
                      </a:r>
                      <a:endParaRPr kumimoji="0" lang="en-US" sz="2300" b="0" i="0" u="none" strike="noStrike" cap="none" normalizeH="0" baseline="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415925">
                <a:tc>
                  <a:txBody>
                    <a:bodyPr/>
                    <a:lstStyle/>
                    <a:p>
                      <a:pPr marL="457200" marR="0" lvl="1" indent="0" algn="l" defTabSz="914400" rtl="0" eaLnBrk="0" fontAlgn="base" latinLnBrk="0" hangingPunct="0">
                        <a:lnSpc>
                          <a:spcPct val="100000"/>
                        </a:lnSpc>
                        <a:spcBef>
                          <a:spcPct val="10000"/>
                        </a:spcBef>
                        <a:spcAft>
                          <a:spcPct val="0"/>
                        </a:spcAft>
                        <a:buClr>
                          <a:schemeClr val="tx1"/>
                        </a:buClr>
                        <a:buSzTx/>
                        <a:buFontTx/>
                        <a:buNone/>
                        <a:tabLst/>
                      </a:pPr>
                      <a:r>
                        <a:rPr kumimoji="0" lang="en-US" sz="2300" b="0" i="0" u="none" strike="noStrike" cap="none" normalizeH="0" baseline="0" dirty="0">
                          <a:ln>
                            <a:noFill/>
                          </a:ln>
                          <a:solidFill>
                            <a:schemeClr val="tx1"/>
                          </a:solidFill>
                          <a:effectLst/>
                          <a:latin typeface="Arial" charset="0"/>
                          <a:cs typeface="Times New Roman" pitchFamily="18" charset="0"/>
                        </a:rPr>
                        <a:t>Effectiveness trend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47688">
                <a:tc>
                  <a:txBody>
                    <a:bodyPr/>
                    <a:lstStyle/>
                    <a:p>
                      <a:pPr marL="457200" marR="0" lvl="1" indent="0" algn="l" defTabSz="914400" rtl="0" eaLnBrk="0" fontAlgn="base" latinLnBrk="0" hangingPunct="0">
                        <a:lnSpc>
                          <a:spcPct val="100000"/>
                        </a:lnSpc>
                        <a:spcBef>
                          <a:spcPct val="10000"/>
                        </a:spcBef>
                        <a:spcAft>
                          <a:spcPct val="0"/>
                        </a:spcAft>
                        <a:buClrTx/>
                        <a:buSzTx/>
                        <a:buFontTx/>
                        <a:buNone/>
                        <a:tabLst/>
                      </a:pPr>
                      <a:r>
                        <a:rPr kumimoji="0" lang="en-US" sz="2300" b="0" i="0" u="none" strike="noStrike" cap="none" normalizeH="0" baseline="0" dirty="0">
                          <a:ln>
                            <a:noFill/>
                          </a:ln>
                          <a:solidFill>
                            <a:schemeClr val="tx1"/>
                          </a:solidFill>
                          <a:effectLst/>
                          <a:latin typeface="Arial" charset="0"/>
                          <a:cs typeface="Times New Roman" pitchFamily="18" charset="0"/>
                        </a:rPr>
                        <a:t>Impact on ecosystem services (type and level)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423863">
                <a:tc>
                  <a:txBody>
                    <a:bodyPr/>
                    <a:lstStyle/>
                    <a:p>
                      <a:pPr marL="457200" marR="0" lvl="1" indent="0" algn="l" defTabSz="914400" rtl="0" eaLnBrk="0" fontAlgn="base" latinLnBrk="0" hangingPunct="0">
                        <a:lnSpc>
                          <a:spcPct val="100000"/>
                        </a:lnSpc>
                        <a:spcBef>
                          <a:spcPct val="10000"/>
                        </a:spcBef>
                        <a:spcAft>
                          <a:spcPct val="0"/>
                        </a:spcAft>
                        <a:buClr>
                          <a:schemeClr val="tx1"/>
                        </a:buClr>
                        <a:buSzTx/>
                        <a:buFontTx/>
                        <a:buNone/>
                        <a:tabLst/>
                      </a:pPr>
                      <a:r>
                        <a:rPr kumimoji="0" lang="en-US" sz="2300" b="0" i="0" u="none" strike="noStrike" cap="none" normalizeH="0" baseline="0" dirty="0">
                          <a:ln>
                            <a:noFill/>
                          </a:ln>
                          <a:solidFill>
                            <a:schemeClr val="tx1"/>
                          </a:solidFill>
                          <a:effectLst/>
                          <a:latin typeface="Arial" charset="0"/>
                          <a:cs typeface="Times New Roman" pitchFamily="18" charset="0"/>
                        </a:rPr>
                        <a:t>Degradation addressed</a:t>
                      </a:r>
                      <a:endParaRPr kumimoji="0" lang="en-US" sz="2300" b="0" i="0" u="none" strike="noStrike" cap="none" normalizeH="0" baseline="0" dirty="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bl>
          </a:graphicData>
        </a:graphic>
      </p:graphicFrame>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0489" y="2599315"/>
            <a:ext cx="5716953" cy="2422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5561752" y="2052336"/>
            <a:ext cx="1818511" cy="369332"/>
          </a:xfrm>
          <a:prstGeom prst="rect">
            <a:avLst/>
          </a:prstGeom>
          <a:noFill/>
        </p:spPr>
        <p:txBody>
          <a:bodyPr wrap="none" rtlCol="0">
            <a:spAutoFit/>
          </a:bodyPr>
          <a:lstStyle/>
          <a:p>
            <a:r>
              <a:rPr lang="en-US" b="1" i="1" dirty="0"/>
              <a:t>Data entry table:</a:t>
            </a:r>
          </a:p>
        </p:txBody>
      </p:sp>
    </p:spTree>
    <p:extLst>
      <p:ext uri="{BB962C8B-B14F-4D97-AF65-F5344CB8AC3E}">
        <p14:creationId xmlns:p14="http://schemas.microsoft.com/office/powerpoint/2010/main" val="22755487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458;p12"/>
          <p:cNvSpPr/>
          <p:nvPr/>
        </p:nvSpPr>
        <p:spPr>
          <a:xfrm>
            <a:off x="0" y="369233"/>
            <a:ext cx="1048871" cy="991441"/>
          </a:xfrm>
          <a:prstGeom prst="rect">
            <a:avLst/>
          </a:prstGeom>
          <a:solidFill>
            <a:srgbClr val="E286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4" name="Google Shape;460;p12"/>
          <p:cNvCxnSpPr/>
          <p:nvPr/>
        </p:nvCxnSpPr>
        <p:spPr>
          <a:xfrm>
            <a:off x="1048871" y="0"/>
            <a:ext cx="0" cy="6858000"/>
          </a:xfrm>
          <a:prstGeom prst="straightConnector1">
            <a:avLst/>
          </a:prstGeom>
          <a:noFill/>
          <a:ln w="9525" cap="flat" cmpd="sng">
            <a:solidFill>
              <a:schemeClr val="accent2"/>
            </a:solidFill>
            <a:prstDash val="solid"/>
            <a:miter lim="800000"/>
            <a:headEnd type="none" w="sm" len="sm"/>
            <a:tailEnd type="none" w="sm" len="sm"/>
          </a:ln>
        </p:spPr>
      </p:cxnSp>
      <p:sp>
        <p:nvSpPr>
          <p:cNvPr id="26" name="Google Shape;228;p37"/>
          <p:cNvSpPr/>
          <p:nvPr/>
        </p:nvSpPr>
        <p:spPr>
          <a:xfrm>
            <a:off x="1128617" y="522272"/>
            <a:ext cx="8866271" cy="775677"/>
          </a:xfrm>
          <a:prstGeom prst="rect">
            <a:avLst/>
          </a:prstGeom>
          <a:noFill/>
          <a:ln>
            <a:noFill/>
          </a:ln>
        </p:spPr>
        <p:txBody>
          <a:bodyPr spcFirstLastPara="1" wrap="square" lIns="91425" tIns="45700" rIns="91425" bIns="45700" anchor="ctr" anchorCtr="0">
            <a:noAutofit/>
          </a:bodyPr>
          <a:lstStyle/>
          <a:p>
            <a:pPr lvl="0">
              <a:buClr>
                <a:srgbClr val="000000"/>
              </a:buClr>
              <a:buSzPts val="3200"/>
            </a:pPr>
            <a:r>
              <a:rPr lang="de-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QM </a:t>
            </a:r>
            <a:r>
              <a:rPr lang="en-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a:t>
            </a:r>
            <a:r>
              <a:rPr lang="en-US"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 Step 4: Sustainable Land Management</a:t>
            </a:r>
            <a:endParaRPr lang="de-CH" sz="3200" dirty="0">
              <a:solidFill>
                <a:schemeClr val="dk1"/>
              </a:solidFill>
              <a:latin typeface="Arial"/>
              <a:ea typeface="Gadugi" panose="020B0502040204020203" pitchFamily="34" charset="0"/>
              <a:cs typeface="Arial"/>
              <a:sym typeface="Arial"/>
            </a:endParaRPr>
          </a:p>
        </p:txBody>
      </p:sp>
      <p:cxnSp>
        <p:nvCxnSpPr>
          <p:cNvPr id="27" name="Google Shape;461;p12"/>
          <p:cNvCxnSpPr/>
          <p:nvPr/>
        </p:nvCxnSpPr>
        <p:spPr>
          <a:xfrm rot="10800000">
            <a:off x="2" y="369233"/>
            <a:ext cx="10998198" cy="0"/>
          </a:xfrm>
          <a:prstGeom prst="straightConnector1">
            <a:avLst/>
          </a:prstGeom>
          <a:noFill/>
          <a:ln w="9525" cap="flat" cmpd="sng">
            <a:solidFill>
              <a:schemeClr val="accent2"/>
            </a:solidFill>
            <a:prstDash val="solid"/>
            <a:miter lim="800000"/>
            <a:headEnd type="none" w="sm" len="sm"/>
            <a:tailEnd type="none" w="sm" len="sm"/>
          </a:ln>
        </p:spPr>
      </p:cxnSp>
      <p:pic>
        <p:nvPicPr>
          <p:cNvPr id="2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27107" y="245406"/>
            <a:ext cx="1572851" cy="4247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28617" y="1624764"/>
            <a:ext cx="8015384" cy="830997"/>
          </a:xfrm>
          <a:prstGeom prst="rect">
            <a:avLst/>
          </a:prstGeom>
        </p:spPr>
        <p:txBody>
          <a:bodyPr wrap="square">
            <a:spAutoFit/>
          </a:bodyPr>
          <a:lstStyle/>
          <a:p>
            <a:pPr marL="285750" indent="-285750">
              <a:buFont typeface="Arial" panose="020B0604020202020204" pitchFamily="34" charset="0"/>
              <a:buChar char="•"/>
            </a:pPr>
            <a:r>
              <a:rPr lang="en-GB" sz="2400" dirty="0">
                <a:latin typeface="Gadugi" panose="020B0502040204020203" pitchFamily="34" charset="0"/>
                <a:ea typeface="Gadugi" panose="020B0502040204020203" pitchFamily="34" charset="0"/>
              </a:rPr>
              <a:t>Name the </a:t>
            </a:r>
            <a:r>
              <a:rPr lang="en-GB" sz="2400" b="1" dirty="0">
                <a:latin typeface="Gadugi" panose="020B0502040204020203" pitchFamily="34" charset="0"/>
                <a:ea typeface="Gadugi" panose="020B0502040204020203" pitchFamily="34" charset="0"/>
              </a:rPr>
              <a:t>most widespread SLM technologies </a:t>
            </a:r>
            <a:r>
              <a:rPr lang="en-GB" sz="2400" dirty="0">
                <a:latin typeface="Gadugi" panose="020B0502040204020203" pitchFamily="34" charset="0"/>
                <a:ea typeface="Gadugi" panose="020B0502040204020203" pitchFamily="34" charset="0"/>
              </a:rPr>
              <a:t>for each mapping unit</a:t>
            </a:r>
          </a:p>
        </p:txBody>
      </p:sp>
      <p:sp>
        <p:nvSpPr>
          <p:cNvPr id="12" name="Rectangle 2"/>
          <p:cNvSpPr>
            <a:spLocks noGrp="1" noChangeArrowheads="1"/>
          </p:cNvSpPr>
          <p:nvPr>
            <p:ph idx="1"/>
          </p:nvPr>
        </p:nvSpPr>
        <p:spPr>
          <a:xfrm>
            <a:off x="1525833" y="2603270"/>
            <a:ext cx="4823452" cy="3746016"/>
          </a:xfrm>
          <a:solidFill>
            <a:schemeClr val="bg1">
              <a:alpha val="78822"/>
            </a:schemeClr>
          </a:solidFill>
        </p:spPr>
        <p:txBody>
          <a:bodyPr>
            <a:noAutofit/>
          </a:bodyPr>
          <a:lstStyle/>
          <a:p>
            <a:pPr marL="715963" indent="-715963">
              <a:lnSpc>
                <a:spcPct val="95000"/>
              </a:lnSpc>
              <a:spcBef>
                <a:spcPct val="5000"/>
              </a:spcBef>
              <a:buFontTx/>
              <a:buNone/>
            </a:pPr>
            <a:r>
              <a:rPr lang="en-GB" altLang="en-US" sz="1400" dirty="0">
                <a:latin typeface="Arial" charset="0"/>
              </a:rPr>
              <a:t>CA: 	Conservation agriculture / mulching </a:t>
            </a:r>
          </a:p>
          <a:p>
            <a:pPr marL="715963" indent="-715963" algn="just">
              <a:lnSpc>
                <a:spcPct val="95000"/>
              </a:lnSpc>
              <a:spcBef>
                <a:spcPct val="5000"/>
              </a:spcBef>
              <a:buFontTx/>
              <a:buNone/>
            </a:pPr>
            <a:r>
              <a:rPr lang="en-GB" altLang="en-US" sz="1400" dirty="0">
                <a:latin typeface="Arial" charset="0"/>
              </a:rPr>
              <a:t>NM: 	</a:t>
            </a:r>
            <a:r>
              <a:rPr lang="en-GB" altLang="en-US" sz="1400" dirty="0" err="1">
                <a:latin typeface="Arial" charset="0"/>
              </a:rPr>
              <a:t>Manuring</a:t>
            </a:r>
            <a:r>
              <a:rPr lang="en-GB" altLang="en-US" sz="1400" dirty="0">
                <a:latin typeface="Arial" charset="0"/>
              </a:rPr>
              <a:t> / composting / nutrient management </a:t>
            </a:r>
          </a:p>
          <a:p>
            <a:pPr marL="715963" indent="-715963" algn="just">
              <a:lnSpc>
                <a:spcPct val="95000"/>
              </a:lnSpc>
              <a:spcBef>
                <a:spcPct val="5000"/>
              </a:spcBef>
              <a:buFontTx/>
              <a:buNone/>
            </a:pPr>
            <a:r>
              <a:rPr lang="en-GB" altLang="en-US" sz="1400" dirty="0">
                <a:latin typeface="Arial" charset="0"/>
              </a:rPr>
              <a:t>RO: 	Rotational system / shifting cultivation /  fallow /slash and burn</a:t>
            </a:r>
          </a:p>
          <a:p>
            <a:pPr marL="715963" indent="-715963" algn="just">
              <a:lnSpc>
                <a:spcPct val="95000"/>
              </a:lnSpc>
              <a:spcBef>
                <a:spcPct val="5000"/>
              </a:spcBef>
              <a:buFontTx/>
              <a:buNone/>
            </a:pPr>
            <a:r>
              <a:rPr lang="en-GB" altLang="en-US" sz="1400" dirty="0">
                <a:latin typeface="Arial" charset="0"/>
              </a:rPr>
              <a:t>VS: 	Vegetative strips / cover  </a:t>
            </a:r>
          </a:p>
          <a:p>
            <a:pPr marL="715963" indent="-715963" algn="just">
              <a:lnSpc>
                <a:spcPct val="95000"/>
              </a:lnSpc>
              <a:spcBef>
                <a:spcPct val="5000"/>
              </a:spcBef>
              <a:buFontTx/>
              <a:buNone/>
            </a:pPr>
            <a:r>
              <a:rPr lang="en-GB" altLang="en-US" sz="1400" dirty="0">
                <a:latin typeface="Arial" charset="0"/>
              </a:rPr>
              <a:t>AF: 	Agroforestry  </a:t>
            </a:r>
          </a:p>
          <a:p>
            <a:pPr marL="715963" indent="-715963" algn="just">
              <a:lnSpc>
                <a:spcPct val="95000"/>
              </a:lnSpc>
              <a:spcBef>
                <a:spcPct val="5000"/>
              </a:spcBef>
              <a:buFontTx/>
              <a:buNone/>
            </a:pPr>
            <a:r>
              <a:rPr lang="en-GB" altLang="en-US" sz="1400" dirty="0">
                <a:latin typeface="Arial" charset="0"/>
              </a:rPr>
              <a:t>AP: 	Afforestation and forest protection</a:t>
            </a:r>
          </a:p>
          <a:p>
            <a:pPr marL="715963" indent="-715963" algn="just">
              <a:lnSpc>
                <a:spcPct val="95000"/>
              </a:lnSpc>
              <a:spcBef>
                <a:spcPct val="5000"/>
              </a:spcBef>
              <a:buFontTx/>
              <a:buNone/>
            </a:pPr>
            <a:r>
              <a:rPr lang="en-GB" altLang="en-US" sz="1400" dirty="0">
                <a:latin typeface="Arial" charset="0"/>
              </a:rPr>
              <a:t>RH: 	Gully control / rehabilitation </a:t>
            </a:r>
          </a:p>
          <a:p>
            <a:pPr marL="715963" indent="-715963" algn="just">
              <a:lnSpc>
                <a:spcPct val="95000"/>
              </a:lnSpc>
              <a:spcBef>
                <a:spcPct val="5000"/>
              </a:spcBef>
              <a:buFontTx/>
              <a:buNone/>
            </a:pPr>
            <a:r>
              <a:rPr lang="en-GB" altLang="en-US" sz="1400" dirty="0">
                <a:latin typeface="Arial" charset="0"/>
              </a:rPr>
              <a:t>TR: 	Terraces  </a:t>
            </a:r>
          </a:p>
          <a:p>
            <a:pPr marL="715963" indent="-715963" algn="just">
              <a:lnSpc>
                <a:spcPct val="95000"/>
              </a:lnSpc>
              <a:spcBef>
                <a:spcPct val="5000"/>
              </a:spcBef>
              <a:buFontTx/>
              <a:buNone/>
            </a:pPr>
            <a:r>
              <a:rPr lang="en-GB" altLang="en-US" sz="1400" dirty="0">
                <a:latin typeface="Arial" charset="0"/>
              </a:rPr>
              <a:t>GR: 	Grazing land management</a:t>
            </a:r>
          </a:p>
          <a:p>
            <a:pPr marL="715963" indent="-715963" algn="just">
              <a:lnSpc>
                <a:spcPct val="95000"/>
              </a:lnSpc>
              <a:spcBef>
                <a:spcPct val="5000"/>
              </a:spcBef>
              <a:buFontTx/>
              <a:buNone/>
            </a:pPr>
            <a:r>
              <a:rPr lang="en-GB" altLang="en-US" sz="1400" dirty="0">
                <a:latin typeface="Arial" charset="0"/>
              </a:rPr>
              <a:t>WH: 	Water harvesting</a:t>
            </a:r>
          </a:p>
          <a:p>
            <a:pPr marL="715963" indent="-715963">
              <a:lnSpc>
                <a:spcPct val="95000"/>
              </a:lnSpc>
              <a:spcBef>
                <a:spcPct val="5000"/>
              </a:spcBef>
              <a:buFontTx/>
              <a:buNone/>
            </a:pPr>
            <a:r>
              <a:rPr lang="en-GB" altLang="en-US" sz="1400" dirty="0">
                <a:latin typeface="Arial" charset="0"/>
              </a:rPr>
              <a:t>SA: 	Groundwater / salinity regulation / water use efficiency</a:t>
            </a:r>
          </a:p>
          <a:p>
            <a:pPr marL="715963" indent="-715963">
              <a:lnSpc>
                <a:spcPct val="95000"/>
              </a:lnSpc>
              <a:spcBef>
                <a:spcPct val="5000"/>
              </a:spcBef>
              <a:buFontTx/>
              <a:buNone/>
            </a:pPr>
            <a:r>
              <a:rPr lang="en-GB" altLang="en-US" sz="1400" dirty="0">
                <a:latin typeface="Arial" charset="0"/>
              </a:rPr>
              <a:t>WQ: 	Water quality improvements </a:t>
            </a:r>
          </a:p>
          <a:p>
            <a:pPr marL="715963" indent="-715963">
              <a:lnSpc>
                <a:spcPct val="95000"/>
              </a:lnSpc>
              <a:spcBef>
                <a:spcPct val="5000"/>
              </a:spcBef>
              <a:buFontTx/>
              <a:buNone/>
            </a:pPr>
            <a:r>
              <a:rPr lang="en-GB" altLang="en-US" sz="1400" dirty="0">
                <a:latin typeface="Arial" charset="0"/>
              </a:rPr>
              <a:t>SD: 	Sand dune stabilization</a:t>
            </a:r>
          </a:p>
          <a:p>
            <a:pPr marL="715963" indent="-715963">
              <a:lnSpc>
                <a:spcPct val="95000"/>
              </a:lnSpc>
              <a:spcBef>
                <a:spcPct val="5000"/>
              </a:spcBef>
              <a:buFontTx/>
              <a:buNone/>
            </a:pPr>
            <a:r>
              <a:rPr lang="en-GB" altLang="en-US" sz="1400" dirty="0">
                <a:latin typeface="Arial" charset="0"/>
              </a:rPr>
              <a:t>CB: 	Coastal bank protection</a:t>
            </a:r>
          </a:p>
          <a:p>
            <a:pPr marL="715963" indent="-715963">
              <a:lnSpc>
                <a:spcPct val="95000"/>
              </a:lnSpc>
              <a:spcBef>
                <a:spcPct val="5000"/>
              </a:spcBef>
              <a:buFontTx/>
              <a:buNone/>
            </a:pPr>
            <a:r>
              <a:rPr lang="en-GB" altLang="en-US" sz="1400" dirty="0">
                <a:latin typeface="Arial" charset="0"/>
              </a:rPr>
              <a:t>PR: 	Protection against natural hazards</a:t>
            </a:r>
          </a:p>
          <a:p>
            <a:pPr marL="715963" indent="-715963">
              <a:lnSpc>
                <a:spcPct val="95000"/>
              </a:lnSpc>
              <a:spcBef>
                <a:spcPct val="5000"/>
              </a:spcBef>
              <a:buFontTx/>
              <a:buNone/>
            </a:pPr>
            <a:r>
              <a:rPr lang="en-GB" altLang="en-US" sz="1400" dirty="0">
                <a:latin typeface="Arial" charset="0"/>
              </a:rPr>
              <a:t>SC: 	Storm water control, road runoff</a:t>
            </a:r>
          </a:p>
          <a:p>
            <a:pPr marL="715963" indent="-715963">
              <a:lnSpc>
                <a:spcPct val="95000"/>
              </a:lnSpc>
              <a:spcBef>
                <a:spcPct val="5000"/>
              </a:spcBef>
              <a:buFontTx/>
              <a:buNone/>
            </a:pPr>
            <a:r>
              <a:rPr lang="en-GB" altLang="en-US" sz="1400" dirty="0">
                <a:latin typeface="Arial" charset="0"/>
              </a:rPr>
              <a:t>OT: 	Other: (specify)</a:t>
            </a:r>
          </a:p>
        </p:txBody>
      </p:sp>
      <p:pic>
        <p:nvPicPr>
          <p:cNvPr id="15" name="Picture 2" descr="D:\OfficeCDE\DESIRE\DESIRE-Book\Part2\MapsISRIC\9.Torrealvilla_Conservation_Group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1595" y="2782576"/>
            <a:ext cx="4408363" cy="3406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461780"/>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458;p12"/>
          <p:cNvSpPr/>
          <p:nvPr/>
        </p:nvSpPr>
        <p:spPr>
          <a:xfrm>
            <a:off x="0" y="369233"/>
            <a:ext cx="1048871" cy="991441"/>
          </a:xfrm>
          <a:prstGeom prst="rect">
            <a:avLst/>
          </a:prstGeom>
          <a:solidFill>
            <a:srgbClr val="E286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4" name="Google Shape;460;p12"/>
          <p:cNvCxnSpPr/>
          <p:nvPr/>
        </p:nvCxnSpPr>
        <p:spPr>
          <a:xfrm>
            <a:off x="1048871" y="0"/>
            <a:ext cx="0" cy="6858000"/>
          </a:xfrm>
          <a:prstGeom prst="straightConnector1">
            <a:avLst/>
          </a:prstGeom>
          <a:noFill/>
          <a:ln w="9525" cap="flat" cmpd="sng">
            <a:solidFill>
              <a:schemeClr val="accent2"/>
            </a:solidFill>
            <a:prstDash val="solid"/>
            <a:miter lim="800000"/>
            <a:headEnd type="none" w="sm" len="sm"/>
            <a:tailEnd type="none" w="sm" len="sm"/>
          </a:ln>
        </p:spPr>
      </p:cxnSp>
      <p:sp>
        <p:nvSpPr>
          <p:cNvPr id="26" name="Google Shape;228;p37"/>
          <p:cNvSpPr/>
          <p:nvPr/>
        </p:nvSpPr>
        <p:spPr>
          <a:xfrm>
            <a:off x="1128617" y="522272"/>
            <a:ext cx="8866271" cy="775677"/>
          </a:xfrm>
          <a:prstGeom prst="rect">
            <a:avLst/>
          </a:prstGeom>
          <a:noFill/>
          <a:ln>
            <a:noFill/>
          </a:ln>
        </p:spPr>
        <p:txBody>
          <a:bodyPr spcFirstLastPara="1" wrap="square" lIns="91425" tIns="45700" rIns="91425" bIns="45700" anchor="ctr" anchorCtr="0">
            <a:noAutofit/>
          </a:bodyPr>
          <a:lstStyle/>
          <a:p>
            <a:pPr lvl="0">
              <a:buClr>
                <a:srgbClr val="000000"/>
              </a:buClr>
              <a:buSzPts val="3200"/>
            </a:pPr>
            <a:r>
              <a:rPr lang="de-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QM </a:t>
            </a:r>
            <a:r>
              <a:rPr lang="en-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a:t>
            </a:r>
            <a:r>
              <a:rPr lang="en-US"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 Step 4: Sustainable Land Management</a:t>
            </a:r>
            <a:endParaRPr lang="de-CH" sz="3200" dirty="0">
              <a:solidFill>
                <a:schemeClr val="dk1"/>
              </a:solidFill>
              <a:latin typeface="Arial"/>
              <a:ea typeface="Gadugi" panose="020B0502040204020203" pitchFamily="34" charset="0"/>
              <a:cs typeface="Arial"/>
              <a:sym typeface="Arial"/>
            </a:endParaRPr>
          </a:p>
        </p:txBody>
      </p:sp>
      <p:cxnSp>
        <p:nvCxnSpPr>
          <p:cNvPr id="27" name="Google Shape;461;p12"/>
          <p:cNvCxnSpPr/>
          <p:nvPr/>
        </p:nvCxnSpPr>
        <p:spPr>
          <a:xfrm rot="10800000">
            <a:off x="2" y="369233"/>
            <a:ext cx="10998198" cy="0"/>
          </a:xfrm>
          <a:prstGeom prst="straightConnector1">
            <a:avLst/>
          </a:prstGeom>
          <a:noFill/>
          <a:ln w="9525" cap="flat" cmpd="sng">
            <a:solidFill>
              <a:schemeClr val="accent2"/>
            </a:solidFill>
            <a:prstDash val="solid"/>
            <a:miter lim="800000"/>
            <a:headEnd type="none" w="sm" len="sm"/>
            <a:tailEnd type="none" w="sm" len="sm"/>
          </a:ln>
        </p:spPr>
      </p:cxnSp>
      <p:pic>
        <p:nvPicPr>
          <p:cNvPr id="2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27107" y="245406"/>
            <a:ext cx="1572851" cy="4247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28617" y="1624764"/>
            <a:ext cx="8015384" cy="461665"/>
          </a:xfrm>
          <a:prstGeom prst="rect">
            <a:avLst/>
          </a:prstGeom>
        </p:spPr>
        <p:txBody>
          <a:bodyPr wrap="square">
            <a:spAutoFit/>
          </a:bodyPr>
          <a:lstStyle/>
          <a:p>
            <a:pPr marL="285750" indent="-285750">
              <a:buFont typeface="Arial" panose="020B0604020202020204" pitchFamily="34" charset="0"/>
              <a:buChar char="•"/>
            </a:pPr>
            <a:r>
              <a:rPr lang="en-GB" sz="2400" dirty="0">
                <a:latin typeface="Gadugi" panose="020B0502040204020203" pitchFamily="34" charset="0"/>
                <a:ea typeface="Gadugi" panose="020B0502040204020203" pitchFamily="34" charset="0"/>
              </a:rPr>
              <a:t>Related </a:t>
            </a:r>
            <a:r>
              <a:rPr lang="en-GB" sz="2400" b="1" dirty="0">
                <a:latin typeface="Gadugi" panose="020B0502040204020203" pitchFamily="34" charset="0"/>
                <a:ea typeface="Gadugi" panose="020B0502040204020203" pitchFamily="34" charset="0"/>
              </a:rPr>
              <a:t>SLM measures </a:t>
            </a:r>
            <a:r>
              <a:rPr lang="en-GB" sz="2400" dirty="0">
                <a:latin typeface="Gadugi" panose="020B0502040204020203" pitchFamily="34" charset="0"/>
                <a:ea typeface="Gadugi" panose="020B0502040204020203" pitchFamily="34" charset="0"/>
              </a:rPr>
              <a:t>(WOCAT categories)</a:t>
            </a:r>
          </a:p>
        </p:txBody>
      </p:sp>
      <p:pic>
        <p:nvPicPr>
          <p:cNvPr id="1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530"/>
          <a:stretch/>
        </p:blipFill>
        <p:spPr bwMode="auto">
          <a:xfrm>
            <a:off x="1329354" y="2086429"/>
            <a:ext cx="7894392" cy="4659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0989540"/>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458;p12"/>
          <p:cNvSpPr/>
          <p:nvPr/>
        </p:nvSpPr>
        <p:spPr>
          <a:xfrm>
            <a:off x="0" y="369233"/>
            <a:ext cx="1048871" cy="991441"/>
          </a:xfrm>
          <a:prstGeom prst="rect">
            <a:avLst/>
          </a:prstGeom>
          <a:solidFill>
            <a:srgbClr val="E286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4" name="Google Shape;460;p12"/>
          <p:cNvCxnSpPr/>
          <p:nvPr/>
        </p:nvCxnSpPr>
        <p:spPr>
          <a:xfrm>
            <a:off x="1048871" y="0"/>
            <a:ext cx="0" cy="6858000"/>
          </a:xfrm>
          <a:prstGeom prst="straightConnector1">
            <a:avLst/>
          </a:prstGeom>
          <a:noFill/>
          <a:ln w="9525" cap="flat" cmpd="sng">
            <a:solidFill>
              <a:schemeClr val="accent2"/>
            </a:solidFill>
            <a:prstDash val="solid"/>
            <a:miter lim="800000"/>
            <a:headEnd type="none" w="sm" len="sm"/>
            <a:tailEnd type="none" w="sm" len="sm"/>
          </a:ln>
        </p:spPr>
      </p:cxnSp>
      <p:sp>
        <p:nvSpPr>
          <p:cNvPr id="26" name="Google Shape;228;p37"/>
          <p:cNvSpPr/>
          <p:nvPr/>
        </p:nvSpPr>
        <p:spPr>
          <a:xfrm>
            <a:off x="1128617" y="522272"/>
            <a:ext cx="8866271" cy="775677"/>
          </a:xfrm>
          <a:prstGeom prst="rect">
            <a:avLst/>
          </a:prstGeom>
          <a:noFill/>
          <a:ln>
            <a:noFill/>
          </a:ln>
        </p:spPr>
        <p:txBody>
          <a:bodyPr spcFirstLastPara="1" wrap="square" lIns="91425" tIns="45700" rIns="91425" bIns="45700" anchor="ctr" anchorCtr="0">
            <a:noAutofit/>
          </a:bodyPr>
          <a:lstStyle/>
          <a:p>
            <a:pPr lvl="0">
              <a:buClr>
                <a:srgbClr val="000000"/>
              </a:buClr>
              <a:buSzPts val="3200"/>
            </a:pPr>
            <a:r>
              <a:rPr lang="de-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QM </a:t>
            </a:r>
            <a:r>
              <a:rPr lang="en-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a:t>
            </a:r>
            <a:r>
              <a:rPr lang="en-US"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 Step 4: Sustainable Land Management</a:t>
            </a:r>
            <a:endParaRPr lang="de-CH" sz="3200" dirty="0">
              <a:solidFill>
                <a:schemeClr val="dk1"/>
              </a:solidFill>
              <a:latin typeface="Arial"/>
              <a:ea typeface="Gadugi" panose="020B0502040204020203" pitchFamily="34" charset="0"/>
              <a:cs typeface="Arial"/>
              <a:sym typeface="Arial"/>
            </a:endParaRPr>
          </a:p>
        </p:txBody>
      </p:sp>
      <p:cxnSp>
        <p:nvCxnSpPr>
          <p:cNvPr id="27" name="Google Shape;461;p12"/>
          <p:cNvCxnSpPr/>
          <p:nvPr/>
        </p:nvCxnSpPr>
        <p:spPr>
          <a:xfrm rot="10800000">
            <a:off x="2" y="369233"/>
            <a:ext cx="10998198" cy="0"/>
          </a:xfrm>
          <a:prstGeom prst="straightConnector1">
            <a:avLst/>
          </a:prstGeom>
          <a:noFill/>
          <a:ln w="9525" cap="flat" cmpd="sng">
            <a:solidFill>
              <a:schemeClr val="accent2"/>
            </a:solidFill>
            <a:prstDash val="solid"/>
            <a:miter lim="800000"/>
            <a:headEnd type="none" w="sm" len="sm"/>
            <a:tailEnd type="none" w="sm" len="sm"/>
          </a:ln>
        </p:spPr>
      </p:cxnSp>
      <p:pic>
        <p:nvPicPr>
          <p:cNvPr id="2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27107" y="245406"/>
            <a:ext cx="1572851" cy="4247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28617" y="1624764"/>
            <a:ext cx="8015384" cy="461665"/>
          </a:xfrm>
          <a:prstGeom prst="rect">
            <a:avLst/>
          </a:prstGeom>
        </p:spPr>
        <p:txBody>
          <a:bodyPr wrap="square">
            <a:spAutoFit/>
          </a:bodyPr>
          <a:lstStyle/>
          <a:p>
            <a:pPr marL="285750" indent="-285750">
              <a:buFont typeface="Arial" panose="020B0604020202020204" pitchFamily="34" charset="0"/>
              <a:buChar char="•"/>
            </a:pPr>
            <a:r>
              <a:rPr lang="en-GB" sz="2400" b="1" dirty="0">
                <a:latin typeface="Gadugi" panose="020B0502040204020203" pitchFamily="34" charset="0"/>
                <a:ea typeface="Gadugi" panose="020B0502040204020203" pitchFamily="34" charset="0"/>
              </a:rPr>
              <a:t>Purpose</a:t>
            </a:r>
            <a:r>
              <a:rPr lang="en-GB" sz="2400" dirty="0">
                <a:latin typeface="Gadugi" panose="020B0502040204020203" pitchFamily="34" charset="0"/>
                <a:ea typeface="Gadugi" panose="020B0502040204020203" pitchFamily="34" charset="0"/>
              </a:rPr>
              <a:t> of the SLM technology</a:t>
            </a:r>
          </a:p>
        </p:txBody>
      </p:sp>
      <p:pic>
        <p:nvPicPr>
          <p:cNvPr id="3" name="Picture 2"/>
          <p:cNvPicPr>
            <a:picLocks noChangeAspect="1"/>
          </p:cNvPicPr>
          <p:nvPr/>
        </p:nvPicPr>
        <p:blipFill rotWithShape="1">
          <a:blip r:embed="rId4"/>
          <a:srcRect r="1768"/>
          <a:stretch/>
        </p:blipFill>
        <p:spPr>
          <a:xfrm>
            <a:off x="1504907" y="2240976"/>
            <a:ext cx="8113690" cy="4433200"/>
          </a:xfrm>
          <a:prstGeom prst="rect">
            <a:avLst/>
          </a:prstGeom>
        </p:spPr>
      </p:pic>
      <p:pic>
        <p:nvPicPr>
          <p:cNvPr id="9" name="Imagen 22">
            <a:extLst>
              <a:ext uri="{FF2B5EF4-FFF2-40B4-BE49-F238E27FC236}">
                <a16:creationId xmlns:a16="http://schemas.microsoft.com/office/drawing/2014/main" id="{DA0E68DF-C45C-4D5C-9C74-32C154836592}"/>
              </a:ext>
            </a:extLst>
          </p:cNvPr>
          <p:cNvPicPr>
            <a:picLocks noChangeAspect="1"/>
          </p:cNvPicPr>
          <p:nvPr/>
        </p:nvPicPr>
        <p:blipFill rotWithShape="1">
          <a:blip r:embed="rId5">
            <a:clrChange>
              <a:clrFrom>
                <a:srgbClr val="FFFFFF"/>
              </a:clrFrom>
              <a:clrTo>
                <a:srgbClr val="FFFFFF">
                  <a:alpha val="0"/>
                </a:srgbClr>
              </a:clrTo>
            </a:clrChange>
          </a:blip>
          <a:srcRect r="13483" b="16501"/>
          <a:stretch/>
        </p:blipFill>
        <p:spPr>
          <a:xfrm>
            <a:off x="9810715" y="2086429"/>
            <a:ext cx="2089243" cy="1826053"/>
          </a:xfrm>
          <a:prstGeom prst="rect">
            <a:avLst/>
          </a:prstGeom>
        </p:spPr>
      </p:pic>
    </p:spTree>
    <p:extLst>
      <p:ext uri="{BB962C8B-B14F-4D97-AF65-F5344CB8AC3E}">
        <p14:creationId xmlns:p14="http://schemas.microsoft.com/office/powerpoint/2010/main" val="39588686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458;p12"/>
          <p:cNvSpPr/>
          <p:nvPr/>
        </p:nvSpPr>
        <p:spPr>
          <a:xfrm>
            <a:off x="0" y="369233"/>
            <a:ext cx="1048871" cy="991441"/>
          </a:xfrm>
          <a:prstGeom prst="rect">
            <a:avLst/>
          </a:prstGeom>
          <a:solidFill>
            <a:srgbClr val="E286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4" name="Google Shape;460;p12"/>
          <p:cNvCxnSpPr/>
          <p:nvPr/>
        </p:nvCxnSpPr>
        <p:spPr>
          <a:xfrm>
            <a:off x="1048871" y="0"/>
            <a:ext cx="0" cy="6858000"/>
          </a:xfrm>
          <a:prstGeom prst="straightConnector1">
            <a:avLst/>
          </a:prstGeom>
          <a:noFill/>
          <a:ln w="9525" cap="flat" cmpd="sng">
            <a:solidFill>
              <a:schemeClr val="accent2"/>
            </a:solidFill>
            <a:prstDash val="solid"/>
            <a:miter lim="800000"/>
            <a:headEnd type="none" w="sm" len="sm"/>
            <a:tailEnd type="none" w="sm" len="sm"/>
          </a:ln>
        </p:spPr>
      </p:cxnSp>
      <p:sp>
        <p:nvSpPr>
          <p:cNvPr id="26" name="Google Shape;228;p37"/>
          <p:cNvSpPr/>
          <p:nvPr/>
        </p:nvSpPr>
        <p:spPr>
          <a:xfrm>
            <a:off x="1128617" y="522272"/>
            <a:ext cx="8866271" cy="775677"/>
          </a:xfrm>
          <a:prstGeom prst="rect">
            <a:avLst/>
          </a:prstGeom>
          <a:noFill/>
          <a:ln>
            <a:noFill/>
          </a:ln>
        </p:spPr>
        <p:txBody>
          <a:bodyPr spcFirstLastPara="1" wrap="square" lIns="91425" tIns="45700" rIns="91425" bIns="45700" anchor="ctr" anchorCtr="0">
            <a:noAutofit/>
          </a:bodyPr>
          <a:lstStyle/>
          <a:p>
            <a:pPr lvl="0">
              <a:buClr>
                <a:srgbClr val="000000"/>
              </a:buClr>
              <a:buSzPts val="3200"/>
            </a:pPr>
            <a:r>
              <a:rPr lang="de-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QM </a:t>
            </a:r>
            <a:r>
              <a:rPr lang="en-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a:t>
            </a:r>
            <a:r>
              <a:rPr lang="en-US"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 Step 4: Sustainable Land Management</a:t>
            </a:r>
            <a:endParaRPr lang="de-CH" sz="3200" dirty="0">
              <a:solidFill>
                <a:schemeClr val="dk1"/>
              </a:solidFill>
              <a:latin typeface="Arial"/>
              <a:ea typeface="Gadugi" panose="020B0502040204020203" pitchFamily="34" charset="0"/>
              <a:cs typeface="Arial"/>
              <a:sym typeface="Arial"/>
            </a:endParaRPr>
          </a:p>
        </p:txBody>
      </p:sp>
      <p:cxnSp>
        <p:nvCxnSpPr>
          <p:cNvPr id="27" name="Google Shape;461;p12"/>
          <p:cNvCxnSpPr/>
          <p:nvPr/>
        </p:nvCxnSpPr>
        <p:spPr>
          <a:xfrm rot="10800000">
            <a:off x="2" y="369233"/>
            <a:ext cx="10998198" cy="0"/>
          </a:xfrm>
          <a:prstGeom prst="straightConnector1">
            <a:avLst/>
          </a:prstGeom>
          <a:noFill/>
          <a:ln w="9525" cap="flat" cmpd="sng">
            <a:solidFill>
              <a:schemeClr val="accent2"/>
            </a:solidFill>
            <a:prstDash val="solid"/>
            <a:miter lim="800000"/>
            <a:headEnd type="none" w="sm" len="sm"/>
            <a:tailEnd type="none" w="sm" len="sm"/>
          </a:ln>
        </p:spPr>
      </p:cxnSp>
      <p:pic>
        <p:nvPicPr>
          <p:cNvPr id="2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27107" y="245406"/>
            <a:ext cx="1572851" cy="4247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28617" y="1624764"/>
            <a:ext cx="8015384" cy="4524315"/>
          </a:xfrm>
          <a:prstGeom prst="rect">
            <a:avLst/>
          </a:prstGeom>
        </p:spPr>
        <p:txBody>
          <a:bodyPr wrap="square">
            <a:spAutoFit/>
          </a:bodyPr>
          <a:lstStyle/>
          <a:p>
            <a:pPr marL="285750" indent="-285750">
              <a:buFont typeface="Arial" panose="020B0604020202020204" pitchFamily="34" charset="0"/>
              <a:buChar char="•"/>
            </a:pPr>
            <a:r>
              <a:rPr lang="en-GB" sz="2400" dirty="0">
                <a:latin typeface="Gadugi" panose="020B0502040204020203" pitchFamily="34" charset="0"/>
                <a:ea typeface="Gadugi" panose="020B0502040204020203" pitchFamily="34" charset="0"/>
              </a:rPr>
              <a:t>Determine the </a:t>
            </a:r>
            <a:r>
              <a:rPr lang="en-GB" sz="2400" b="1" dirty="0">
                <a:latin typeface="Gadugi" panose="020B0502040204020203" pitchFamily="34" charset="0"/>
                <a:ea typeface="Gadugi" panose="020B0502040204020203" pitchFamily="34" charset="0"/>
              </a:rPr>
              <a:t>effectiveness of implemented SLM technologies</a:t>
            </a:r>
            <a:r>
              <a:rPr lang="en-GB" sz="2400" dirty="0">
                <a:latin typeface="Gadugi" panose="020B0502040204020203" pitchFamily="34" charset="0"/>
                <a:ea typeface="Gadugi" panose="020B0502040204020203" pitchFamily="34" charset="0"/>
              </a:rPr>
              <a:t> (how much the technology reduces the degree of degradation or how well it is preventing degradation)</a:t>
            </a:r>
          </a:p>
          <a:p>
            <a:pPr marL="285750" indent="-285750">
              <a:buFont typeface="Arial" panose="020B0604020202020204" pitchFamily="34" charset="0"/>
              <a:buChar char="•"/>
            </a:pPr>
            <a:endParaRPr lang="en-GB" sz="2400" b="1" dirty="0">
              <a:latin typeface="Gadugi" panose="020B0502040204020203" pitchFamily="34" charset="0"/>
              <a:ea typeface="Gadugi" panose="020B0502040204020203" pitchFamily="34" charset="0"/>
            </a:endParaRPr>
          </a:p>
          <a:p>
            <a:pPr marL="285750" indent="-285750">
              <a:buFont typeface="Arial" panose="020B0604020202020204" pitchFamily="34" charset="0"/>
              <a:buChar char="•"/>
            </a:pPr>
            <a:r>
              <a:rPr lang="en-GB" sz="2400" dirty="0">
                <a:latin typeface="Gadugi" panose="020B0502040204020203" pitchFamily="34" charset="0"/>
                <a:ea typeface="Gadugi" panose="020B0502040204020203" pitchFamily="34" charset="0"/>
              </a:rPr>
              <a:t>Determine the </a:t>
            </a:r>
            <a:r>
              <a:rPr lang="en-GB" sz="2400" b="1" dirty="0">
                <a:latin typeface="Gadugi" panose="020B0502040204020203" pitchFamily="34" charset="0"/>
                <a:ea typeface="Gadugi" panose="020B0502040204020203" pitchFamily="34" charset="0"/>
              </a:rPr>
              <a:t>effectiveness trend </a:t>
            </a:r>
            <a:r>
              <a:rPr lang="en-GB" sz="2400" dirty="0">
                <a:latin typeface="Gadugi" panose="020B0502040204020203" pitchFamily="34" charset="0"/>
                <a:ea typeface="Gadugi" panose="020B0502040204020203" pitchFamily="34" charset="0"/>
              </a:rPr>
              <a:t>(does the technology have a growing positive or negative impact on reducing degradation)</a:t>
            </a:r>
          </a:p>
          <a:p>
            <a:pPr marL="285750" indent="-285750">
              <a:buFont typeface="Arial" panose="020B0604020202020204" pitchFamily="34" charset="0"/>
              <a:buChar char="•"/>
            </a:pPr>
            <a:endParaRPr lang="en-GB" sz="2400" dirty="0">
              <a:latin typeface="Gadugi" panose="020B0502040204020203" pitchFamily="34" charset="0"/>
              <a:ea typeface="Gadugi" panose="020B0502040204020203" pitchFamily="34" charset="0"/>
            </a:endParaRPr>
          </a:p>
          <a:p>
            <a:pPr marL="285750" indent="-285750">
              <a:buFont typeface="Arial" panose="020B0604020202020204" pitchFamily="34" charset="0"/>
              <a:buChar char="•"/>
            </a:pPr>
            <a:r>
              <a:rPr lang="en-GB" sz="2400" dirty="0">
                <a:latin typeface="Gadugi" panose="020B0502040204020203" pitchFamily="34" charset="0"/>
                <a:ea typeface="Gadugi" panose="020B0502040204020203" pitchFamily="34" charset="0"/>
              </a:rPr>
              <a:t>Determine the </a:t>
            </a:r>
            <a:r>
              <a:rPr lang="en-GB" sz="2400" b="1" dirty="0">
                <a:latin typeface="Gadugi" panose="020B0502040204020203" pitchFamily="34" charset="0"/>
                <a:ea typeface="Gadugi" panose="020B0502040204020203" pitchFamily="34" charset="0"/>
              </a:rPr>
              <a:t>impact on Ecosystem Services</a:t>
            </a:r>
          </a:p>
          <a:p>
            <a:endParaRPr lang="en-GB" sz="2400" b="1" dirty="0">
              <a:latin typeface="Gadugi" panose="020B0502040204020203" pitchFamily="34" charset="0"/>
              <a:ea typeface="Gadugi" panose="020B0502040204020203" pitchFamily="34" charset="0"/>
            </a:endParaRPr>
          </a:p>
          <a:p>
            <a:pPr marL="285750" indent="-285750">
              <a:buFont typeface="Arial" panose="020B0604020202020204" pitchFamily="34" charset="0"/>
              <a:buChar char="•"/>
            </a:pPr>
            <a:endParaRPr lang="en-GB" sz="2400"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2416321642"/>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458;p12"/>
          <p:cNvSpPr/>
          <p:nvPr/>
        </p:nvSpPr>
        <p:spPr>
          <a:xfrm>
            <a:off x="0" y="369233"/>
            <a:ext cx="1048871" cy="991441"/>
          </a:xfrm>
          <a:prstGeom prst="rect">
            <a:avLst/>
          </a:prstGeom>
          <a:solidFill>
            <a:srgbClr val="E286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4" name="Google Shape;460;p12"/>
          <p:cNvCxnSpPr/>
          <p:nvPr/>
        </p:nvCxnSpPr>
        <p:spPr>
          <a:xfrm>
            <a:off x="1048871" y="0"/>
            <a:ext cx="0" cy="6858000"/>
          </a:xfrm>
          <a:prstGeom prst="straightConnector1">
            <a:avLst/>
          </a:prstGeom>
          <a:noFill/>
          <a:ln w="9525" cap="flat" cmpd="sng">
            <a:solidFill>
              <a:schemeClr val="accent2"/>
            </a:solidFill>
            <a:prstDash val="solid"/>
            <a:miter lim="800000"/>
            <a:headEnd type="none" w="sm" len="sm"/>
            <a:tailEnd type="none" w="sm" len="sm"/>
          </a:ln>
        </p:spPr>
      </p:cxnSp>
      <p:sp>
        <p:nvSpPr>
          <p:cNvPr id="26" name="Google Shape;228;p37"/>
          <p:cNvSpPr/>
          <p:nvPr/>
        </p:nvSpPr>
        <p:spPr>
          <a:xfrm>
            <a:off x="1128617" y="522272"/>
            <a:ext cx="8866271" cy="775677"/>
          </a:xfrm>
          <a:prstGeom prst="rect">
            <a:avLst/>
          </a:prstGeom>
          <a:noFill/>
          <a:ln>
            <a:noFill/>
          </a:ln>
        </p:spPr>
        <p:txBody>
          <a:bodyPr spcFirstLastPara="1" wrap="square" lIns="91425" tIns="45700" rIns="91425" bIns="45700" anchor="ctr" anchorCtr="0">
            <a:noAutofit/>
          </a:bodyPr>
          <a:lstStyle/>
          <a:p>
            <a:pPr lvl="0">
              <a:buClr>
                <a:srgbClr val="000000"/>
              </a:buClr>
              <a:buSzPts val="3200"/>
            </a:pPr>
            <a:r>
              <a:rPr lang="de-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QM </a:t>
            </a:r>
            <a:r>
              <a:rPr lang="en-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a:t>
            </a:r>
            <a:r>
              <a:rPr lang="en-US"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 Step 5: Expert recommendation</a:t>
            </a:r>
            <a:endParaRPr lang="de-CH" sz="3200" dirty="0">
              <a:solidFill>
                <a:schemeClr val="dk1"/>
              </a:solidFill>
              <a:latin typeface="Arial"/>
              <a:ea typeface="Gadugi" panose="020B0502040204020203" pitchFamily="34" charset="0"/>
              <a:cs typeface="Arial"/>
              <a:sym typeface="Arial"/>
            </a:endParaRPr>
          </a:p>
        </p:txBody>
      </p:sp>
      <p:cxnSp>
        <p:nvCxnSpPr>
          <p:cNvPr id="27" name="Google Shape;461;p12"/>
          <p:cNvCxnSpPr/>
          <p:nvPr/>
        </p:nvCxnSpPr>
        <p:spPr>
          <a:xfrm rot="10800000">
            <a:off x="2" y="369233"/>
            <a:ext cx="10998198" cy="0"/>
          </a:xfrm>
          <a:prstGeom prst="straightConnector1">
            <a:avLst/>
          </a:prstGeom>
          <a:noFill/>
          <a:ln w="9525" cap="flat" cmpd="sng">
            <a:solidFill>
              <a:schemeClr val="accent2"/>
            </a:solidFill>
            <a:prstDash val="solid"/>
            <a:miter lim="800000"/>
            <a:headEnd type="none" w="sm" len="sm"/>
            <a:tailEnd type="none" w="sm" len="sm"/>
          </a:ln>
        </p:spPr>
      </p:cxnSp>
      <p:pic>
        <p:nvPicPr>
          <p:cNvPr id="2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27107" y="245406"/>
            <a:ext cx="1572851" cy="42473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p:cNvSpPr>
            <a:spLocks noGrp="1"/>
          </p:cNvSpPr>
          <p:nvPr>
            <p:ph idx="1"/>
          </p:nvPr>
        </p:nvSpPr>
        <p:spPr>
          <a:xfrm>
            <a:off x="1313805" y="1582745"/>
            <a:ext cx="5650392" cy="4968528"/>
          </a:xfrm>
        </p:spPr>
        <p:txBody>
          <a:bodyPr>
            <a:normAutofit fontScale="40000" lnSpcReduction="20000"/>
          </a:bodyPr>
          <a:lstStyle/>
          <a:p>
            <a:pPr marL="0" indent="0">
              <a:buNone/>
            </a:pPr>
            <a:endParaRPr lang="en-GB" b="1" dirty="0"/>
          </a:p>
          <a:p>
            <a:r>
              <a:rPr lang="en-US" sz="4400" dirty="0">
                <a:latin typeface="Gadugi" panose="020B0502040204020203" pitchFamily="34" charset="0"/>
                <a:ea typeface="Gadugi" panose="020B0502040204020203" pitchFamily="34" charset="0"/>
              </a:rPr>
              <a:t>For each mapping unit, provide an </a:t>
            </a:r>
            <a:r>
              <a:rPr lang="en-US" sz="4400" b="1" dirty="0">
                <a:latin typeface="Gadugi" panose="020B0502040204020203" pitchFamily="34" charset="0"/>
                <a:ea typeface="Gadugi" panose="020B0502040204020203" pitchFamily="34" charset="0"/>
              </a:rPr>
              <a:t>expert recommendation concerning interventions </a:t>
            </a:r>
            <a:r>
              <a:rPr lang="en-US" sz="4400" dirty="0">
                <a:latin typeface="Gadugi" panose="020B0502040204020203" pitchFamily="34" charset="0"/>
                <a:ea typeface="Gadugi" panose="020B0502040204020203" pitchFamily="34" charset="0"/>
              </a:rPr>
              <a:t>on how to address degradation (maximum 2).</a:t>
            </a:r>
            <a:endParaRPr lang="en-GB" sz="4400" dirty="0">
              <a:latin typeface="Gadugi" panose="020B0502040204020203" pitchFamily="34" charset="0"/>
              <a:ea typeface="Gadugi" panose="020B0502040204020203" pitchFamily="34" charset="0"/>
            </a:endParaRPr>
          </a:p>
          <a:p>
            <a:pPr marL="0" indent="0">
              <a:buNone/>
            </a:pPr>
            <a:endParaRPr lang="en-GB" b="1" dirty="0"/>
          </a:p>
          <a:p>
            <a:pPr marL="0" indent="0">
              <a:buNone/>
            </a:pPr>
            <a:r>
              <a:rPr lang="en-GB" sz="3400" b="1" dirty="0">
                <a:latin typeface="Gadugi" panose="020B0502040204020203" pitchFamily="34" charset="0"/>
                <a:ea typeface="Gadugi" panose="020B0502040204020203" pitchFamily="34" charset="0"/>
              </a:rPr>
              <a:t>Decide on the best intervention using the following:</a:t>
            </a:r>
          </a:p>
          <a:p>
            <a:pPr marL="0" indent="0">
              <a:buNone/>
            </a:pPr>
            <a:endParaRPr lang="en-GB" sz="3400" b="1" dirty="0">
              <a:latin typeface="Gadugi" panose="020B0502040204020203" pitchFamily="34" charset="0"/>
              <a:ea typeface="Gadugi" panose="020B0502040204020203" pitchFamily="34" charset="0"/>
            </a:endParaRPr>
          </a:p>
          <a:p>
            <a:pPr marL="0" indent="0" defTabSz="265113">
              <a:buNone/>
            </a:pPr>
            <a:r>
              <a:rPr lang="en-US" sz="3400" b="1" dirty="0">
                <a:latin typeface="Gadugi" panose="020B0502040204020203" pitchFamily="34" charset="0"/>
                <a:ea typeface="Gadugi" panose="020B0502040204020203" pitchFamily="34" charset="0"/>
              </a:rPr>
              <a:t>A 	Adaptation </a:t>
            </a:r>
            <a:r>
              <a:rPr lang="en-US" sz="3400" dirty="0">
                <a:latin typeface="Gadugi" panose="020B0502040204020203" pitchFamily="34" charset="0"/>
                <a:ea typeface="Gadugi" panose="020B0502040204020203" pitchFamily="34" charset="0"/>
              </a:rPr>
              <a:t>to the problem: the degradation is either too serious to deal with and is accepted as a fact of life, or it is not worthwhile the effort to invest in.</a:t>
            </a:r>
          </a:p>
          <a:p>
            <a:pPr marL="0" indent="0" defTabSz="265113">
              <a:buNone/>
            </a:pPr>
            <a:endParaRPr lang="en-US" sz="3400" dirty="0">
              <a:latin typeface="Gadugi" panose="020B0502040204020203" pitchFamily="34" charset="0"/>
              <a:ea typeface="Gadugi" panose="020B0502040204020203" pitchFamily="34" charset="0"/>
            </a:endParaRPr>
          </a:p>
          <a:p>
            <a:pPr marL="0" indent="0" defTabSz="265113">
              <a:buNone/>
            </a:pPr>
            <a:r>
              <a:rPr lang="en-US" sz="3400" b="1" dirty="0">
                <a:latin typeface="Gadugi" panose="020B0502040204020203" pitchFamily="34" charset="0"/>
                <a:ea typeface="Gadugi" panose="020B0502040204020203" pitchFamily="34" charset="0"/>
              </a:rPr>
              <a:t>P 	Prevention </a:t>
            </a:r>
            <a:r>
              <a:rPr lang="en-US" sz="3400" dirty="0">
                <a:latin typeface="Gadugi" panose="020B0502040204020203" pitchFamily="34" charset="0"/>
                <a:ea typeface="Gadugi" panose="020B0502040204020203" pitchFamily="34" charset="0"/>
              </a:rPr>
              <a:t>implies the use of conservation measures that maintain natural resources and their environmental and productive function on land that may be prone to further degradation</a:t>
            </a:r>
          </a:p>
          <a:p>
            <a:pPr marL="0" indent="0" defTabSz="265113">
              <a:buNone/>
            </a:pPr>
            <a:endParaRPr lang="en-US" sz="3400" dirty="0">
              <a:latin typeface="Gadugi" panose="020B0502040204020203" pitchFamily="34" charset="0"/>
              <a:ea typeface="Gadugi" panose="020B0502040204020203" pitchFamily="34" charset="0"/>
            </a:endParaRPr>
          </a:p>
          <a:p>
            <a:pPr marL="0" indent="0" defTabSz="265113">
              <a:buNone/>
            </a:pPr>
            <a:r>
              <a:rPr lang="en-US" sz="3400" b="1" dirty="0">
                <a:latin typeface="Gadugi" panose="020B0502040204020203" pitchFamily="34" charset="0"/>
                <a:ea typeface="Gadugi" panose="020B0502040204020203" pitchFamily="34" charset="0"/>
              </a:rPr>
              <a:t>M 	Mitigation</a:t>
            </a:r>
            <a:r>
              <a:rPr lang="en-US" sz="3400" dirty="0">
                <a:latin typeface="Gadugi" panose="020B0502040204020203" pitchFamily="34" charset="0"/>
                <a:ea typeface="Gadugi" panose="020B0502040204020203" pitchFamily="34" charset="0"/>
              </a:rPr>
              <a:t>: is intervention intended to reduce ongoing degradation. </a:t>
            </a:r>
          </a:p>
          <a:p>
            <a:pPr marL="0" indent="0" defTabSz="265113">
              <a:buNone/>
            </a:pPr>
            <a:endParaRPr lang="en-GB" sz="3400" dirty="0">
              <a:latin typeface="Gadugi" panose="020B0502040204020203" pitchFamily="34" charset="0"/>
              <a:ea typeface="Gadugi" panose="020B0502040204020203" pitchFamily="34" charset="0"/>
            </a:endParaRPr>
          </a:p>
          <a:p>
            <a:pPr marL="0" indent="0" defTabSz="265113">
              <a:buNone/>
            </a:pPr>
            <a:r>
              <a:rPr lang="en-US" sz="3400" b="1" dirty="0">
                <a:latin typeface="Gadugi" panose="020B0502040204020203" pitchFamily="34" charset="0"/>
                <a:ea typeface="Gadugi" panose="020B0502040204020203" pitchFamily="34" charset="0"/>
              </a:rPr>
              <a:t>R 	Rehabilitation</a:t>
            </a:r>
            <a:r>
              <a:rPr lang="en-US" sz="3400" dirty="0">
                <a:latin typeface="Gadugi" panose="020B0502040204020203" pitchFamily="34" charset="0"/>
                <a:ea typeface="Gadugi" panose="020B0502040204020203" pitchFamily="34" charset="0"/>
              </a:rPr>
              <a:t>: is intervention when the land is already degraded to such an extent that the original use is only possible with extreme efforts as land has become practically unproductive. </a:t>
            </a:r>
          </a:p>
          <a:p>
            <a:pPr marL="0" indent="0">
              <a:buNone/>
            </a:pPr>
            <a:endParaRPr lang="en-US" dirty="0"/>
          </a:p>
        </p:txBody>
      </p: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964197" y="2079399"/>
            <a:ext cx="5347344" cy="22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072500" y="1582744"/>
            <a:ext cx="1818511" cy="369332"/>
          </a:xfrm>
          <a:prstGeom prst="rect">
            <a:avLst/>
          </a:prstGeom>
          <a:noFill/>
        </p:spPr>
        <p:txBody>
          <a:bodyPr wrap="none" rtlCol="0">
            <a:spAutoFit/>
          </a:bodyPr>
          <a:lstStyle/>
          <a:p>
            <a:r>
              <a:rPr lang="en-US" b="1" i="1" dirty="0"/>
              <a:t>Data entry table:</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3296" y="4253889"/>
            <a:ext cx="3219578" cy="2487856"/>
          </a:xfrm>
          <a:prstGeom prst="rect">
            <a:avLst/>
          </a:prstGeom>
        </p:spPr>
      </p:pic>
      <p:pic>
        <p:nvPicPr>
          <p:cNvPr id="2" name="Picture 1">
            <a:extLst>
              <a:ext uri="{FF2B5EF4-FFF2-40B4-BE49-F238E27FC236}">
                <a16:creationId xmlns:a16="http://schemas.microsoft.com/office/drawing/2014/main" id="{EF4CD6E3-AB02-4450-8F15-CD3086D65114}"/>
              </a:ext>
            </a:extLst>
          </p:cNvPr>
          <p:cNvPicPr>
            <a:picLocks noChangeAspect="1"/>
          </p:cNvPicPr>
          <p:nvPr/>
        </p:nvPicPr>
        <p:blipFill>
          <a:blip r:embed="rId6"/>
          <a:stretch>
            <a:fillRect/>
          </a:stretch>
        </p:blipFill>
        <p:spPr>
          <a:xfrm>
            <a:off x="10001263" y="4666135"/>
            <a:ext cx="1993874" cy="17149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5274121"/>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458;p12"/>
          <p:cNvSpPr/>
          <p:nvPr/>
        </p:nvSpPr>
        <p:spPr>
          <a:xfrm>
            <a:off x="0" y="369233"/>
            <a:ext cx="1048871" cy="991441"/>
          </a:xfrm>
          <a:prstGeom prst="rect">
            <a:avLst/>
          </a:prstGeom>
          <a:solidFill>
            <a:srgbClr val="E286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4" name="Google Shape;460;p12"/>
          <p:cNvCxnSpPr/>
          <p:nvPr/>
        </p:nvCxnSpPr>
        <p:spPr>
          <a:xfrm>
            <a:off x="1048871" y="0"/>
            <a:ext cx="0" cy="6858000"/>
          </a:xfrm>
          <a:prstGeom prst="straightConnector1">
            <a:avLst/>
          </a:prstGeom>
          <a:noFill/>
          <a:ln w="9525" cap="flat" cmpd="sng">
            <a:solidFill>
              <a:schemeClr val="accent2"/>
            </a:solidFill>
            <a:prstDash val="solid"/>
            <a:miter lim="800000"/>
            <a:headEnd type="none" w="sm" len="sm"/>
            <a:tailEnd type="none" w="sm" len="sm"/>
          </a:ln>
        </p:spPr>
      </p:cxnSp>
      <p:sp>
        <p:nvSpPr>
          <p:cNvPr id="26" name="Google Shape;228;p37"/>
          <p:cNvSpPr/>
          <p:nvPr/>
        </p:nvSpPr>
        <p:spPr>
          <a:xfrm>
            <a:off x="1128617" y="522272"/>
            <a:ext cx="8866271" cy="775677"/>
          </a:xfrm>
          <a:prstGeom prst="rect">
            <a:avLst/>
          </a:prstGeom>
          <a:noFill/>
          <a:ln>
            <a:noFill/>
          </a:ln>
        </p:spPr>
        <p:txBody>
          <a:bodyPr spcFirstLastPara="1" wrap="square" lIns="91425" tIns="45700" rIns="91425" bIns="45700" anchor="ctr" anchorCtr="0">
            <a:noAutofit/>
          </a:bodyPr>
          <a:lstStyle/>
          <a:p>
            <a:pPr lvl="0">
              <a:buClr>
                <a:srgbClr val="000000"/>
              </a:buClr>
              <a:buSzPts val="3200"/>
            </a:pPr>
            <a:r>
              <a:rPr lang="de-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QM </a:t>
            </a:r>
            <a:r>
              <a:rPr lang="en-CH"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a:t>
            </a:r>
            <a:r>
              <a:rPr lang="en-US" sz="3200" b="1" dirty="0">
                <a:solidFill>
                  <a:schemeClr val="dk1"/>
                </a:solidFill>
                <a:latin typeface="Gadugi" panose="020B0502040204020203" pitchFamily="34" charset="0"/>
                <a:ea typeface="Gadugi" panose="020B0502040204020203" pitchFamily="34" charset="0"/>
                <a:cs typeface="Arial" panose="020B0604020202020204" pitchFamily="34" charset="0"/>
                <a:sym typeface="Arial"/>
              </a:rPr>
              <a:t> Available in 5 different languages</a:t>
            </a:r>
            <a:endParaRPr lang="de-CH" sz="3200" dirty="0">
              <a:solidFill>
                <a:schemeClr val="dk1"/>
              </a:solidFill>
              <a:latin typeface="Arial"/>
              <a:ea typeface="Gadugi" panose="020B0502040204020203" pitchFamily="34" charset="0"/>
              <a:cs typeface="Arial"/>
              <a:sym typeface="Arial"/>
            </a:endParaRPr>
          </a:p>
        </p:txBody>
      </p:sp>
      <p:cxnSp>
        <p:nvCxnSpPr>
          <p:cNvPr id="27" name="Google Shape;461;p12"/>
          <p:cNvCxnSpPr/>
          <p:nvPr/>
        </p:nvCxnSpPr>
        <p:spPr>
          <a:xfrm rot="10800000">
            <a:off x="2" y="369233"/>
            <a:ext cx="10998198" cy="0"/>
          </a:xfrm>
          <a:prstGeom prst="straightConnector1">
            <a:avLst/>
          </a:prstGeom>
          <a:noFill/>
          <a:ln w="9525" cap="flat" cmpd="sng">
            <a:solidFill>
              <a:schemeClr val="accent2"/>
            </a:solidFill>
            <a:prstDash val="solid"/>
            <a:miter lim="800000"/>
            <a:headEnd type="none" w="sm" len="sm"/>
            <a:tailEnd type="none" w="sm" len="sm"/>
          </a:ln>
        </p:spPr>
      </p:cxnSp>
      <p:pic>
        <p:nvPicPr>
          <p:cNvPr id="2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27107" y="245406"/>
            <a:ext cx="1572851" cy="4247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683824" y="1851442"/>
            <a:ext cx="864789" cy="369332"/>
          </a:xfrm>
          <a:prstGeom prst="rect">
            <a:avLst/>
          </a:prstGeom>
          <a:noFill/>
        </p:spPr>
        <p:txBody>
          <a:bodyPr wrap="none" rtlCol="0">
            <a:spAutoFit/>
          </a:bodyPr>
          <a:lstStyle/>
          <a:p>
            <a:r>
              <a:rPr lang="en-US" b="1" i="1" dirty="0"/>
              <a:t>English</a:t>
            </a:r>
          </a:p>
        </p:txBody>
      </p:sp>
      <p:sp>
        <p:nvSpPr>
          <p:cNvPr id="14" name="TextBox 13">
            <a:extLst>
              <a:ext uri="{FF2B5EF4-FFF2-40B4-BE49-F238E27FC236}">
                <a16:creationId xmlns:a16="http://schemas.microsoft.com/office/drawing/2014/main" id="{70027CD6-2BE6-4A60-9EA4-4DB5B095EFBD}"/>
              </a:ext>
            </a:extLst>
          </p:cNvPr>
          <p:cNvSpPr txBox="1"/>
          <p:nvPr/>
        </p:nvSpPr>
        <p:spPr>
          <a:xfrm>
            <a:off x="7827117" y="6396881"/>
            <a:ext cx="4332661" cy="369332"/>
          </a:xfrm>
          <a:prstGeom prst="rect">
            <a:avLst/>
          </a:prstGeom>
          <a:noFill/>
        </p:spPr>
        <p:txBody>
          <a:bodyPr wrap="none" rtlCol="0">
            <a:spAutoFit/>
          </a:bodyPr>
          <a:lstStyle/>
          <a:p>
            <a:r>
              <a:rPr lang="en-US" b="1" i="1" dirty="0"/>
              <a:t>https://www.wocat.net/library/media/18/</a:t>
            </a:r>
          </a:p>
        </p:txBody>
      </p:sp>
      <p:sp>
        <p:nvSpPr>
          <p:cNvPr id="15" name="TextBox 14">
            <a:extLst>
              <a:ext uri="{FF2B5EF4-FFF2-40B4-BE49-F238E27FC236}">
                <a16:creationId xmlns:a16="http://schemas.microsoft.com/office/drawing/2014/main" id="{5B8AC2E0-1302-4A06-88BD-C3F45134C51B}"/>
              </a:ext>
            </a:extLst>
          </p:cNvPr>
          <p:cNvSpPr txBox="1"/>
          <p:nvPr/>
        </p:nvSpPr>
        <p:spPr>
          <a:xfrm>
            <a:off x="5859545" y="1874717"/>
            <a:ext cx="926857" cy="369332"/>
          </a:xfrm>
          <a:prstGeom prst="rect">
            <a:avLst/>
          </a:prstGeom>
          <a:noFill/>
        </p:spPr>
        <p:txBody>
          <a:bodyPr wrap="none" rtlCol="0">
            <a:spAutoFit/>
          </a:bodyPr>
          <a:lstStyle/>
          <a:p>
            <a:r>
              <a:rPr lang="en-US" b="1" i="1" dirty="0"/>
              <a:t>Spanish</a:t>
            </a:r>
          </a:p>
        </p:txBody>
      </p:sp>
      <p:sp>
        <p:nvSpPr>
          <p:cNvPr id="16" name="TextBox 15">
            <a:extLst>
              <a:ext uri="{FF2B5EF4-FFF2-40B4-BE49-F238E27FC236}">
                <a16:creationId xmlns:a16="http://schemas.microsoft.com/office/drawing/2014/main" id="{12EB7909-A2B0-4626-93A7-17E8225381C9}"/>
              </a:ext>
            </a:extLst>
          </p:cNvPr>
          <p:cNvSpPr txBox="1"/>
          <p:nvPr/>
        </p:nvSpPr>
        <p:spPr>
          <a:xfrm>
            <a:off x="8083168" y="2171734"/>
            <a:ext cx="800219" cy="369332"/>
          </a:xfrm>
          <a:prstGeom prst="rect">
            <a:avLst/>
          </a:prstGeom>
          <a:noFill/>
        </p:spPr>
        <p:txBody>
          <a:bodyPr wrap="none" rtlCol="0">
            <a:spAutoFit/>
          </a:bodyPr>
          <a:lstStyle/>
          <a:p>
            <a:r>
              <a:rPr lang="en-US" b="1" i="1" dirty="0"/>
              <a:t>Arabic</a:t>
            </a:r>
          </a:p>
        </p:txBody>
      </p:sp>
      <p:sp>
        <p:nvSpPr>
          <p:cNvPr id="17" name="TextBox 16">
            <a:extLst>
              <a:ext uri="{FF2B5EF4-FFF2-40B4-BE49-F238E27FC236}">
                <a16:creationId xmlns:a16="http://schemas.microsoft.com/office/drawing/2014/main" id="{40AEC1EE-41B9-4576-8061-43F574D63AB6}"/>
              </a:ext>
            </a:extLst>
          </p:cNvPr>
          <p:cNvSpPr txBox="1"/>
          <p:nvPr/>
        </p:nvSpPr>
        <p:spPr>
          <a:xfrm>
            <a:off x="10327107" y="1851442"/>
            <a:ext cx="918841" cy="369332"/>
          </a:xfrm>
          <a:prstGeom prst="rect">
            <a:avLst/>
          </a:prstGeom>
          <a:noFill/>
        </p:spPr>
        <p:txBody>
          <a:bodyPr wrap="none" rtlCol="0">
            <a:spAutoFit/>
          </a:bodyPr>
          <a:lstStyle/>
          <a:p>
            <a:r>
              <a:rPr lang="en-US" b="1" i="1" dirty="0"/>
              <a:t>Russian</a:t>
            </a:r>
          </a:p>
        </p:txBody>
      </p:sp>
      <p:pic>
        <p:nvPicPr>
          <p:cNvPr id="6" name="Picture 5">
            <a:extLst>
              <a:ext uri="{FF2B5EF4-FFF2-40B4-BE49-F238E27FC236}">
                <a16:creationId xmlns:a16="http://schemas.microsoft.com/office/drawing/2014/main" id="{205EFB90-787B-4196-A74E-229782FC6339}"/>
              </a:ext>
            </a:extLst>
          </p:cNvPr>
          <p:cNvPicPr>
            <a:picLocks noChangeAspect="1"/>
          </p:cNvPicPr>
          <p:nvPr/>
        </p:nvPicPr>
        <p:blipFill rotWithShape="1">
          <a:blip r:embed="rId4"/>
          <a:srcRect b="1919"/>
          <a:stretch/>
        </p:blipFill>
        <p:spPr>
          <a:xfrm>
            <a:off x="1093670" y="2220774"/>
            <a:ext cx="2125028" cy="296383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FDC1FF8-3AD5-4E76-9DB4-5EFE6FA324AC}"/>
              </a:ext>
            </a:extLst>
          </p:cNvPr>
          <p:cNvPicPr>
            <a:picLocks noChangeAspect="1"/>
          </p:cNvPicPr>
          <p:nvPr/>
        </p:nvPicPr>
        <p:blipFill>
          <a:blip r:embed="rId5"/>
          <a:stretch>
            <a:fillRect/>
          </a:stretch>
        </p:blipFill>
        <p:spPr>
          <a:xfrm>
            <a:off x="3083422" y="2737826"/>
            <a:ext cx="2222299" cy="309273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E16E2325-701E-4932-8D57-90D096358C0F}"/>
              </a:ext>
            </a:extLst>
          </p:cNvPr>
          <p:cNvPicPr>
            <a:picLocks noChangeAspect="1"/>
          </p:cNvPicPr>
          <p:nvPr/>
        </p:nvPicPr>
        <p:blipFill>
          <a:blip r:embed="rId6"/>
          <a:stretch>
            <a:fillRect/>
          </a:stretch>
        </p:blipFill>
        <p:spPr>
          <a:xfrm>
            <a:off x="5195971" y="2271170"/>
            <a:ext cx="2254007" cy="3177524"/>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80927157-14DF-4931-A555-FDF31B896EED}"/>
              </a:ext>
            </a:extLst>
          </p:cNvPr>
          <p:cNvSpPr txBox="1"/>
          <p:nvPr/>
        </p:nvSpPr>
        <p:spPr>
          <a:xfrm>
            <a:off x="3740761" y="2351395"/>
            <a:ext cx="822020" cy="369332"/>
          </a:xfrm>
          <a:prstGeom prst="rect">
            <a:avLst/>
          </a:prstGeom>
          <a:noFill/>
        </p:spPr>
        <p:txBody>
          <a:bodyPr wrap="none" rtlCol="0">
            <a:spAutoFit/>
          </a:bodyPr>
          <a:lstStyle/>
          <a:p>
            <a:r>
              <a:rPr lang="en-US" b="1" i="1" dirty="0"/>
              <a:t>French</a:t>
            </a:r>
          </a:p>
        </p:txBody>
      </p:sp>
      <p:pic>
        <p:nvPicPr>
          <p:cNvPr id="12" name="Picture 11">
            <a:extLst>
              <a:ext uri="{FF2B5EF4-FFF2-40B4-BE49-F238E27FC236}">
                <a16:creationId xmlns:a16="http://schemas.microsoft.com/office/drawing/2014/main" id="{4B8069E1-9AA3-4CE8-B640-18EF3334C2C9}"/>
              </a:ext>
            </a:extLst>
          </p:cNvPr>
          <p:cNvPicPr>
            <a:picLocks noChangeAspect="1"/>
          </p:cNvPicPr>
          <p:nvPr/>
        </p:nvPicPr>
        <p:blipFill>
          <a:blip r:embed="rId7"/>
          <a:stretch>
            <a:fillRect/>
          </a:stretch>
        </p:blipFill>
        <p:spPr>
          <a:xfrm>
            <a:off x="7352534" y="2720727"/>
            <a:ext cx="2307437" cy="317752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A9D4B326-34C7-4CD1-9DDE-CB83284257C4}"/>
              </a:ext>
            </a:extLst>
          </p:cNvPr>
          <p:cNvPicPr>
            <a:picLocks noChangeAspect="1"/>
          </p:cNvPicPr>
          <p:nvPr/>
        </p:nvPicPr>
        <p:blipFill>
          <a:blip r:embed="rId8"/>
          <a:stretch>
            <a:fillRect/>
          </a:stretch>
        </p:blipFill>
        <p:spPr>
          <a:xfrm>
            <a:off x="9562527" y="2245972"/>
            <a:ext cx="2379612" cy="3227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0776163"/>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A551C7-D2A2-4D71-9A91-4BE51B4A21B2}"/>
              </a:ext>
            </a:extLst>
          </p:cNvPr>
          <p:cNvSpPr>
            <a:spLocks noGrp="1"/>
          </p:cNvSpPr>
          <p:nvPr>
            <p:ph type="body" idx="1"/>
          </p:nvPr>
        </p:nvSpPr>
        <p:spPr/>
        <p:txBody>
          <a:bodyPr/>
          <a:lstStyle/>
          <a:p>
            <a:endParaRPr lang="fr-CI"/>
          </a:p>
        </p:txBody>
      </p:sp>
      <p:sp>
        <p:nvSpPr>
          <p:cNvPr id="4" name="Google Shape;228;p37">
            <a:extLst>
              <a:ext uri="{FF2B5EF4-FFF2-40B4-BE49-F238E27FC236}">
                <a16:creationId xmlns:a16="http://schemas.microsoft.com/office/drawing/2014/main" id="{C6A30AB1-7367-4474-9573-1EF38B9F807A}"/>
              </a:ext>
            </a:extLst>
          </p:cNvPr>
          <p:cNvSpPr/>
          <p:nvPr/>
        </p:nvSpPr>
        <p:spPr>
          <a:xfrm>
            <a:off x="292042" y="522272"/>
            <a:ext cx="11899957" cy="77567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lang="en-US" sz="4400" b="1" dirty="0">
                <a:solidFill>
                  <a:srgbClr val="A23D2B"/>
                </a:solidFill>
                <a:latin typeface="Merriweather"/>
                <a:ea typeface="Calibri"/>
                <a:cs typeface="Calibri"/>
              </a:rPr>
              <a:t>Spatial assessment in Morocco</a:t>
            </a:r>
            <a:endParaRPr lang="de-CH" sz="4400" b="1" dirty="0">
              <a:solidFill>
                <a:srgbClr val="A23D2B"/>
              </a:solidFill>
              <a:latin typeface="Merriweather"/>
              <a:ea typeface="Calibri"/>
              <a:cs typeface="Calibri"/>
            </a:endParaRPr>
          </a:p>
        </p:txBody>
      </p:sp>
      <p:pic>
        <p:nvPicPr>
          <p:cNvPr id="6" name="Picture 5">
            <a:extLst>
              <a:ext uri="{FF2B5EF4-FFF2-40B4-BE49-F238E27FC236}">
                <a16:creationId xmlns:a16="http://schemas.microsoft.com/office/drawing/2014/main" id="{A25F47F2-C690-4C2F-B6D5-0E17BBA2B8F9}"/>
              </a:ext>
            </a:extLst>
          </p:cNvPr>
          <p:cNvPicPr>
            <a:picLocks noChangeAspect="1"/>
          </p:cNvPicPr>
          <p:nvPr/>
        </p:nvPicPr>
        <p:blipFill rotWithShape="1">
          <a:blip r:embed="rId2"/>
          <a:srcRect/>
          <a:stretch/>
        </p:blipFill>
        <p:spPr>
          <a:xfrm>
            <a:off x="583569" y="1480959"/>
            <a:ext cx="5014591" cy="5040669"/>
          </a:xfrm>
          <a:prstGeom prst="rect">
            <a:avLst/>
          </a:prstGeom>
        </p:spPr>
      </p:pic>
      <p:pic>
        <p:nvPicPr>
          <p:cNvPr id="7" name="Picture 6">
            <a:extLst>
              <a:ext uri="{FF2B5EF4-FFF2-40B4-BE49-F238E27FC236}">
                <a16:creationId xmlns:a16="http://schemas.microsoft.com/office/drawing/2014/main" id="{7EA383F3-B067-4925-8C8A-60B30E2682CA}"/>
              </a:ext>
            </a:extLst>
          </p:cNvPr>
          <p:cNvPicPr>
            <a:picLocks noChangeAspect="1"/>
          </p:cNvPicPr>
          <p:nvPr/>
        </p:nvPicPr>
        <p:blipFill>
          <a:blip r:embed="rId3"/>
          <a:stretch>
            <a:fillRect/>
          </a:stretch>
        </p:blipFill>
        <p:spPr>
          <a:xfrm>
            <a:off x="5654873" y="2828817"/>
            <a:ext cx="5642214" cy="3692811"/>
          </a:xfrm>
          <a:prstGeom prst="rect">
            <a:avLst/>
          </a:prstGeom>
        </p:spPr>
      </p:pic>
      <p:sp>
        <p:nvSpPr>
          <p:cNvPr id="5" name="Rectangle 4">
            <a:extLst>
              <a:ext uri="{FF2B5EF4-FFF2-40B4-BE49-F238E27FC236}">
                <a16:creationId xmlns:a16="http://schemas.microsoft.com/office/drawing/2014/main" id="{4AA23AE9-024D-4924-9DD9-E64BAD27D56D}"/>
              </a:ext>
            </a:extLst>
          </p:cNvPr>
          <p:cNvSpPr/>
          <p:nvPr/>
        </p:nvSpPr>
        <p:spPr>
          <a:xfrm>
            <a:off x="5598160" y="1334718"/>
            <a:ext cx="6410960" cy="1323439"/>
          </a:xfrm>
          <a:prstGeom prst="rect">
            <a:avLst/>
          </a:prstGeom>
        </p:spPr>
        <p:txBody>
          <a:bodyPr wrap="square">
            <a:spAutoFit/>
          </a:bodyPr>
          <a:lstStyle/>
          <a:p>
            <a:r>
              <a:rPr lang="en-US" sz="2000" dirty="0">
                <a:latin typeface="Gadugi" panose="020B0502040204020203" pitchFamily="34" charset="0"/>
                <a:ea typeface="Gadugi" panose="020B0502040204020203" pitchFamily="34" charset="0"/>
              </a:rPr>
              <a:t>The process led to the development of a “Territorial Planning Pact” as a tool for land use planning and a 3-year action plan to help decision-makers implement and mainstream SLM in the </a:t>
            </a:r>
            <a:r>
              <a:rPr lang="fr-CI" sz="2000" dirty="0" err="1">
                <a:latin typeface="Gadugi" panose="020B0502040204020203" pitchFamily="34" charset="0"/>
                <a:ea typeface="Gadugi" panose="020B0502040204020203" pitchFamily="34" charset="0"/>
              </a:rPr>
              <a:t>selected</a:t>
            </a:r>
            <a:r>
              <a:rPr lang="fr-CI" sz="2000" dirty="0">
                <a:latin typeface="Gadugi" panose="020B0502040204020203" pitchFamily="34" charset="0"/>
                <a:ea typeface="Gadugi" panose="020B0502040204020203" pitchFamily="34" charset="0"/>
              </a:rPr>
              <a:t> </a:t>
            </a:r>
            <a:r>
              <a:rPr lang="fr-CI" sz="2000" dirty="0" err="1">
                <a:latin typeface="Gadugi" panose="020B0502040204020203" pitchFamily="34" charset="0"/>
                <a:ea typeface="Gadugi" panose="020B0502040204020203" pitchFamily="34" charset="0"/>
              </a:rPr>
              <a:t>communities</a:t>
            </a:r>
            <a:endParaRPr lang="fr-CI" sz="2000"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2566882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0680D6FA-5B99-4629-9CA5-4C12A6992678}"/>
              </a:ext>
            </a:extLst>
          </p:cNvPr>
          <p:cNvPicPr>
            <a:picLocks noChangeAspect="1"/>
          </p:cNvPicPr>
          <p:nvPr/>
        </p:nvPicPr>
        <p:blipFill rotWithShape="1">
          <a:blip r:embed="rId3"/>
          <a:srcRect l="35096" t="16116" r="40865" b="16667"/>
          <a:stretch/>
        </p:blipFill>
        <p:spPr>
          <a:xfrm>
            <a:off x="5495327" y="42333"/>
            <a:ext cx="4257920" cy="6697327"/>
          </a:xfrm>
          <a:prstGeom prst="rect">
            <a:avLst/>
          </a:prstGeom>
          <a:ln>
            <a:noFill/>
          </a:ln>
          <a:effectLst>
            <a:outerShdw blurRad="292100" dist="139700" dir="2700000" algn="tl" rotWithShape="0">
              <a:srgbClr val="333333">
                <a:alpha val="65000"/>
              </a:srgbClr>
            </a:outerShdw>
          </a:effectLst>
        </p:spPr>
      </p:pic>
      <p:sp>
        <p:nvSpPr>
          <p:cNvPr id="34" name="TextBox 33">
            <a:extLst>
              <a:ext uri="{FF2B5EF4-FFF2-40B4-BE49-F238E27FC236}">
                <a16:creationId xmlns:a16="http://schemas.microsoft.com/office/drawing/2014/main" id="{78719B73-F267-4257-B22E-65F325122864}"/>
              </a:ext>
            </a:extLst>
          </p:cNvPr>
          <p:cNvSpPr txBox="1"/>
          <p:nvPr/>
        </p:nvSpPr>
        <p:spPr>
          <a:xfrm>
            <a:off x="9976584" y="6292138"/>
            <a:ext cx="1967060" cy="523220"/>
          </a:xfrm>
          <a:prstGeom prst="rect">
            <a:avLst/>
          </a:prstGeom>
          <a:noFill/>
        </p:spPr>
        <p:txBody>
          <a:bodyPr wrap="square" rtlCol="0">
            <a:spAutoFit/>
          </a:bodyPr>
          <a:lstStyle/>
          <a:p>
            <a:r>
              <a:rPr lang="en-US" sz="1400" dirty="0"/>
              <a:t>Source: FAO Updated Guidelines on LUP</a:t>
            </a:r>
            <a:endParaRPr lang="fr-CI" sz="1400" dirty="0"/>
          </a:p>
        </p:txBody>
      </p:sp>
      <p:sp>
        <p:nvSpPr>
          <p:cNvPr id="6" name="Google Shape;106;p4">
            <a:extLst>
              <a:ext uri="{FF2B5EF4-FFF2-40B4-BE49-F238E27FC236}">
                <a16:creationId xmlns:a16="http://schemas.microsoft.com/office/drawing/2014/main" id="{15D673E9-8434-489B-A8CB-FB36BEE6F71D}"/>
              </a:ext>
            </a:extLst>
          </p:cNvPr>
          <p:cNvSpPr txBox="1">
            <a:spLocks/>
          </p:cNvSpPr>
          <p:nvPr/>
        </p:nvSpPr>
        <p:spPr>
          <a:xfrm>
            <a:off x="444514" y="152313"/>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A23D2B"/>
              </a:buClr>
              <a:buSzPts val="4400"/>
              <a:buFont typeface="Merriweather"/>
              <a:buNone/>
            </a:pPr>
            <a:r>
              <a:rPr lang="en-US" b="1" dirty="0">
                <a:solidFill>
                  <a:srgbClr val="A23D2B"/>
                </a:solidFill>
                <a:latin typeface="Merriweather"/>
                <a:ea typeface="Merriweather"/>
                <a:cs typeface="Merriweather"/>
                <a:sym typeface="Merriweather"/>
              </a:rPr>
              <a:t>ILUP process</a:t>
            </a:r>
          </a:p>
        </p:txBody>
      </p:sp>
      <p:pic>
        <p:nvPicPr>
          <p:cNvPr id="2" name="Picture 1">
            <a:extLst>
              <a:ext uri="{FF2B5EF4-FFF2-40B4-BE49-F238E27FC236}">
                <a16:creationId xmlns:a16="http://schemas.microsoft.com/office/drawing/2014/main" id="{0AFB4418-2AB1-4AE6-8138-14EF6FA969B4}"/>
              </a:ext>
            </a:extLst>
          </p:cNvPr>
          <p:cNvPicPr>
            <a:picLocks noChangeAspect="1"/>
          </p:cNvPicPr>
          <p:nvPr/>
        </p:nvPicPr>
        <p:blipFill>
          <a:blip r:embed="rId4"/>
          <a:stretch>
            <a:fillRect/>
          </a:stretch>
        </p:blipFill>
        <p:spPr>
          <a:xfrm rot="21152860">
            <a:off x="737592" y="3309396"/>
            <a:ext cx="2149796" cy="3121277"/>
          </a:xfrm>
          <a:prstGeom prst="rect">
            <a:avLst/>
          </a:prstGeom>
        </p:spPr>
      </p:pic>
      <p:sp>
        <p:nvSpPr>
          <p:cNvPr id="3" name="Rectangle 2">
            <a:extLst>
              <a:ext uri="{FF2B5EF4-FFF2-40B4-BE49-F238E27FC236}">
                <a16:creationId xmlns:a16="http://schemas.microsoft.com/office/drawing/2014/main" id="{285E5B9E-BCD9-4834-B04E-D7849D0EF0AA}"/>
              </a:ext>
            </a:extLst>
          </p:cNvPr>
          <p:cNvSpPr/>
          <p:nvPr/>
        </p:nvSpPr>
        <p:spPr>
          <a:xfrm>
            <a:off x="444514" y="1587856"/>
            <a:ext cx="4251485" cy="400110"/>
          </a:xfrm>
          <a:prstGeom prst="rect">
            <a:avLst/>
          </a:prstGeom>
        </p:spPr>
        <p:txBody>
          <a:bodyPr wrap="none">
            <a:spAutoFit/>
          </a:bodyPr>
          <a:lstStyle/>
          <a:p>
            <a:r>
              <a:rPr lang="en-US" sz="2000" b="1" dirty="0">
                <a:solidFill>
                  <a:schemeClr val="dk1"/>
                </a:solidFill>
                <a:latin typeface="Merriweather Light"/>
              </a:rPr>
              <a:t>FAO Updated Guidelines on LUP</a:t>
            </a:r>
            <a:endParaRPr lang="fr-CI" sz="2000" b="1" dirty="0">
              <a:solidFill>
                <a:schemeClr val="dk1"/>
              </a:solidFill>
              <a:latin typeface="Merriweather Light"/>
            </a:endParaRPr>
          </a:p>
        </p:txBody>
      </p:sp>
    </p:spTree>
    <p:extLst>
      <p:ext uri="{BB962C8B-B14F-4D97-AF65-F5344CB8AC3E}">
        <p14:creationId xmlns:p14="http://schemas.microsoft.com/office/powerpoint/2010/main" val="2026699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8;p37">
            <a:extLst>
              <a:ext uri="{FF2B5EF4-FFF2-40B4-BE49-F238E27FC236}">
                <a16:creationId xmlns:a16="http://schemas.microsoft.com/office/drawing/2014/main" id="{C6A30AB1-7367-4474-9573-1EF38B9F807A}"/>
              </a:ext>
            </a:extLst>
          </p:cNvPr>
          <p:cNvSpPr/>
          <p:nvPr/>
        </p:nvSpPr>
        <p:spPr>
          <a:xfrm>
            <a:off x="292042" y="522272"/>
            <a:ext cx="11899957" cy="775677"/>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lang="en-US" sz="4400" b="1" dirty="0">
                <a:solidFill>
                  <a:srgbClr val="A23D2B"/>
                </a:solidFill>
                <a:latin typeface="Merriweather"/>
                <a:ea typeface="Calibri"/>
                <a:cs typeface="Calibri"/>
              </a:rPr>
              <a:t>Territorial pact</a:t>
            </a:r>
            <a:endParaRPr lang="de-CH" sz="4400" b="1" dirty="0">
              <a:solidFill>
                <a:srgbClr val="A23D2B"/>
              </a:solidFill>
              <a:latin typeface="Merriweather"/>
              <a:ea typeface="Calibri"/>
              <a:cs typeface="Calibri"/>
            </a:endParaRPr>
          </a:p>
        </p:txBody>
      </p:sp>
      <p:sp>
        <p:nvSpPr>
          <p:cNvPr id="8" name="Rectangle 7">
            <a:extLst>
              <a:ext uri="{FF2B5EF4-FFF2-40B4-BE49-F238E27FC236}">
                <a16:creationId xmlns:a16="http://schemas.microsoft.com/office/drawing/2014/main" id="{6915CE73-4B23-45F5-A107-EE7BA235A9FF}"/>
              </a:ext>
            </a:extLst>
          </p:cNvPr>
          <p:cNvSpPr/>
          <p:nvPr/>
        </p:nvSpPr>
        <p:spPr>
          <a:xfrm>
            <a:off x="212060" y="1690062"/>
            <a:ext cx="6322121" cy="4524315"/>
          </a:xfrm>
          <a:prstGeom prst="rect">
            <a:avLst/>
          </a:prstGeom>
        </p:spPr>
        <p:txBody>
          <a:bodyPr wrap="square">
            <a:spAutoFit/>
          </a:bodyPr>
          <a:lstStyle/>
          <a:p>
            <a:pPr marL="457200" indent="-457200">
              <a:buFont typeface="+mj-lt"/>
              <a:buAutoNum type="arabicPeriod"/>
            </a:pPr>
            <a:r>
              <a:rPr lang="en-US" sz="1800" dirty="0">
                <a:latin typeface="Gadugi" panose="020B0502040204020203" pitchFamily="34" charset="0"/>
                <a:ea typeface="Gadugi" panose="020B0502040204020203" pitchFamily="34" charset="0"/>
              </a:rPr>
              <a:t>Presentation and validation of the methodology for designing the Territorial Planning Pact, with participation of the institutional parties, local authorities and local development </a:t>
            </a:r>
            <a:r>
              <a:rPr lang="fr-CI" sz="1800" dirty="0">
                <a:latin typeface="Gadugi" panose="020B0502040204020203" pitchFamily="34" charset="0"/>
                <a:ea typeface="Gadugi" panose="020B0502040204020203" pitchFamily="34" charset="0"/>
              </a:rPr>
              <a:t>associations and </a:t>
            </a:r>
            <a:r>
              <a:rPr lang="fr-CI" sz="1800" dirty="0" err="1">
                <a:latin typeface="Gadugi" panose="020B0502040204020203" pitchFamily="34" charset="0"/>
                <a:ea typeface="Gadugi" panose="020B0502040204020203" pitchFamily="34" charset="0"/>
              </a:rPr>
              <a:t>communities</a:t>
            </a:r>
            <a:r>
              <a:rPr lang="fr-CI" sz="1800" dirty="0">
                <a:latin typeface="Gadugi" panose="020B0502040204020203" pitchFamily="34" charset="0"/>
                <a:ea typeface="Gadugi" panose="020B0502040204020203" pitchFamily="34" charset="0"/>
              </a:rPr>
              <a:t>’ </a:t>
            </a:r>
            <a:r>
              <a:rPr lang="fr-CI" sz="1800" dirty="0" err="1">
                <a:latin typeface="Gadugi" panose="020B0502040204020203" pitchFamily="34" charset="0"/>
                <a:ea typeface="Gadugi" panose="020B0502040204020203" pitchFamily="34" charset="0"/>
              </a:rPr>
              <a:t>representatives</a:t>
            </a:r>
            <a:r>
              <a:rPr lang="fr-CI" sz="1800" dirty="0">
                <a:latin typeface="Gadugi" panose="020B0502040204020203" pitchFamily="34" charset="0"/>
                <a:ea typeface="Gadugi" panose="020B0502040204020203" pitchFamily="34" charset="0"/>
              </a:rPr>
              <a:t>.</a:t>
            </a:r>
          </a:p>
          <a:p>
            <a:pPr marL="457200" indent="-457200">
              <a:buFont typeface="+mj-lt"/>
              <a:buAutoNum type="arabicPeriod"/>
            </a:pPr>
            <a:r>
              <a:rPr lang="en-US" sz="1800" dirty="0">
                <a:latin typeface="Gadugi" panose="020B0502040204020203" pitchFamily="34" charset="0"/>
                <a:ea typeface="Gadugi" panose="020B0502040204020203" pitchFamily="34" charset="0"/>
              </a:rPr>
              <a:t>Evaluation of training needs for implementing SLM: (workshops with all stakeholders, a series of meetings and interviews with project </a:t>
            </a:r>
            <a:r>
              <a:rPr lang="fr-CI" sz="1800" dirty="0">
                <a:latin typeface="Gadugi" panose="020B0502040204020203" pitchFamily="34" charset="0"/>
                <a:ea typeface="Gadugi" panose="020B0502040204020203" pitchFamily="34" charset="0"/>
              </a:rPr>
              <a:t>stakeholders)</a:t>
            </a:r>
          </a:p>
          <a:p>
            <a:pPr marL="457200" indent="-457200">
              <a:buFont typeface="+mj-lt"/>
              <a:buAutoNum type="arabicPeriod"/>
            </a:pPr>
            <a:r>
              <a:rPr lang="en-US" sz="1800" dirty="0">
                <a:latin typeface="Gadugi" panose="020B0502040204020203" pitchFamily="34" charset="0"/>
                <a:ea typeface="Gadugi" panose="020B0502040204020203" pitchFamily="34" charset="0"/>
              </a:rPr>
              <a:t>Organization of a “training of trainers” workshop on the management of land resources and communication tools for the extension of sustainable land management.</a:t>
            </a:r>
          </a:p>
          <a:p>
            <a:pPr marL="457200" indent="-457200">
              <a:buFont typeface="+mj-lt"/>
              <a:buAutoNum type="arabicPeriod"/>
            </a:pPr>
            <a:r>
              <a:rPr lang="en-US" sz="1800" dirty="0">
                <a:latin typeface="Gadugi" panose="020B0502040204020203" pitchFamily="34" charset="0"/>
                <a:ea typeface="Gadugi" panose="020B0502040204020203" pitchFamily="34" charset="0"/>
              </a:rPr>
              <a:t>Organization of a regional consultation workshop to select good SLM practices and implementation areas covering a broad spectrum of land use systems and practices and to promote territorial approaches for implementation in the </a:t>
            </a:r>
            <a:r>
              <a:rPr lang="fr-CI" sz="1800" dirty="0" err="1">
                <a:latin typeface="Gadugi" panose="020B0502040204020203" pitchFamily="34" charset="0"/>
                <a:ea typeface="Gadugi" panose="020B0502040204020203" pitchFamily="34" charset="0"/>
              </a:rPr>
              <a:t>three</a:t>
            </a:r>
            <a:r>
              <a:rPr lang="fr-CI" sz="1800" dirty="0">
                <a:latin typeface="Gadugi" panose="020B0502040204020203" pitchFamily="34" charset="0"/>
                <a:ea typeface="Gadugi" panose="020B0502040204020203" pitchFamily="34" charset="0"/>
              </a:rPr>
              <a:t> rural communes.</a:t>
            </a:r>
          </a:p>
        </p:txBody>
      </p:sp>
      <p:sp>
        <p:nvSpPr>
          <p:cNvPr id="9" name="Arrow: Right 8">
            <a:extLst>
              <a:ext uri="{FF2B5EF4-FFF2-40B4-BE49-F238E27FC236}">
                <a16:creationId xmlns:a16="http://schemas.microsoft.com/office/drawing/2014/main" id="{59EACA5B-4798-480D-9EEF-3690518E0825}"/>
              </a:ext>
            </a:extLst>
          </p:cNvPr>
          <p:cNvSpPr/>
          <p:nvPr/>
        </p:nvSpPr>
        <p:spPr>
          <a:xfrm>
            <a:off x="6431280" y="3525499"/>
            <a:ext cx="701040" cy="42672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dirty="0"/>
          </a:p>
        </p:txBody>
      </p:sp>
      <p:sp>
        <p:nvSpPr>
          <p:cNvPr id="10" name="Rectangle 9">
            <a:extLst>
              <a:ext uri="{FF2B5EF4-FFF2-40B4-BE49-F238E27FC236}">
                <a16:creationId xmlns:a16="http://schemas.microsoft.com/office/drawing/2014/main" id="{81A99629-6829-490E-975B-FE50445E26CE}"/>
              </a:ext>
            </a:extLst>
          </p:cNvPr>
          <p:cNvSpPr/>
          <p:nvPr/>
        </p:nvSpPr>
        <p:spPr>
          <a:xfrm>
            <a:off x="7252939" y="434468"/>
            <a:ext cx="4939060" cy="5632311"/>
          </a:xfrm>
          <a:prstGeom prst="rect">
            <a:avLst/>
          </a:prstGeom>
        </p:spPr>
        <p:txBody>
          <a:bodyPr wrap="square">
            <a:spAutoFit/>
          </a:bodyPr>
          <a:lstStyle/>
          <a:p>
            <a:pPr marL="285750" indent="-285750">
              <a:buFont typeface="Arial" panose="020B0604020202020204" pitchFamily="34" charset="0"/>
              <a:buChar char="•"/>
            </a:pPr>
            <a:r>
              <a:rPr lang="en-US" sz="1800" dirty="0">
                <a:latin typeface="Gadugi" panose="020B0502040204020203" pitchFamily="34" charset="0"/>
                <a:ea typeface="Gadugi" panose="020B0502040204020203" pitchFamily="34" charset="0"/>
              </a:rPr>
              <a:t>A </a:t>
            </a:r>
            <a:r>
              <a:rPr lang="en-US" sz="1800" b="1" dirty="0">
                <a:latin typeface="Gadugi" panose="020B0502040204020203" pitchFamily="34" charset="0"/>
                <a:ea typeface="Gadugi" panose="020B0502040204020203" pitchFamily="34" charset="0"/>
              </a:rPr>
              <a:t>list of good practices </a:t>
            </a:r>
            <a:r>
              <a:rPr lang="en-US" sz="1800" dirty="0">
                <a:latin typeface="Gadugi" panose="020B0502040204020203" pitchFamily="34" charset="0"/>
                <a:ea typeface="Gadugi" panose="020B0502040204020203" pitchFamily="34" charset="0"/>
              </a:rPr>
              <a:t>for potential implementation, which were selected by mutual agreement and with the actual commitment (financial and technical) of stakeholders (State and NGO) and taking into account the priorities of </a:t>
            </a:r>
            <a:r>
              <a:rPr lang="fr-CI" sz="1800" dirty="0" err="1">
                <a:latin typeface="Gadugi" panose="020B0502040204020203" pitchFamily="34" charset="0"/>
                <a:ea typeface="Gadugi" panose="020B0502040204020203" pitchFamily="34" charset="0"/>
              </a:rPr>
              <a:t>each</a:t>
            </a:r>
            <a:r>
              <a:rPr lang="fr-CI" sz="1800" dirty="0">
                <a:latin typeface="Gadugi" panose="020B0502040204020203" pitchFamily="34" charset="0"/>
                <a:ea typeface="Gadugi" panose="020B0502040204020203" pitchFamily="34" charset="0"/>
              </a:rPr>
              <a:t> commune;</a:t>
            </a:r>
          </a:p>
          <a:p>
            <a:pPr marL="285750" indent="-285750">
              <a:buFont typeface="Arial" panose="020B0604020202020204" pitchFamily="34" charset="0"/>
              <a:buChar char="•"/>
            </a:pPr>
            <a:r>
              <a:rPr lang="en-US" sz="1800" dirty="0">
                <a:latin typeface="Gadugi" panose="020B0502040204020203" pitchFamily="34" charset="0"/>
                <a:ea typeface="Gadugi" panose="020B0502040204020203" pitchFamily="34" charset="0"/>
              </a:rPr>
              <a:t>Identification of local demonstration areas for testing good practices in each of the communes;</a:t>
            </a:r>
          </a:p>
          <a:p>
            <a:pPr marL="285750" indent="-285750">
              <a:buFont typeface="Arial" panose="020B0604020202020204" pitchFamily="34" charset="0"/>
              <a:buChar char="•"/>
            </a:pPr>
            <a:r>
              <a:rPr lang="en-US" sz="1800" dirty="0">
                <a:latin typeface="Gadugi" panose="020B0502040204020203" pitchFamily="34" charset="0"/>
                <a:ea typeface="Gadugi" panose="020B0502040204020203" pitchFamily="34" charset="0"/>
              </a:rPr>
              <a:t>A multi-stakeholder dialogue on relevant approaches and strategies for the implementation and scaling up of SLM.</a:t>
            </a:r>
          </a:p>
          <a:p>
            <a:pPr marL="285750" indent="-285750">
              <a:buFont typeface="Arial" panose="020B0604020202020204" pitchFamily="34" charset="0"/>
              <a:buChar char="•"/>
            </a:pPr>
            <a:r>
              <a:rPr lang="en-US" sz="1800" dirty="0">
                <a:latin typeface="Gadugi" panose="020B0502040204020203" pitchFamily="34" charset="0"/>
                <a:ea typeface="Gadugi" panose="020B0502040204020203" pitchFamily="34" charset="0"/>
              </a:rPr>
              <a:t>Identification of simple and measurable indicators for monitoring the impacts of the selected good practices and the degree of adoption of these practices.</a:t>
            </a:r>
          </a:p>
          <a:p>
            <a:pPr marL="285750" indent="-285750">
              <a:buFont typeface="Arial" panose="020B0604020202020204" pitchFamily="34" charset="0"/>
              <a:buChar char="•"/>
            </a:pPr>
            <a:r>
              <a:rPr lang="en-US" sz="1800" dirty="0">
                <a:latin typeface="Gadugi" panose="020B0502040204020203" pitchFamily="34" charset="0"/>
                <a:ea typeface="Gadugi" panose="020B0502040204020203" pitchFamily="34" charset="0"/>
              </a:rPr>
              <a:t>The Territorial Planning Pact</a:t>
            </a:r>
          </a:p>
          <a:p>
            <a:pPr marL="285750" indent="-285750">
              <a:buFont typeface="Arial" panose="020B0604020202020204" pitchFamily="34" charset="0"/>
              <a:buChar char="•"/>
            </a:pPr>
            <a:r>
              <a:rPr lang="en-US" sz="1800" dirty="0">
                <a:latin typeface="Gadugi" panose="020B0502040204020203" pitchFamily="34" charset="0"/>
                <a:ea typeface="Gadugi" panose="020B0502040204020203" pitchFamily="34" charset="0"/>
              </a:rPr>
              <a:t>A 3-year action plan to integrate SLM at the provincial level</a:t>
            </a:r>
            <a:endParaRPr lang="fr-CI" sz="1800"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2128251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grpSp>
        <p:nvGrpSpPr>
          <p:cNvPr id="8" name="Google Shape;4316;p57"/>
          <p:cNvGrpSpPr/>
          <p:nvPr/>
        </p:nvGrpSpPr>
        <p:grpSpPr>
          <a:xfrm>
            <a:off x="747912" y="2170381"/>
            <a:ext cx="5348088" cy="3214528"/>
            <a:chOff x="3422350" y="731675"/>
            <a:chExt cx="4831537" cy="3674898"/>
          </a:xfrm>
        </p:grpSpPr>
        <p:sp>
          <p:nvSpPr>
            <p:cNvPr id="9" name="Google Shape;4317;p57"/>
            <p:cNvSpPr/>
            <p:nvPr/>
          </p:nvSpPr>
          <p:spPr>
            <a:xfrm>
              <a:off x="5352325" y="4031650"/>
              <a:ext cx="958800" cy="255300"/>
            </a:xfrm>
            <a:prstGeom prst="rect">
              <a:avLst/>
            </a:prstGeom>
            <a:solidFill>
              <a:srgbClr val="A0A0A0"/>
            </a:solidFill>
            <a:ln>
              <a:noFill/>
            </a:ln>
          </p:spPr>
          <p:txBody>
            <a:bodyPr spcFirstLastPara="1" wrap="square" lIns="162533" tIns="162533" rIns="162533" bIns="162533" anchor="ctr" anchorCtr="0">
              <a:noAutofit/>
            </a:bodyPr>
            <a:lstStyle/>
            <a:p>
              <a:pPr defTabSz="1219170">
                <a:defRPr/>
              </a:pPr>
              <a:endParaRPr sz="3200"/>
            </a:p>
          </p:txBody>
        </p:sp>
        <p:sp>
          <p:nvSpPr>
            <p:cNvPr id="10" name="Google Shape;4318;p57"/>
            <p:cNvSpPr/>
            <p:nvPr/>
          </p:nvSpPr>
          <p:spPr>
            <a:xfrm flipH="1">
              <a:off x="6230475" y="3891500"/>
              <a:ext cx="399775" cy="489077"/>
            </a:xfrm>
            <a:custGeom>
              <a:avLst/>
              <a:gdLst/>
              <a:ahLst/>
              <a:cxnLst/>
              <a:rect l="l" t="t" r="r" b="b"/>
              <a:pathLst>
                <a:path w="15991" h="18395" extrusionOk="0">
                  <a:moveTo>
                    <a:pt x="1325" y="15800"/>
                  </a:moveTo>
                  <a:cubicBezTo>
                    <a:pt x="2082" y="15098"/>
                    <a:pt x="4341" y="13522"/>
                    <a:pt x="5354" y="12612"/>
                  </a:cubicBezTo>
                  <a:cubicBezTo>
                    <a:pt x="6368" y="11702"/>
                    <a:pt x="6856" y="11031"/>
                    <a:pt x="7406" y="10341"/>
                  </a:cubicBezTo>
                  <a:cubicBezTo>
                    <a:pt x="7956" y="9651"/>
                    <a:pt x="8176" y="9340"/>
                    <a:pt x="8652" y="8473"/>
                  </a:cubicBezTo>
                  <a:cubicBezTo>
                    <a:pt x="9128" y="7606"/>
                    <a:pt x="9849" y="6220"/>
                    <a:pt x="10264" y="5139"/>
                  </a:cubicBezTo>
                  <a:cubicBezTo>
                    <a:pt x="10679" y="4058"/>
                    <a:pt x="10948" y="2702"/>
                    <a:pt x="11143" y="1988"/>
                  </a:cubicBezTo>
                  <a:cubicBezTo>
                    <a:pt x="11338" y="1274"/>
                    <a:pt x="11241" y="1067"/>
                    <a:pt x="11436" y="853"/>
                  </a:cubicBezTo>
                  <a:cubicBezTo>
                    <a:pt x="11631" y="639"/>
                    <a:pt x="11558" y="-845"/>
                    <a:pt x="12315" y="706"/>
                  </a:cubicBezTo>
                  <a:cubicBezTo>
                    <a:pt x="13072" y="2257"/>
                    <a:pt x="16162" y="7838"/>
                    <a:pt x="15979" y="10158"/>
                  </a:cubicBezTo>
                  <a:cubicBezTo>
                    <a:pt x="15796" y="12478"/>
                    <a:pt x="13756" y="13577"/>
                    <a:pt x="11216" y="14627"/>
                  </a:cubicBezTo>
                  <a:cubicBezTo>
                    <a:pt x="8676" y="15677"/>
                    <a:pt x="2461" y="15836"/>
                    <a:pt x="739" y="16459"/>
                  </a:cubicBezTo>
                  <a:cubicBezTo>
                    <a:pt x="-983" y="17082"/>
                    <a:pt x="873" y="18303"/>
                    <a:pt x="885" y="18364"/>
                  </a:cubicBezTo>
                  <a:cubicBezTo>
                    <a:pt x="897" y="18425"/>
                    <a:pt x="739" y="17252"/>
                    <a:pt x="812" y="16825"/>
                  </a:cubicBezTo>
                  <a:cubicBezTo>
                    <a:pt x="885" y="16398"/>
                    <a:pt x="568" y="16502"/>
                    <a:pt x="1325" y="15800"/>
                  </a:cubicBezTo>
                  <a:close/>
                </a:path>
              </a:pathLst>
            </a:custGeom>
            <a:solidFill>
              <a:srgbClr val="A0A0A0"/>
            </a:solidFill>
            <a:ln>
              <a:noFill/>
            </a:ln>
          </p:spPr>
        </p:sp>
        <p:sp>
          <p:nvSpPr>
            <p:cNvPr id="11" name="Google Shape;4319;p57"/>
            <p:cNvSpPr/>
            <p:nvPr/>
          </p:nvSpPr>
          <p:spPr>
            <a:xfrm>
              <a:off x="5043518" y="3915067"/>
              <a:ext cx="399775" cy="459875"/>
            </a:xfrm>
            <a:custGeom>
              <a:avLst/>
              <a:gdLst/>
              <a:ahLst/>
              <a:cxnLst/>
              <a:rect l="l" t="t" r="r" b="b"/>
              <a:pathLst>
                <a:path w="15991" h="18395" extrusionOk="0">
                  <a:moveTo>
                    <a:pt x="1325" y="15800"/>
                  </a:moveTo>
                  <a:cubicBezTo>
                    <a:pt x="2082" y="15098"/>
                    <a:pt x="4341" y="13522"/>
                    <a:pt x="5354" y="12612"/>
                  </a:cubicBezTo>
                  <a:cubicBezTo>
                    <a:pt x="6368" y="11702"/>
                    <a:pt x="6856" y="11031"/>
                    <a:pt x="7406" y="10341"/>
                  </a:cubicBezTo>
                  <a:cubicBezTo>
                    <a:pt x="7956" y="9651"/>
                    <a:pt x="8176" y="9340"/>
                    <a:pt x="8652" y="8473"/>
                  </a:cubicBezTo>
                  <a:cubicBezTo>
                    <a:pt x="9128" y="7606"/>
                    <a:pt x="9849" y="6220"/>
                    <a:pt x="10264" y="5139"/>
                  </a:cubicBezTo>
                  <a:cubicBezTo>
                    <a:pt x="10679" y="4058"/>
                    <a:pt x="10948" y="2702"/>
                    <a:pt x="11143" y="1988"/>
                  </a:cubicBezTo>
                  <a:cubicBezTo>
                    <a:pt x="11338" y="1274"/>
                    <a:pt x="11241" y="1067"/>
                    <a:pt x="11436" y="853"/>
                  </a:cubicBezTo>
                  <a:cubicBezTo>
                    <a:pt x="11631" y="639"/>
                    <a:pt x="11558" y="-845"/>
                    <a:pt x="12315" y="706"/>
                  </a:cubicBezTo>
                  <a:cubicBezTo>
                    <a:pt x="13072" y="2257"/>
                    <a:pt x="16162" y="7838"/>
                    <a:pt x="15979" y="10158"/>
                  </a:cubicBezTo>
                  <a:cubicBezTo>
                    <a:pt x="15796" y="12478"/>
                    <a:pt x="13756" y="13577"/>
                    <a:pt x="11216" y="14627"/>
                  </a:cubicBezTo>
                  <a:cubicBezTo>
                    <a:pt x="8676" y="15677"/>
                    <a:pt x="2461" y="15836"/>
                    <a:pt x="739" y="16459"/>
                  </a:cubicBezTo>
                  <a:cubicBezTo>
                    <a:pt x="-983" y="17082"/>
                    <a:pt x="873" y="18303"/>
                    <a:pt x="885" y="18364"/>
                  </a:cubicBezTo>
                  <a:cubicBezTo>
                    <a:pt x="897" y="18425"/>
                    <a:pt x="739" y="17252"/>
                    <a:pt x="812" y="16825"/>
                  </a:cubicBezTo>
                  <a:cubicBezTo>
                    <a:pt x="885" y="16398"/>
                    <a:pt x="568" y="16502"/>
                    <a:pt x="1325" y="15800"/>
                  </a:cubicBezTo>
                  <a:close/>
                </a:path>
              </a:pathLst>
            </a:custGeom>
            <a:solidFill>
              <a:srgbClr val="A0A0A0"/>
            </a:solidFill>
            <a:ln>
              <a:noFill/>
            </a:ln>
          </p:spPr>
        </p:sp>
        <p:sp>
          <p:nvSpPr>
            <p:cNvPr id="12" name="Google Shape;4320;p57"/>
            <p:cNvSpPr/>
            <p:nvPr/>
          </p:nvSpPr>
          <p:spPr>
            <a:xfrm>
              <a:off x="5183975" y="3763900"/>
              <a:ext cx="87000" cy="25200"/>
            </a:xfrm>
            <a:prstGeom prst="rect">
              <a:avLst/>
            </a:prstGeom>
            <a:solidFill>
              <a:srgbClr val="A0A0A0"/>
            </a:solidFill>
            <a:ln>
              <a:noFill/>
            </a:ln>
          </p:spPr>
          <p:txBody>
            <a:bodyPr spcFirstLastPara="1" wrap="square" lIns="162533" tIns="162533" rIns="162533" bIns="162533" anchor="ctr" anchorCtr="0">
              <a:noAutofit/>
            </a:bodyPr>
            <a:lstStyle/>
            <a:p>
              <a:pPr defTabSz="1219170">
                <a:defRPr/>
              </a:pPr>
              <a:endParaRPr sz="3200"/>
            </a:p>
          </p:txBody>
        </p:sp>
        <p:sp>
          <p:nvSpPr>
            <p:cNvPr id="13" name="Google Shape;4321;p57"/>
            <p:cNvSpPr/>
            <p:nvPr/>
          </p:nvSpPr>
          <p:spPr>
            <a:xfrm>
              <a:off x="5348300" y="3810000"/>
              <a:ext cx="981000" cy="185400"/>
            </a:xfrm>
            <a:prstGeom prst="rect">
              <a:avLst/>
            </a:prstGeom>
            <a:solidFill>
              <a:srgbClr val="A0A0A0"/>
            </a:solidFill>
            <a:ln w="9525" cap="flat" cmpd="sng">
              <a:solidFill>
                <a:srgbClr val="666666"/>
              </a:solidFill>
              <a:prstDash val="solid"/>
              <a:round/>
              <a:headEnd type="none" w="sm" len="sm"/>
              <a:tailEnd type="none" w="sm" len="sm"/>
            </a:ln>
          </p:spPr>
          <p:txBody>
            <a:bodyPr spcFirstLastPara="1" wrap="square" lIns="162533" tIns="162533" rIns="162533" bIns="162533" anchor="ctr" anchorCtr="0">
              <a:noAutofit/>
            </a:bodyPr>
            <a:lstStyle/>
            <a:p>
              <a:pPr defTabSz="1219170">
                <a:defRPr/>
              </a:pPr>
              <a:endParaRPr sz="3200"/>
            </a:p>
          </p:txBody>
        </p:sp>
        <p:sp>
          <p:nvSpPr>
            <p:cNvPr id="14" name="Google Shape;4322;p57"/>
            <p:cNvSpPr/>
            <p:nvPr/>
          </p:nvSpPr>
          <p:spPr>
            <a:xfrm>
              <a:off x="5258919" y="4129800"/>
              <a:ext cx="29" cy="2369"/>
            </a:xfrm>
            <a:custGeom>
              <a:avLst/>
              <a:gdLst/>
              <a:ahLst/>
              <a:cxnLst/>
              <a:rect l="l" t="t" r="r" b="b"/>
              <a:pathLst>
                <a:path w="1" h="82" extrusionOk="0">
                  <a:moveTo>
                    <a:pt x="1" y="81"/>
                  </a:moveTo>
                  <a:lnTo>
                    <a:pt x="1" y="1"/>
                  </a:lnTo>
                  <a:close/>
                </a:path>
              </a:pathLst>
            </a:custGeom>
            <a:solidFill>
              <a:srgbClr val="A5A6A7"/>
            </a:solidFill>
            <a:ln>
              <a:noFill/>
            </a:ln>
          </p:spPr>
          <p:txBody>
            <a:bodyPr spcFirstLastPara="1" wrap="square" lIns="162533" tIns="162533" rIns="162533" bIns="162533" anchor="ctr" anchorCtr="0">
              <a:noAutofit/>
            </a:bodyPr>
            <a:lstStyle/>
            <a:p>
              <a:pPr defTabSz="1219170">
                <a:defRPr/>
              </a:pPr>
              <a:endParaRPr sz="3200"/>
            </a:p>
          </p:txBody>
        </p:sp>
        <p:sp>
          <p:nvSpPr>
            <p:cNvPr id="15" name="Google Shape;4323;p57"/>
            <p:cNvSpPr/>
            <p:nvPr/>
          </p:nvSpPr>
          <p:spPr>
            <a:xfrm>
              <a:off x="5223962" y="4174089"/>
              <a:ext cx="2369" cy="7020"/>
            </a:xfrm>
            <a:custGeom>
              <a:avLst/>
              <a:gdLst/>
              <a:ahLst/>
              <a:cxnLst/>
              <a:rect l="l" t="t" r="r" b="b"/>
              <a:pathLst>
                <a:path w="82" h="243" extrusionOk="0">
                  <a:moveTo>
                    <a:pt x="1" y="243"/>
                  </a:moveTo>
                  <a:lnTo>
                    <a:pt x="81" y="1"/>
                  </a:lnTo>
                  <a:close/>
                </a:path>
              </a:pathLst>
            </a:custGeom>
            <a:solidFill>
              <a:srgbClr val="A5A6A7"/>
            </a:solidFill>
            <a:ln>
              <a:noFill/>
            </a:ln>
          </p:spPr>
          <p:txBody>
            <a:bodyPr spcFirstLastPara="1" wrap="square" lIns="162533" tIns="162533" rIns="162533" bIns="162533" anchor="ctr" anchorCtr="0">
              <a:noAutofit/>
            </a:bodyPr>
            <a:lstStyle/>
            <a:p>
              <a:pPr defTabSz="1219170">
                <a:defRPr/>
              </a:pPr>
              <a:endParaRPr sz="3200"/>
            </a:p>
          </p:txBody>
        </p:sp>
        <p:sp>
          <p:nvSpPr>
            <p:cNvPr id="16" name="Google Shape;4324;p57"/>
            <p:cNvSpPr/>
            <p:nvPr/>
          </p:nvSpPr>
          <p:spPr>
            <a:xfrm>
              <a:off x="6447569" y="4174089"/>
              <a:ext cx="4709" cy="4680"/>
            </a:xfrm>
            <a:custGeom>
              <a:avLst/>
              <a:gdLst/>
              <a:ahLst/>
              <a:cxnLst/>
              <a:rect l="l" t="t" r="r" b="b"/>
              <a:pathLst>
                <a:path w="163" h="162" extrusionOk="0">
                  <a:moveTo>
                    <a:pt x="1" y="1"/>
                  </a:moveTo>
                  <a:lnTo>
                    <a:pt x="162" y="162"/>
                  </a:lnTo>
                  <a:close/>
                </a:path>
              </a:pathLst>
            </a:custGeom>
            <a:solidFill>
              <a:srgbClr val="A5A6A7"/>
            </a:solidFill>
            <a:ln>
              <a:noFill/>
            </a:ln>
          </p:spPr>
          <p:txBody>
            <a:bodyPr spcFirstLastPara="1" wrap="square" lIns="162533" tIns="162533" rIns="162533" bIns="162533" anchor="ctr" anchorCtr="0">
              <a:noAutofit/>
            </a:bodyPr>
            <a:lstStyle/>
            <a:p>
              <a:pPr defTabSz="1219170">
                <a:defRPr/>
              </a:pPr>
              <a:endParaRPr sz="3200"/>
            </a:p>
          </p:txBody>
        </p:sp>
        <p:sp>
          <p:nvSpPr>
            <p:cNvPr id="17" name="Google Shape;4325;p57"/>
            <p:cNvSpPr/>
            <p:nvPr/>
          </p:nvSpPr>
          <p:spPr>
            <a:xfrm>
              <a:off x="6417292" y="4132140"/>
              <a:ext cx="29" cy="2369"/>
            </a:xfrm>
            <a:custGeom>
              <a:avLst/>
              <a:gdLst/>
              <a:ahLst/>
              <a:cxnLst/>
              <a:rect l="l" t="t" r="r" b="b"/>
              <a:pathLst>
                <a:path w="1" h="82" extrusionOk="0">
                  <a:moveTo>
                    <a:pt x="0" y="0"/>
                  </a:moveTo>
                  <a:lnTo>
                    <a:pt x="0" y="81"/>
                  </a:lnTo>
                  <a:close/>
                </a:path>
              </a:pathLst>
            </a:custGeom>
            <a:solidFill>
              <a:srgbClr val="A5A6A7"/>
            </a:solidFill>
            <a:ln>
              <a:noFill/>
            </a:ln>
          </p:spPr>
          <p:txBody>
            <a:bodyPr spcFirstLastPara="1" wrap="square" lIns="162533" tIns="162533" rIns="162533" bIns="162533" anchor="ctr" anchorCtr="0">
              <a:noAutofit/>
            </a:bodyPr>
            <a:lstStyle/>
            <a:p>
              <a:pPr defTabSz="1219170">
                <a:defRPr/>
              </a:pPr>
              <a:endParaRPr sz="3200"/>
            </a:p>
          </p:txBody>
        </p:sp>
        <p:sp>
          <p:nvSpPr>
            <p:cNvPr id="18" name="Google Shape;4326;p57"/>
            <p:cNvSpPr/>
            <p:nvPr/>
          </p:nvSpPr>
          <p:spPr>
            <a:xfrm>
              <a:off x="5028174" y="4248712"/>
              <a:ext cx="1619862" cy="97879"/>
            </a:xfrm>
            <a:custGeom>
              <a:avLst/>
              <a:gdLst/>
              <a:ahLst/>
              <a:cxnLst/>
              <a:rect l="l" t="t" r="r" b="b"/>
              <a:pathLst>
                <a:path w="56070" h="3388" extrusionOk="0">
                  <a:moveTo>
                    <a:pt x="4435" y="1"/>
                  </a:moveTo>
                  <a:lnTo>
                    <a:pt x="4196" y="160"/>
                  </a:lnTo>
                  <a:lnTo>
                    <a:pt x="4200" y="160"/>
                  </a:lnTo>
                  <a:cubicBezTo>
                    <a:pt x="4279" y="105"/>
                    <a:pt x="4357" y="53"/>
                    <a:pt x="4435" y="1"/>
                  </a:cubicBezTo>
                  <a:close/>
                  <a:moveTo>
                    <a:pt x="51636" y="1"/>
                  </a:moveTo>
                  <a:cubicBezTo>
                    <a:pt x="51714" y="53"/>
                    <a:pt x="51792" y="105"/>
                    <a:pt x="51868" y="160"/>
                  </a:cubicBezTo>
                  <a:lnTo>
                    <a:pt x="51875" y="160"/>
                  </a:lnTo>
                  <a:lnTo>
                    <a:pt x="51636" y="1"/>
                  </a:lnTo>
                  <a:close/>
                  <a:moveTo>
                    <a:pt x="4200" y="160"/>
                  </a:moveTo>
                  <a:cubicBezTo>
                    <a:pt x="4037" y="275"/>
                    <a:pt x="3875" y="401"/>
                    <a:pt x="3712" y="564"/>
                  </a:cubicBezTo>
                  <a:lnTo>
                    <a:pt x="82" y="3226"/>
                  </a:lnTo>
                  <a:cubicBezTo>
                    <a:pt x="82" y="3307"/>
                    <a:pt x="1" y="3307"/>
                    <a:pt x="1" y="3387"/>
                  </a:cubicBezTo>
                  <a:lnTo>
                    <a:pt x="56070" y="3387"/>
                  </a:lnTo>
                  <a:lnTo>
                    <a:pt x="55909" y="3226"/>
                  </a:lnTo>
                  <a:lnTo>
                    <a:pt x="52278" y="564"/>
                  </a:lnTo>
                  <a:cubicBezTo>
                    <a:pt x="52170" y="401"/>
                    <a:pt x="52025" y="275"/>
                    <a:pt x="51868" y="160"/>
                  </a:cubicBezTo>
                  <a:close/>
                </a:path>
              </a:pathLst>
            </a:custGeom>
            <a:solidFill>
              <a:srgbClr val="B7B7B7"/>
            </a:solidFill>
            <a:ln>
              <a:noFill/>
            </a:ln>
          </p:spPr>
          <p:txBody>
            <a:bodyPr spcFirstLastPara="1" wrap="square" lIns="162533" tIns="162533" rIns="162533" bIns="162533" anchor="ctr" anchorCtr="0">
              <a:noAutofit/>
            </a:bodyPr>
            <a:lstStyle/>
            <a:p>
              <a:pPr defTabSz="1219170">
                <a:defRPr/>
              </a:pPr>
              <a:endParaRPr sz="3200"/>
            </a:p>
          </p:txBody>
        </p:sp>
        <p:sp>
          <p:nvSpPr>
            <p:cNvPr id="19" name="Google Shape;4327;p57"/>
            <p:cNvSpPr/>
            <p:nvPr/>
          </p:nvSpPr>
          <p:spPr>
            <a:xfrm>
              <a:off x="5282233" y="3789534"/>
              <a:ext cx="1109434" cy="300687"/>
            </a:xfrm>
            <a:custGeom>
              <a:avLst/>
              <a:gdLst/>
              <a:ahLst/>
              <a:cxnLst/>
              <a:rect l="l" t="t" r="r" b="b"/>
              <a:pathLst>
                <a:path w="38402" h="10408" extrusionOk="0">
                  <a:moveTo>
                    <a:pt x="2017" y="0"/>
                  </a:moveTo>
                  <a:lnTo>
                    <a:pt x="1291" y="6616"/>
                  </a:lnTo>
                  <a:cubicBezTo>
                    <a:pt x="1049" y="7906"/>
                    <a:pt x="565" y="9197"/>
                    <a:pt x="0" y="10407"/>
                  </a:cubicBezTo>
                  <a:lnTo>
                    <a:pt x="81" y="10246"/>
                  </a:lnTo>
                  <a:lnTo>
                    <a:pt x="38327" y="10246"/>
                  </a:lnTo>
                  <a:cubicBezTo>
                    <a:pt x="37794" y="9083"/>
                    <a:pt x="37342" y="7849"/>
                    <a:pt x="37111" y="6616"/>
                  </a:cubicBezTo>
                  <a:lnTo>
                    <a:pt x="36465" y="565"/>
                  </a:lnTo>
                  <a:cubicBezTo>
                    <a:pt x="32270" y="3066"/>
                    <a:pt x="27591" y="4679"/>
                    <a:pt x="22670" y="5244"/>
                  </a:cubicBezTo>
                  <a:cubicBezTo>
                    <a:pt x="21500" y="5345"/>
                    <a:pt x="20331" y="5395"/>
                    <a:pt x="19163" y="5395"/>
                  </a:cubicBezTo>
                  <a:cubicBezTo>
                    <a:pt x="15661" y="5395"/>
                    <a:pt x="12182" y="4942"/>
                    <a:pt x="8794" y="4034"/>
                  </a:cubicBezTo>
                  <a:cubicBezTo>
                    <a:pt x="6777" y="3631"/>
                    <a:pt x="4841" y="2905"/>
                    <a:pt x="2985" y="1936"/>
                  </a:cubicBezTo>
                  <a:cubicBezTo>
                    <a:pt x="2824" y="1856"/>
                    <a:pt x="2743" y="1694"/>
                    <a:pt x="2582" y="1533"/>
                  </a:cubicBezTo>
                  <a:cubicBezTo>
                    <a:pt x="2421" y="1372"/>
                    <a:pt x="2098" y="1049"/>
                    <a:pt x="1937" y="807"/>
                  </a:cubicBezTo>
                  <a:lnTo>
                    <a:pt x="2017" y="0"/>
                  </a:lnTo>
                  <a:close/>
                  <a:moveTo>
                    <a:pt x="38327" y="10246"/>
                  </a:moveTo>
                  <a:cubicBezTo>
                    <a:pt x="38352" y="10300"/>
                    <a:pt x="38377" y="10354"/>
                    <a:pt x="38402" y="10407"/>
                  </a:cubicBezTo>
                  <a:cubicBezTo>
                    <a:pt x="38402" y="10327"/>
                    <a:pt x="38402" y="10246"/>
                    <a:pt x="38402" y="10246"/>
                  </a:cubicBezTo>
                  <a:close/>
                </a:path>
              </a:pathLst>
            </a:custGeom>
            <a:solidFill>
              <a:srgbClr val="A0A0A0"/>
            </a:solidFill>
            <a:ln>
              <a:noFill/>
            </a:ln>
          </p:spPr>
          <p:txBody>
            <a:bodyPr spcFirstLastPara="1" wrap="square" lIns="162533" tIns="162533" rIns="162533" bIns="162533" anchor="ctr" anchorCtr="0">
              <a:noAutofit/>
            </a:bodyPr>
            <a:lstStyle/>
            <a:p>
              <a:pPr defTabSz="1219170">
                <a:defRPr/>
              </a:pPr>
              <a:endParaRPr sz="3200"/>
            </a:p>
          </p:txBody>
        </p:sp>
        <p:sp>
          <p:nvSpPr>
            <p:cNvPr id="20" name="Google Shape;4328;p57"/>
            <p:cNvSpPr/>
            <p:nvPr/>
          </p:nvSpPr>
          <p:spPr>
            <a:xfrm>
              <a:off x="6482526" y="4213697"/>
              <a:ext cx="9360" cy="9360"/>
            </a:xfrm>
            <a:custGeom>
              <a:avLst/>
              <a:gdLst/>
              <a:ahLst/>
              <a:cxnLst/>
              <a:rect l="l" t="t" r="r" b="b"/>
              <a:pathLst>
                <a:path w="324" h="324" extrusionOk="0">
                  <a:moveTo>
                    <a:pt x="324" y="324"/>
                  </a:moveTo>
                  <a:lnTo>
                    <a:pt x="1" y="1"/>
                  </a:lnTo>
                  <a:close/>
                </a:path>
              </a:pathLst>
            </a:custGeom>
            <a:solidFill>
              <a:srgbClr val="A5A6A7"/>
            </a:solidFill>
            <a:ln>
              <a:noFill/>
            </a:ln>
          </p:spPr>
          <p:txBody>
            <a:bodyPr spcFirstLastPara="1" wrap="square" lIns="162533" tIns="162533" rIns="162533" bIns="162533" anchor="ctr" anchorCtr="0">
              <a:noAutofit/>
            </a:bodyPr>
            <a:lstStyle/>
            <a:p>
              <a:pPr defTabSz="1219170">
                <a:defRPr/>
              </a:pPr>
              <a:endParaRPr sz="3200"/>
            </a:p>
          </p:txBody>
        </p:sp>
        <p:sp>
          <p:nvSpPr>
            <p:cNvPr id="21" name="Google Shape;4329;p57"/>
            <p:cNvSpPr/>
            <p:nvPr/>
          </p:nvSpPr>
          <p:spPr>
            <a:xfrm>
              <a:off x="5184353" y="4213697"/>
              <a:ext cx="9331" cy="9360"/>
            </a:xfrm>
            <a:custGeom>
              <a:avLst/>
              <a:gdLst/>
              <a:ahLst/>
              <a:cxnLst/>
              <a:rect l="l" t="t" r="r" b="b"/>
              <a:pathLst>
                <a:path w="323" h="324" extrusionOk="0">
                  <a:moveTo>
                    <a:pt x="323" y="1"/>
                  </a:moveTo>
                  <a:lnTo>
                    <a:pt x="0" y="324"/>
                  </a:lnTo>
                  <a:close/>
                </a:path>
              </a:pathLst>
            </a:custGeom>
            <a:solidFill>
              <a:srgbClr val="A5A6A7"/>
            </a:solidFill>
            <a:ln>
              <a:noFill/>
            </a:ln>
          </p:spPr>
          <p:txBody>
            <a:bodyPr spcFirstLastPara="1" wrap="square" lIns="162533" tIns="162533" rIns="162533" bIns="162533" anchor="ctr" anchorCtr="0">
              <a:noAutofit/>
            </a:bodyPr>
            <a:lstStyle/>
            <a:p>
              <a:pPr defTabSz="1219170">
                <a:defRPr/>
              </a:pPr>
              <a:endParaRPr sz="3200"/>
            </a:p>
          </p:txBody>
        </p:sp>
        <p:sp>
          <p:nvSpPr>
            <p:cNvPr id="22" name="Google Shape;4330;p57"/>
            <p:cNvSpPr/>
            <p:nvPr/>
          </p:nvSpPr>
          <p:spPr>
            <a:xfrm>
              <a:off x="5151708" y="4085512"/>
              <a:ext cx="1377475" cy="167851"/>
            </a:xfrm>
            <a:custGeom>
              <a:avLst/>
              <a:gdLst/>
              <a:ahLst/>
              <a:cxnLst/>
              <a:rect l="l" t="t" r="r" b="b"/>
              <a:pathLst>
                <a:path w="47680" h="5810" extrusionOk="0">
                  <a:moveTo>
                    <a:pt x="4599" y="1"/>
                  </a:moveTo>
                  <a:lnTo>
                    <a:pt x="4518" y="162"/>
                  </a:lnTo>
                  <a:cubicBezTo>
                    <a:pt x="4276" y="646"/>
                    <a:pt x="3954" y="1130"/>
                    <a:pt x="3712" y="1614"/>
                  </a:cubicBezTo>
                  <a:cubicBezTo>
                    <a:pt x="3389" y="2179"/>
                    <a:pt x="2986" y="2663"/>
                    <a:pt x="2663" y="3067"/>
                  </a:cubicBezTo>
                  <a:lnTo>
                    <a:pt x="2502" y="3309"/>
                  </a:lnTo>
                  <a:cubicBezTo>
                    <a:pt x="2260" y="3631"/>
                    <a:pt x="1856" y="4035"/>
                    <a:pt x="1533" y="4438"/>
                  </a:cubicBezTo>
                  <a:lnTo>
                    <a:pt x="1211" y="4761"/>
                  </a:lnTo>
                  <a:cubicBezTo>
                    <a:pt x="888" y="5003"/>
                    <a:pt x="565" y="5325"/>
                    <a:pt x="162" y="5648"/>
                  </a:cubicBezTo>
                  <a:lnTo>
                    <a:pt x="1" y="5809"/>
                  </a:lnTo>
                  <a:lnTo>
                    <a:pt x="47679" y="5809"/>
                  </a:lnTo>
                  <a:lnTo>
                    <a:pt x="47437" y="5648"/>
                  </a:lnTo>
                  <a:cubicBezTo>
                    <a:pt x="47115" y="5325"/>
                    <a:pt x="46711" y="5003"/>
                    <a:pt x="46389" y="4761"/>
                  </a:cubicBezTo>
                  <a:lnTo>
                    <a:pt x="46066" y="4438"/>
                  </a:lnTo>
                  <a:cubicBezTo>
                    <a:pt x="45743" y="4035"/>
                    <a:pt x="45421" y="3631"/>
                    <a:pt x="45098" y="3228"/>
                  </a:cubicBezTo>
                  <a:lnTo>
                    <a:pt x="44937" y="3067"/>
                  </a:lnTo>
                  <a:cubicBezTo>
                    <a:pt x="44533" y="2663"/>
                    <a:pt x="44210" y="2098"/>
                    <a:pt x="43888" y="1614"/>
                  </a:cubicBezTo>
                  <a:cubicBezTo>
                    <a:pt x="43646" y="1130"/>
                    <a:pt x="43404" y="646"/>
                    <a:pt x="43081" y="162"/>
                  </a:cubicBezTo>
                  <a:cubicBezTo>
                    <a:pt x="43081" y="162"/>
                    <a:pt x="43081" y="82"/>
                    <a:pt x="43081" y="1"/>
                  </a:cubicBezTo>
                  <a:close/>
                </a:path>
              </a:pathLst>
            </a:custGeom>
            <a:solidFill>
              <a:srgbClr val="A0A0A0"/>
            </a:solidFill>
            <a:ln>
              <a:noFill/>
            </a:ln>
          </p:spPr>
          <p:txBody>
            <a:bodyPr spcFirstLastPara="1" wrap="square" lIns="162533" tIns="162533" rIns="162533" bIns="162533" anchor="ctr" anchorCtr="0">
              <a:noAutofit/>
            </a:bodyPr>
            <a:lstStyle/>
            <a:p>
              <a:pPr defTabSz="1219170">
                <a:defRPr/>
              </a:pPr>
              <a:endParaRPr sz="3200"/>
            </a:p>
          </p:txBody>
        </p:sp>
        <p:sp>
          <p:nvSpPr>
            <p:cNvPr id="23" name="Google Shape;4331;p57"/>
            <p:cNvSpPr/>
            <p:nvPr/>
          </p:nvSpPr>
          <p:spPr>
            <a:xfrm>
              <a:off x="5016531" y="4343477"/>
              <a:ext cx="1645401" cy="63096"/>
            </a:xfrm>
            <a:custGeom>
              <a:avLst/>
              <a:gdLst/>
              <a:ahLst/>
              <a:cxnLst/>
              <a:rect l="l" t="t" r="r" b="b"/>
              <a:pathLst>
                <a:path w="56954" h="2184" extrusionOk="0">
                  <a:moveTo>
                    <a:pt x="404" y="0"/>
                  </a:moveTo>
                  <a:cubicBezTo>
                    <a:pt x="162" y="161"/>
                    <a:pt x="81" y="323"/>
                    <a:pt x="1" y="565"/>
                  </a:cubicBezTo>
                  <a:cubicBezTo>
                    <a:pt x="1" y="645"/>
                    <a:pt x="1" y="726"/>
                    <a:pt x="1" y="887"/>
                  </a:cubicBezTo>
                  <a:cubicBezTo>
                    <a:pt x="81" y="1614"/>
                    <a:pt x="727" y="2178"/>
                    <a:pt x="1533" y="2178"/>
                  </a:cubicBezTo>
                  <a:lnTo>
                    <a:pt x="55424" y="2178"/>
                  </a:lnTo>
                  <a:cubicBezTo>
                    <a:pt x="55465" y="2182"/>
                    <a:pt x="55506" y="2184"/>
                    <a:pt x="55546" y="2184"/>
                  </a:cubicBezTo>
                  <a:cubicBezTo>
                    <a:pt x="56370" y="2184"/>
                    <a:pt x="56953" y="1411"/>
                    <a:pt x="56876" y="565"/>
                  </a:cubicBezTo>
                  <a:cubicBezTo>
                    <a:pt x="56796" y="323"/>
                    <a:pt x="56634" y="161"/>
                    <a:pt x="56473" y="0"/>
                  </a:cubicBezTo>
                  <a:close/>
                </a:path>
              </a:pathLst>
            </a:custGeom>
            <a:solidFill>
              <a:srgbClr val="818284"/>
            </a:solidFill>
            <a:ln>
              <a:noFill/>
            </a:ln>
          </p:spPr>
          <p:txBody>
            <a:bodyPr spcFirstLastPara="1" wrap="square" lIns="162533" tIns="162533" rIns="162533" bIns="162533" anchor="ctr" anchorCtr="0">
              <a:noAutofit/>
            </a:bodyPr>
            <a:lstStyle/>
            <a:p>
              <a:pPr defTabSz="1219170">
                <a:defRPr/>
              </a:pPr>
              <a:endParaRPr sz="3200"/>
            </a:p>
          </p:txBody>
        </p:sp>
        <p:sp>
          <p:nvSpPr>
            <p:cNvPr id="24" name="Google Shape;4332;p57"/>
            <p:cNvSpPr/>
            <p:nvPr/>
          </p:nvSpPr>
          <p:spPr>
            <a:xfrm>
              <a:off x="5230953" y="785292"/>
              <a:ext cx="3022934" cy="3160162"/>
            </a:xfrm>
            <a:custGeom>
              <a:avLst/>
              <a:gdLst/>
              <a:ahLst/>
              <a:cxnLst/>
              <a:rect l="l" t="t" r="r" b="b"/>
              <a:pathLst>
                <a:path w="104636" h="109386" extrusionOk="0">
                  <a:moveTo>
                    <a:pt x="103990" y="0"/>
                  </a:moveTo>
                  <a:lnTo>
                    <a:pt x="103264" y="726"/>
                  </a:lnTo>
                  <a:cubicBezTo>
                    <a:pt x="103506" y="1130"/>
                    <a:pt x="103668" y="1694"/>
                    <a:pt x="103668" y="2178"/>
                  </a:cubicBezTo>
                  <a:lnTo>
                    <a:pt x="103668" y="100036"/>
                  </a:lnTo>
                  <a:cubicBezTo>
                    <a:pt x="103668" y="101730"/>
                    <a:pt x="102296" y="103102"/>
                    <a:pt x="100602" y="103102"/>
                  </a:cubicBezTo>
                  <a:lnTo>
                    <a:pt x="969" y="103102"/>
                  </a:lnTo>
                  <a:lnTo>
                    <a:pt x="1" y="103989"/>
                  </a:lnTo>
                  <a:lnTo>
                    <a:pt x="3792" y="103989"/>
                  </a:lnTo>
                  <a:lnTo>
                    <a:pt x="3712" y="104796"/>
                  </a:lnTo>
                  <a:cubicBezTo>
                    <a:pt x="3873" y="105038"/>
                    <a:pt x="4115" y="105280"/>
                    <a:pt x="4357" y="105522"/>
                  </a:cubicBezTo>
                  <a:lnTo>
                    <a:pt x="4760" y="106006"/>
                  </a:lnTo>
                  <a:cubicBezTo>
                    <a:pt x="6616" y="106894"/>
                    <a:pt x="8552" y="107620"/>
                    <a:pt x="10569" y="108104"/>
                  </a:cubicBezTo>
                  <a:cubicBezTo>
                    <a:pt x="13943" y="108947"/>
                    <a:pt x="17407" y="109386"/>
                    <a:pt x="20893" y="109386"/>
                  </a:cubicBezTo>
                  <a:cubicBezTo>
                    <a:pt x="22076" y="109386"/>
                    <a:pt x="23260" y="109335"/>
                    <a:pt x="24445" y="109233"/>
                  </a:cubicBezTo>
                  <a:cubicBezTo>
                    <a:pt x="29366" y="108668"/>
                    <a:pt x="34045" y="107136"/>
                    <a:pt x="38321" y="104635"/>
                  </a:cubicBezTo>
                  <a:lnTo>
                    <a:pt x="38240" y="103989"/>
                  </a:lnTo>
                  <a:lnTo>
                    <a:pt x="100602" y="103989"/>
                  </a:lnTo>
                  <a:cubicBezTo>
                    <a:pt x="102780" y="103989"/>
                    <a:pt x="104636" y="102214"/>
                    <a:pt x="104636" y="99956"/>
                  </a:cubicBezTo>
                  <a:lnTo>
                    <a:pt x="104636" y="2178"/>
                  </a:lnTo>
                  <a:cubicBezTo>
                    <a:pt x="104636" y="1372"/>
                    <a:pt x="104394" y="646"/>
                    <a:pt x="103990" y="0"/>
                  </a:cubicBezTo>
                  <a:close/>
                </a:path>
              </a:pathLst>
            </a:custGeom>
            <a:gradFill>
              <a:gsLst>
                <a:gs pos="0">
                  <a:srgbClr val="A0A0A0"/>
                </a:gs>
                <a:gs pos="12000">
                  <a:srgbClr val="919192"/>
                </a:gs>
                <a:gs pos="100000">
                  <a:srgbClr val="818284"/>
                </a:gs>
              </a:gsLst>
              <a:lin ang="16200038" scaled="0"/>
            </a:gradFill>
            <a:ln>
              <a:noFill/>
            </a:ln>
          </p:spPr>
          <p:txBody>
            <a:bodyPr spcFirstLastPara="1" wrap="square" lIns="162533" tIns="162533" rIns="162533" bIns="162533" anchor="ctr" anchorCtr="0">
              <a:noAutofit/>
            </a:bodyPr>
            <a:lstStyle/>
            <a:p>
              <a:pPr defTabSz="1219170">
                <a:defRPr/>
              </a:pPr>
              <a:endParaRPr sz="3200"/>
            </a:p>
          </p:txBody>
        </p:sp>
        <p:sp>
          <p:nvSpPr>
            <p:cNvPr id="25" name="Google Shape;4333;p57"/>
            <p:cNvSpPr/>
            <p:nvPr/>
          </p:nvSpPr>
          <p:spPr>
            <a:xfrm>
              <a:off x="5258919" y="803926"/>
              <a:ext cx="2967003" cy="2959983"/>
            </a:xfrm>
            <a:custGeom>
              <a:avLst/>
              <a:gdLst/>
              <a:ahLst/>
              <a:cxnLst/>
              <a:rect l="l" t="t" r="r" b="b"/>
              <a:pathLst>
                <a:path w="102700" h="102457" extrusionOk="0">
                  <a:moveTo>
                    <a:pt x="102377" y="1"/>
                  </a:moveTo>
                  <a:lnTo>
                    <a:pt x="98101" y="4276"/>
                  </a:lnTo>
                  <a:lnTo>
                    <a:pt x="98101" y="97858"/>
                  </a:lnTo>
                  <a:lnTo>
                    <a:pt x="4519" y="97858"/>
                  </a:lnTo>
                  <a:lnTo>
                    <a:pt x="1" y="102457"/>
                  </a:lnTo>
                  <a:lnTo>
                    <a:pt x="99634" y="102457"/>
                  </a:lnTo>
                  <a:cubicBezTo>
                    <a:pt x="101328" y="102457"/>
                    <a:pt x="102700" y="101005"/>
                    <a:pt x="102700" y="99311"/>
                  </a:cubicBezTo>
                  <a:lnTo>
                    <a:pt x="102700" y="1533"/>
                  </a:lnTo>
                  <a:cubicBezTo>
                    <a:pt x="102700" y="969"/>
                    <a:pt x="102619" y="485"/>
                    <a:pt x="102377" y="1"/>
                  </a:cubicBezTo>
                  <a:close/>
                </a:path>
              </a:pathLst>
            </a:custGeom>
            <a:solidFill>
              <a:srgbClr val="000000"/>
            </a:solidFill>
            <a:ln>
              <a:noFill/>
            </a:ln>
          </p:spPr>
          <p:txBody>
            <a:bodyPr spcFirstLastPara="1" wrap="square" lIns="162533" tIns="162533" rIns="162533" bIns="162533" anchor="ctr" anchorCtr="0">
              <a:noAutofit/>
            </a:bodyPr>
            <a:lstStyle/>
            <a:p>
              <a:pPr defTabSz="1219170">
                <a:defRPr/>
              </a:pPr>
              <a:endParaRPr sz="3200"/>
            </a:p>
          </p:txBody>
        </p:sp>
        <p:sp>
          <p:nvSpPr>
            <p:cNvPr id="26" name="Google Shape;4334;p57"/>
            <p:cNvSpPr/>
            <p:nvPr/>
          </p:nvSpPr>
          <p:spPr>
            <a:xfrm>
              <a:off x="3422350" y="731675"/>
              <a:ext cx="4812901" cy="3057819"/>
            </a:xfrm>
            <a:custGeom>
              <a:avLst/>
              <a:gdLst/>
              <a:ahLst/>
              <a:cxnLst/>
              <a:rect l="l" t="t" r="r" b="b"/>
              <a:pathLst>
                <a:path w="166594" h="105926" extrusionOk="0">
                  <a:moveTo>
                    <a:pt x="4034" y="1"/>
                  </a:moveTo>
                  <a:cubicBezTo>
                    <a:pt x="1775" y="1"/>
                    <a:pt x="0" y="1856"/>
                    <a:pt x="0" y="4034"/>
                  </a:cubicBezTo>
                  <a:lnTo>
                    <a:pt x="0" y="101892"/>
                  </a:lnTo>
                  <a:cubicBezTo>
                    <a:pt x="0" y="104070"/>
                    <a:pt x="1775" y="105926"/>
                    <a:pt x="4034" y="105926"/>
                  </a:cubicBezTo>
                  <a:lnTo>
                    <a:pt x="62604" y="105926"/>
                  </a:lnTo>
                  <a:lnTo>
                    <a:pt x="63491" y="105039"/>
                  </a:lnTo>
                  <a:lnTo>
                    <a:pt x="4034" y="104958"/>
                  </a:lnTo>
                  <a:cubicBezTo>
                    <a:pt x="2340" y="104958"/>
                    <a:pt x="968" y="103506"/>
                    <a:pt x="968" y="101812"/>
                  </a:cubicBezTo>
                  <a:lnTo>
                    <a:pt x="968" y="4034"/>
                  </a:lnTo>
                  <a:cubicBezTo>
                    <a:pt x="968" y="2340"/>
                    <a:pt x="2340" y="969"/>
                    <a:pt x="4034" y="969"/>
                  </a:cubicBezTo>
                  <a:lnTo>
                    <a:pt x="163205" y="969"/>
                  </a:lnTo>
                  <a:cubicBezTo>
                    <a:pt x="164334" y="969"/>
                    <a:pt x="165383" y="1534"/>
                    <a:pt x="165867" y="2582"/>
                  </a:cubicBezTo>
                  <a:lnTo>
                    <a:pt x="166593" y="1856"/>
                  </a:lnTo>
                  <a:cubicBezTo>
                    <a:pt x="165787" y="727"/>
                    <a:pt x="164577" y="1"/>
                    <a:pt x="163205" y="1"/>
                  </a:cubicBezTo>
                  <a:close/>
                </a:path>
              </a:pathLst>
            </a:custGeom>
            <a:solidFill>
              <a:srgbClr val="A5A6A7"/>
            </a:solidFill>
            <a:ln>
              <a:noFill/>
            </a:ln>
          </p:spPr>
          <p:txBody>
            <a:bodyPr spcFirstLastPara="1" wrap="square" lIns="162533" tIns="162533" rIns="162533" bIns="162533" anchor="ctr" anchorCtr="0">
              <a:noAutofit/>
            </a:bodyPr>
            <a:lstStyle/>
            <a:p>
              <a:pPr defTabSz="1219170">
                <a:defRPr/>
              </a:pPr>
              <a:endParaRPr sz="3200"/>
            </a:p>
          </p:txBody>
        </p:sp>
        <p:sp>
          <p:nvSpPr>
            <p:cNvPr id="27" name="Google Shape;4335;p57"/>
            <p:cNvSpPr/>
            <p:nvPr/>
          </p:nvSpPr>
          <p:spPr>
            <a:xfrm>
              <a:off x="8071400" y="760800"/>
              <a:ext cx="153000" cy="153000"/>
            </a:xfrm>
            <a:prstGeom prst="ellipse">
              <a:avLst/>
            </a:prstGeom>
            <a:solidFill>
              <a:srgbClr val="000000"/>
            </a:solidFill>
            <a:ln>
              <a:noFill/>
            </a:ln>
          </p:spPr>
          <p:txBody>
            <a:bodyPr spcFirstLastPara="1" wrap="square" lIns="162533" tIns="162533" rIns="162533" bIns="162533" anchor="ctr" anchorCtr="0">
              <a:noAutofit/>
            </a:bodyPr>
            <a:lstStyle/>
            <a:p>
              <a:pPr defTabSz="1219170">
                <a:defRPr/>
              </a:pPr>
              <a:endParaRPr sz="3200"/>
            </a:p>
          </p:txBody>
        </p:sp>
        <p:sp>
          <p:nvSpPr>
            <p:cNvPr id="28" name="Google Shape;4336;p57"/>
            <p:cNvSpPr/>
            <p:nvPr/>
          </p:nvSpPr>
          <p:spPr>
            <a:xfrm>
              <a:off x="3447978" y="759551"/>
              <a:ext cx="4766301" cy="3004358"/>
            </a:xfrm>
            <a:custGeom>
              <a:avLst/>
              <a:gdLst/>
              <a:ahLst/>
              <a:cxnLst/>
              <a:rect l="l" t="t" r="r" b="b"/>
              <a:pathLst>
                <a:path w="164981" h="103993" extrusionOk="0">
                  <a:moveTo>
                    <a:pt x="82691" y="1273"/>
                  </a:moveTo>
                  <a:cubicBezTo>
                    <a:pt x="83178" y="1273"/>
                    <a:pt x="83660" y="1635"/>
                    <a:pt x="83660" y="2182"/>
                  </a:cubicBezTo>
                  <a:cubicBezTo>
                    <a:pt x="83660" y="2666"/>
                    <a:pt x="83257" y="3150"/>
                    <a:pt x="82692" y="3150"/>
                  </a:cubicBezTo>
                  <a:cubicBezTo>
                    <a:pt x="81885" y="3069"/>
                    <a:pt x="81482" y="2101"/>
                    <a:pt x="82047" y="1537"/>
                  </a:cubicBezTo>
                  <a:cubicBezTo>
                    <a:pt x="82228" y="1355"/>
                    <a:pt x="82460" y="1273"/>
                    <a:pt x="82691" y="1273"/>
                  </a:cubicBezTo>
                  <a:close/>
                  <a:moveTo>
                    <a:pt x="3012" y="1"/>
                  </a:moveTo>
                  <a:cubicBezTo>
                    <a:pt x="1376" y="1"/>
                    <a:pt x="0" y="1420"/>
                    <a:pt x="0" y="3069"/>
                  </a:cubicBezTo>
                  <a:lnTo>
                    <a:pt x="0" y="100927"/>
                  </a:lnTo>
                  <a:cubicBezTo>
                    <a:pt x="81" y="102621"/>
                    <a:pt x="1453" y="103993"/>
                    <a:pt x="3147" y="103993"/>
                  </a:cubicBezTo>
                  <a:lnTo>
                    <a:pt x="62685" y="103993"/>
                  </a:lnTo>
                  <a:lnTo>
                    <a:pt x="67203" y="99394"/>
                  </a:lnTo>
                  <a:lnTo>
                    <a:pt x="4599" y="99394"/>
                  </a:lnTo>
                  <a:lnTo>
                    <a:pt x="4599" y="4602"/>
                  </a:lnTo>
                  <a:lnTo>
                    <a:pt x="160785" y="4602"/>
                  </a:lnTo>
                  <a:lnTo>
                    <a:pt x="160785" y="5812"/>
                  </a:lnTo>
                  <a:lnTo>
                    <a:pt x="164980" y="1617"/>
                  </a:lnTo>
                  <a:cubicBezTo>
                    <a:pt x="164496" y="649"/>
                    <a:pt x="163447" y="4"/>
                    <a:pt x="162318" y="4"/>
                  </a:cubicBezTo>
                  <a:lnTo>
                    <a:pt x="3147" y="4"/>
                  </a:lnTo>
                  <a:cubicBezTo>
                    <a:pt x="3102" y="2"/>
                    <a:pt x="3057" y="1"/>
                    <a:pt x="3012" y="1"/>
                  </a:cubicBezTo>
                  <a:close/>
                </a:path>
              </a:pathLst>
            </a:custGeom>
            <a:solidFill>
              <a:srgbClr val="202020"/>
            </a:solidFill>
            <a:ln>
              <a:noFill/>
            </a:ln>
          </p:spPr>
          <p:txBody>
            <a:bodyPr spcFirstLastPara="1" wrap="square" lIns="162533" tIns="162533" rIns="162533" bIns="162533" anchor="ctr" anchorCtr="0">
              <a:noAutofit/>
            </a:bodyPr>
            <a:lstStyle/>
            <a:p>
              <a:pPr defTabSz="1219170">
                <a:defRPr/>
              </a:pPr>
              <a:endParaRPr sz="3200"/>
            </a:p>
          </p:txBody>
        </p:sp>
        <p:sp>
          <p:nvSpPr>
            <p:cNvPr id="29" name="Google Shape;4337;p57"/>
            <p:cNvSpPr/>
            <p:nvPr/>
          </p:nvSpPr>
          <p:spPr>
            <a:xfrm>
              <a:off x="5801964" y="796934"/>
              <a:ext cx="62980" cy="51915"/>
            </a:xfrm>
            <a:custGeom>
              <a:avLst/>
              <a:gdLst/>
              <a:ahLst/>
              <a:cxnLst/>
              <a:rect l="l" t="t" r="r" b="b"/>
              <a:pathLst>
                <a:path w="2180" h="1797" extrusionOk="0">
                  <a:moveTo>
                    <a:pt x="1256" y="171"/>
                  </a:moveTo>
                  <a:cubicBezTo>
                    <a:pt x="1614" y="171"/>
                    <a:pt x="1937" y="458"/>
                    <a:pt x="1937" y="888"/>
                  </a:cubicBezTo>
                  <a:cubicBezTo>
                    <a:pt x="1937" y="1291"/>
                    <a:pt x="1614" y="1614"/>
                    <a:pt x="1211" y="1614"/>
                  </a:cubicBezTo>
                  <a:cubicBezTo>
                    <a:pt x="566" y="1614"/>
                    <a:pt x="324" y="807"/>
                    <a:pt x="727" y="404"/>
                  </a:cubicBezTo>
                  <a:cubicBezTo>
                    <a:pt x="888" y="243"/>
                    <a:pt x="1077" y="171"/>
                    <a:pt x="1256" y="171"/>
                  </a:cubicBezTo>
                  <a:close/>
                  <a:moveTo>
                    <a:pt x="1211" y="1"/>
                  </a:moveTo>
                  <a:cubicBezTo>
                    <a:pt x="404" y="1"/>
                    <a:pt x="1" y="969"/>
                    <a:pt x="566" y="1533"/>
                  </a:cubicBezTo>
                  <a:cubicBezTo>
                    <a:pt x="747" y="1715"/>
                    <a:pt x="979" y="1797"/>
                    <a:pt x="1210" y="1797"/>
                  </a:cubicBezTo>
                  <a:cubicBezTo>
                    <a:pt x="1697" y="1797"/>
                    <a:pt x="2179" y="1435"/>
                    <a:pt x="2179" y="888"/>
                  </a:cubicBezTo>
                  <a:cubicBezTo>
                    <a:pt x="2179" y="404"/>
                    <a:pt x="1776" y="1"/>
                    <a:pt x="1211" y="1"/>
                  </a:cubicBezTo>
                  <a:close/>
                </a:path>
              </a:pathLst>
            </a:custGeom>
            <a:solidFill>
              <a:srgbClr val="FFFFFF"/>
            </a:solidFill>
            <a:ln>
              <a:noFill/>
            </a:ln>
          </p:spPr>
          <p:txBody>
            <a:bodyPr spcFirstLastPara="1" wrap="square" lIns="162533" tIns="162533" rIns="162533" bIns="162533" anchor="ctr" anchorCtr="0">
              <a:noAutofit/>
            </a:bodyPr>
            <a:lstStyle/>
            <a:p>
              <a:pPr defTabSz="1219170">
                <a:defRPr/>
              </a:pPr>
              <a:endParaRPr sz="3200"/>
            </a:p>
          </p:txBody>
        </p:sp>
        <p:sp>
          <p:nvSpPr>
            <p:cNvPr id="30" name="Google Shape;4338;p57"/>
            <p:cNvSpPr/>
            <p:nvPr/>
          </p:nvSpPr>
          <p:spPr>
            <a:xfrm>
              <a:off x="5818287" y="801615"/>
              <a:ext cx="39666" cy="41977"/>
            </a:xfrm>
            <a:custGeom>
              <a:avLst/>
              <a:gdLst/>
              <a:ahLst/>
              <a:cxnLst/>
              <a:rect l="l" t="t" r="r" b="b"/>
              <a:pathLst>
                <a:path w="1373" h="1453" extrusionOk="0">
                  <a:moveTo>
                    <a:pt x="646" y="0"/>
                  </a:moveTo>
                  <a:cubicBezTo>
                    <a:pt x="243" y="0"/>
                    <a:pt x="1" y="323"/>
                    <a:pt x="1" y="726"/>
                  </a:cubicBezTo>
                  <a:cubicBezTo>
                    <a:pt x="1" y="1129"/>
                    <a:pt x="243" y="1452"/>
                    <a:pt x="646" y="1452"/>
                  </a:cubicBezTo>
                  <a:cubicBezTo>
                    <a:pt x="1049" y="1452"/>
                    <a:pt x="1372" y="1129"/>
                    <a:pt x="1372" y="726"/>
                  </a:cubicBezTo>
                  <a:cubicBezTo>
                    <a:pt x="1372" y="323"/>
                    <a:pt x="1049" y="0"/>
                    <a:pt x="646" y="0"/>
                  </a:cubicBezTo>
                  <a:close/>
                </a:path>
              </a:pathLst>
            </a:custGeom>
            <a:solidFill>
              <a:srgbClr val="202020"/>
            </a:solidFill>
            <a:ln>
              <a:noFill/>
            </a:ln>
          </p:spPr>
          <p:txBody>
            <a:bodyPr spcFirstLastPara="1" wrap="square" lIns="162533" tIns="162533" rIns="162533" bIns="162533" anchor="ctr" anchorCtr="0">
              <a:noAutofit/>
            </a:bodyPr>
            <a:lstStyle/>
            <a:p>
              <a:pPr defTabSz="1219170">
                <a:defRPr/>
              </a:pPr>
              <a:endParaRPr sz="3200"/>
            </a:p>
          </p:txBody>
        </p:sp>
        <p:sp>
          <p:nvSpPr>
            <p:cNvPr id="31" name="Google Shape;4339;p57"/>
            <p:cNvSpPr/>
            <p:nvPr/>
          </p:nvSpPr>
          <p:spPr>
            <a:xfrm>
              <a:off x="5338300" y="3789525"/>
              <a:ext cx="1000500" cy="185400"/>
            </a:xfrm>
            <a:prstGeom prst="rect">
              <a:avLst/>
            </a:prstGeom>
            <a:gradFill>
              <a:gsLst>
                <a:gs pos="0">
                  <a:srgbClr val="A0A0A0"/>
                </a:gs>
                <a:gs pos="36000">
                  <a:srgbClr val="919192"/>
                </a:gs>
                <a:gs pos="100000">
                  <a:srgbClr val="818284"/>
                </a:gs>
              </a:gsLst>
              <a:lin ang="16200038" scaled="0"/>
            </a:gradFill>
            <a:ln>
              <a:noFill/>
            </a:ln>
          </p:spPr>
          <p:txBody>
            <a:bodyPr spcFirstLastPara="1" wrap="square" lIns="162533" tIns="162533" rIns="162533" bIns="162533" anchor="ctr" anchorCtr="0">
              <a:noAutofit/>
            </a:bodyPr>
            <a:lstStyle/>
            <a:p>
              <a:pPr defTabSz="1219170">
                <a:defRPr/>
              </a:pPr>
              <a:endParaRPr sz="3200"/>
            </a:p>
          </p:txBody>
        </p:sp>
      </p:grpSp>
      <p:sp>
        <p:nvSpPr>
          <p:cNvPr id="33" name="Google Shape;436;p48"/>
          <p:cNvSpPr txBox="1">
            <a:spLocks/>
          </p:cNvSpPr>
          <p:nvPr/>
        </p:nvSpPr>
        <p:spPr>
          <a:xfrm>
            <a:off x="6768785" y="2807796"/>
            <a:ext cx="4751652" cy="1266057"/>
          </a:xfrm>
          <a:prstGeom prst="rect">
            <a:avLst/>
          </a:prstGeom>
          <a:solidFill>
            <a:schemeClr val="accent4">
              <a:lumMod val="20000"/>
              <a:lumOff val="80000"/>
            </a:schemeClr>
          </a:solidFill>
          <a:ln cmpd="dbl">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lgn="ctr">
              <a:buClr>
                <a:schemeClr val="accent4"/>
              </a:buClr>
              <a:buSzPts val="4000"/>
              <a:buFont typeface="Josefin Sans"/>
              <a:buNone/>
              <a:defRPr sz="4000" b="1">
                <a:solidFill>
                  <a:schemeClr val="accent4"/>
                </a:solidFill>
                <a:latin typeface="Josefin Sans"/>
                <a:ea typeface="Josefin Sans"/>
                <a:cs typeface="Josefin Sans"/>
                <a:sym typeface="Josefin Sans"/>
              </a:defRPr>
            </a:lvl1pPr>
            <a:lvl2pPr algn="ctr">
              <a:buClr>
                <a:schemeClr val="dk2"/>
              </a:buClr>
              <a:buSzPts val="1800"/>
              <a:buFont typeface="Josefin Sans"/>
              <a:buNone/>
              <a:defRPr sz="1800" b="1">
                <a:solidFill>
                  <a:schemeClr val="dk2"/>
                </a:solidFill>
                <a:latin typeface="Josefin Sans"/>
                <a:ea typeface="Josefin Sans"/>
                <a:cs typeface="Josefin Sans"/>
                <a:sym typeface="Josefin Sans"/>
              </a:defRPr>
            </a:lvl2pPr>
            <a:lvl3pPr algn="ctr">
              <a:buClr>
                <a:schemeClr val="dk2"/>
              </a:buClr>
              <a:buSzPts val="1800"/>
              <a:buFont typeface="Josefin Sans"/>
              <a:buNone/>
              <a:defRPr sz="1800" b="1">
                <a:solidFill>
                  <a:schemeClr val="dk2"/>
                </a:solidFill>
                <a:latin typeface="Josefin Sans"/>
                <a:ea typeface="Josefin Sans"/>
                <a:cs typeface="Josefin Sans"/>
                <a:sym typeface="Josefin Sans"/>
              </a:defRPr>
            </a:lvl3pPr>
            <a:lvl4pPr algn="ctr">
              <a:buClr>
                <a:schemeClr val="dk2"/>
              </a:buClr>
              <a:buSzPts val="1800"/>
              <a:buFont typeface="Josefin Sans"/>
              <a:buNone/>
              <a:defRPr sz="1800" b="1">
                <a:solidFill>
                  <a:schemeClr val="dk2"/>
                </a:solidFill>
                <a:latin typeface="Josefin Sans"/>
                <a:ea typeface="Josefin Sans"/>
                <a:cs typeface="Josefin Sans"/>
                <a:sym typeface="Josefin Sans"/>
              </a:defRPr>
            </a:lvl4pPr>
            <a:lvl5pPr algn="ctr">
              <a:buClr>
                <a:schemeClr val="dk2"/>
              </a:buClr>
              <a:buSzPts val="1800"/>
              <a:buFont typeface="Josefin Sans"/>
              <a:buNone/>
              <a:defRPr sz="1800" b="1">
                <a:solidFill>
                  <a:schemeClr val="dk2"/>
                </a:solidFill>
                <a:latin typeface="Josefin Sans"/>
                <a:ea typeface="Josefin Sans"/>
                <a:cs typeface="Josefin Sans"/>
                <a:sym typeface="Josefin Sans"/>
              </a:defRPr>
            </a:lvl5pPr>
            <a:lvl6pPr algn="ctr">
              <a:buClr>
                <a:schemeClr val="dk2"/>
              </a:buClr>
              <a:buSzPts val="1800"/>
              <a:buFont typeface="Josefin Sans"/>
              <a:buNone/>
              <a:defRPr sz="1800" b="1">
                <a:solidFill>
                  <a:schemeClr val="dk2"/>
                </a:solidFill>
                <a:latin typeface="Josefin Sans"/>
                <a:ea typeface="Josefin Sans"/>
                <a:cs typeface="Josefin Sans"/>
                <a:sym typeface="Josefin Sans"/>
              </a:defRPr>
            </a:lvl6pPr>
            <a:lvl7pPr algn="ctr">
              <a:buClr>
                <a:schemeClr val="dk2"/>
              </a:buClr>
              <a:buSzPts val="1800"/>
              <a:buFont typeface="Josefin Sans"/>
              <a:buNone/>
              <a:defRPr sz="1800" b="1">
                <a:solidFill>
                  <a:schemeClr val="dk2"/>
                </a:solidFill>
                <a:latin typeface="Josefin Sans"/>
                <a:ea typeface="Josefin Sans"/>
                <a:cs typeface="Josefin Sans"/>
                <a:sym typeface="Josefin Sans"/>
              </a:defRPr>
            </a:lvl7pPr>
            <a:lvl8pPr algn="ctr">
              <a:buClr>
                <a:schemeClr val="dk2"/>
              </a:buClr>
              <a:buSzPts val="1800"/>
              <a:buFont typeface="Josefin Sans"/>
              <a:buNone/>
              <a:defRPr sz="1800" b="1">
                <a:solidFill>
                  <a:schemeClr val="dk2"/>
                </a:solidFill>
                <a:latin typeface="Josefin Sans"/>
                <a:ea typeface="Josefin Sans"/>
                <a:cs typeface="Josefin Sans"/>
                <a:sym typeface="Josefin Sans"/>
              </a:defRPr>
            </a:lvl8pPr>
            <a:lvl9pPr algn="ctr">
              <a:buClr>
                <a:schemeClr val="dk2"/>
              </a:buClr>
              <a:buSzPts val="1800"/>
              <a:buFont typeface="Josefin Sans"/>
              <a:buNone/>
              <a:defRPr sz="1800" b="1">
                <a:solidFill>
                  <a:schemeClr val="dk2"/>
                </a:solidFill>
                <a:latin typeface="Josefin Sans"/>
                <a:ea typeface="Josefin Sans"/>
                <a:cs typeface="Josefin Sans"/>
                <a:sym typeface="Josefin Sans"/>
              </a:defRPr>
            </a:lvl9pPr>
          </a:lstStyle>
          <a:p>
            <a:pPr defTabSz="1219170">
              <a:buClr>
                <a:srgbClr val="CABCB3"/>
              </a:buClr>
              <a:defRPr/>
            </a:pPr>
            <a:r>
              <a:rPr lang="es-AR" sz="2667" dirty="0">
                <a:solidFill>
                  <a:srgbClr val="CABCB3"/>
                </a:solidFill>
              </a:rPr>
              <a:t>LDN </a:t>
            </a:r>
            <a:r>
              <a:rPr lang="es-AR" sz="2667" dirty="0" err="1">
                <a:solidFill>
                  <a:srgbClr val="CABCB3"/>
                </a:solidFill>
              </a:rPr>
              <a:t>Action</a:t>
            </a:r>
            <a:r>
              <a:rPr lang="es-AR" sz="2667" dirty="0">
                <a:solidFill>
                  <a:srgbClr val="CABCB3"/>
                </a:solidFill>
              </a:rPr>
              <a:t> Plan</a:t>
            </a:r>
            <a:endParaRPr lang="es-AR" sz="1400" dirty="0">
              <a:solidFill>
                <a:srgbClr val="E2D5CC">
                  <a:lumMod val="75000"/>
                </a:srgbClr>
              </a:solidFill>
            </a:endParaRPr>
          </a:p>
        </p:txBody>
      </p:sp>
      <p:sp>
        <p:nvSpPr>
          <p:cNvPr id="5" name="Rectángulo 4"/>
          <p:cNvSpPr/>
          <p:nvPr/>
        </p:nvSpPr>
        <p:spPr>
          <a:xfrm>
            <a:off x="177711" y="6247756"/>
            <a:ext cx="9412399" cy="379656"/>
          </a:xfrm>
          <a:prstGeom prst="rect">
            <a:avLst/>
          </a:prstGeom>
        </p:spPr>
        <p:txBody>
          <a:bodyPr wrap="square">
            <a:spAutoFit/>
          </a:bodyPr>
          <a:lstStyle/>
          <a:p>
            <a:pPr defTabSz="1219170">
              <a:defRPr/>
            </a:pPr>
            <a:r>
              <a:rPr lang="es-AR" sz="1867" dirty="0">
                <a:solidFill>
                  <a:srgbClr val="E2D5CC">
                    <a:lumMod val="50000"/>
                  </a:srgbClr>
                </a:solidFill>
                <a:latin typeface="IBM Plex Sans"/>
                <a:ea typeface="IBM Plex Sans"/>
                <a:cs typeface="IBM Plex Sans"/>
                <a:sym typeface="IBM Plex Sans"/>
              </a:rPr>
              <a:t>https://projectgeffao.users.earthengine.app/view/ldn-turkey</a:t>
            </a:r>
          </a:p>
        </p:txBody>
      </p:sp>
      <p:pic>
        <p:nvPicPr>
          <p:cNvPr id="3" name="Picture 2">
            <a:extLst>
              <a:ext uri="{FF2B5EF4-FFF2-40B4-BE49-F238E27FC236}">
                <a16:creationId xmlns:a16="http://schemas.microsoft.com/office/drawing/2014/main" id="{09373E24-F057-494E-A602-E84511384F72}"/>
              </a:ext>
            </a:extLst>
          </p:cNvPr>
          <p:cNvPicPr>
            <a:picLocks noChangeAspect="1"/>
          </p:cNvPicPr>
          <p:nvPr/>
        </p:nvPicPr>
        <p:blipFill>
          <a:blip r:embed="rId3"/>
          <a:stretch>
            <a:fillRect/>
          </a:stretch>
        </p:blipFill>
        <p:spPr>
          <a:xfrm>
            <a:off x="947036" y="2269019"/>
            <a:ext cx="4945281" cy="2369680"/>
          </a:xfrm>
          <a:prstGeom prst="rect">
            <a:avLst/>
          </a:prstGeom>
        </p:spPr>
      </p:pic>
      <p:sp>
        <p:nvSpPr>
          <p:cNvPr id="6" name="Title 5">
            <a:extLst>
              <a:ext uri="{FF2B5EF4-FFF2-40B4-BE49-F238E27FC236}">
                <a16:creationId xmlns:a16="http://schemas.microsoft.com/office/drawing/2014/main" id="{6AE31716-9FB3-4A55-9B5C-EE6DCC742653}"/>
              </a:ext>
            </a:extLst>
          </p:cNvPr>
          <p:cNvSpPr>
            <a:spLocks noGrp="1"/>
          </p:cNvSpPr>
          <p:nvPr>
            <p:ph type="title"/>
          </p:nvPr>
        </p:nvSpPr>
        <p:spPr>
          <a:xfrm>
            <a:off x="309147" y="-281955"/>
            <a:ext cx="12515031" cy="2438400"/>
          </a:xfrm>
        </p:spPr>
        <p:txBody>
          <a:bodyPr/>
          <a:lstStyle/>
          <a:p>
            <a:r>
              <a:rPr lang="en-US" sz="4400" b="1" dirty="0">
                <a:solidFill>
                  <a:srgbClr val="A23D2B"/>
                </a:solidFill>
                <a:latin typeface="Merriweather"/>
              </a:rPr>
              <a:t>Country experiences: </a:t>
            </a:r>
            <a:br>
              <a:rPr lang="en-US" sz="4400" b="1" dirty="0">
                <a:solidFill>
                  <a:srgbClr val="A23D2B"/>
                </a:solidFill>
                <a:latin typeface="Merriweather"/>
              </a:rPr>
            </a:br>
            <a:r>
              <a:rPr lang="en-US" sz="4400" b="1" dirty="0" err="1">
                <a:solidFill>
                  <a:srgbClr val="A23D2B"/>
                </a:solidFill>
                <a:latin typeface="Merriweather"/>
              </a:rPr>
              <a:t>Turkiye</a:t>
            </a:r>
            <a:r>
              <a:rPr lang="en-US" sz="4400" b="1" dirty="0">
                <a:solidFill>
                  <a:srgbClr val="A23D2B"/>
                </a:solidFill>
                <a:latin typeface="Merriweather"/>
              </a:rPr>
              <a:t> LDN Action Plan</a:t>
            </a:r>
            <a:endParaRPr lang="fr-CI" sz="4400" b="1" dirty="0">
              <a:solidFill>
                <a:srgbClr val="A23D2B"/>
              </a:solidFill>
              <a:latin typeface="Merriweather"/>
            </a:endParaRPr>
          </a:p>
        </p:txBody>
      </p:sp>
      <p:pic>
        <p:nvPicPr>
          <p:cNvPr id="34" name="Imagen 22">
            <a:extLst>
              <a:ext uri="{FF2B5EF4-FFF2-40B4-BE49-F238E27FC236}">
                <a16:creationId xmlns:a16="http://schemas.microsoft.com/office/drawing/2014/main" id="{A9D5A76A-2B8B-4797-BBE9-CA4A9CF80289}"/>
              </a:ext>
            </a:extLst>
          </p:cNvPr>
          <p:cNvPicPr>
            <a:picLocks noChangeAspect="1"/>
          </p:cNvPicPr>
          <p:nvPr/>
        </p:nvPicPr>
        <p:blipFill rotWithShape="1">
          <a:blip r:embed="rId4">
            <a:clrChange>
              <a:clrFrom>
                <a:srgbClr val="FFFFFF"/>
              </a:clrFrom>
              <a:clrTo>
                <a:srgbClr val="FFFFFF">
                  <a:alpha val="0"/>
                </a:srgbClr>
              </a:clrTo>
            </a:clrChange>
          </a:blip>
          <a:srcRect r="13483" b="16501"/>
          <a:stretch/>
        </p:blipFill>
        <p:spPr>
          <a:xfrm>
            <a:off x="7684167" y="3943447"/>
            <a:ext cx="2744453" cy="2398724"/>
          </a:xfrm>
          <a:prstGeom prst="rect">
            <a:avLst/>
          </a:prstGeom>
        </p:spPr>
      </p:pic>
    </p:spTree>
    <p:extLst>
      <p:ext uri="{BB962C8B-B14F-4D97-AF65-F5344CB8AC3E}">
        <p14:creationId xmlns:p14="http://schemas.microsoft.com/office/powerpoint/2010/main" val="341948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8" name="Google Shape;438;p48"/>
          <p:cNvSpPr/>
          <p:nvPr/>
        </p:nvSpPr>
        <p:spPr>
          <a:xfrm>
            <a:off x="7684167" y="912010"/>
            <a:ext cx="3180948" cy="112997"/>
          </a:xfrm>
          <a:custGeom>
            <a:avLst/>
            <a:gdLst/>
            <a:ahLst/>
            <a:cxnLst/>
            <a:rect l="l" t="t" r="r" b="b"/>
            <a:pathLst>
              <a:path w="62687" h="2227" extrusionOk="0">
                <a:moveTo>
                  <a:pt x="0" y="0"/>
                </a:moveTo>
                <a:lnTo>
                  <a:pt x="0" y="739"/>
                </a:lnTo>
                <a:cubicBezTo>
                  <a:pt x="1107" y="739"/>
                  <a:pt x="1655" y="1072"/>
                  <a:pt x="2227" y="1429"/>
                </a:cubicBezTo>
                <a:cubicBezTo>
                  <a:pt x="2834" y="1798"/>
                  <a:pt x="3513" y="2227"/>
                  <a:pt x="4822" y="2227"/>
                </a:cubicBezTo>
                <a:cubicBezTo>
                  <a:pt x="6132" y="2227"/>
                  <a:pt x="6822" y="1798"/>
                  <a:pt x="7430" y="1429"/>
                </a:cubicBezTo>
                <a:cubicBezTo>
                  <a:pt x="8013" y="1072"/>
                  <a:pt x="8549" y="739"/>
                  <a:pt x="9644" y="739"/>
                </a:cubicBezTo>
                <a:cubicBezTo>
                  <a:pt x="10752" y="739"/>
                  <a:pt x="11299" y="1072"/>
                  <a:pt x="11871" y="1429"/>
                </a:cubicBezTo>
                <a:cubicBezTo>
                  <a:pt x="12478" y="1798"/>
                  <a:pt x="13157" y="2227"/>
                  <a:pt x="14466" y="2227"/>
                </a:cubicBezTo>
                <a:cubicBezTo>
                  <a:pt x="15776" y="2227"/>
                  <a:pt x="16467" y="1798"/>
                  <a:pt x="17074" y="1429"/>
                </a:cubicBezTo>
                <a:cubicBezTo>
                  <a:pt x="17657" y="1072"/>
                  <a:pt x="18193" y="739"/>
                  <a:pt x="19288" y="739"/>
                </a:cubicBezTo>
                <a:cubicBezTo>
                  <a:pt x="20396" y="739"/>
                  <a:pt x="20943" y="1072"/>
                  <a:pt x="21515" y="1429"/>
                </a:cubicBezTo>
                <a:cubicBezTo>
                  <a:pt x="22122" y="1798"/>
                  <a:pt x="22801" y="2227"/>
                  <a:pt x="24110" y="2227"/>
                </a:cubicBezTo>
                <a:cubicBezTo>
                  <a:pt x="25420" y="2227"/>
                  <a:pt x="26111" y="1798"/>
                  <a:pt x="26718" y="1429"/>
                </a:cubicBezTo>
                <a:cubicBezTo>
                  <a:pt x="27301" y="1072"/>
                  <a:pt x="27837" y="739"/>
                  <a:pt x="28932" y="739"/>
                </a:cubicBezTo>
                <a:cubicBezTo>
                  <a:pt x="30040" y="739"/>
                  <a:pt x="30587" y="1072"/>
                  <a:pt x="31159" y="1429"/>
                </a:cubicBezTo>
                <a:cubicBezTo>
                  <a:pt x="31766" y="1798"/>
                  <a:pt x="32445" y="2227"/>
                  <a:pt x="33754" y="2227"/>
                </a:cubicBezTo>
                <a:cubicBezTo>
                  <a:pt x="35064" y="2227"/>
                  <a:pt x="35755" y="1798"/>
                  <a:pt x="36362" y="1429"/>
                </a:cubicBezTo>
                <a:cubicBezTo>
                  <a:pt x="36945" y="1072"/>
                  <a:pt x="37481" y="739"/>
                  <a:pt x="38576" y="739"/>
                </a:cubicBezTo>
                <a:cubicBezTo>
                  <a:pt x="39684" y="739"/>
                  <a:pt x="40231" y="1072"/>
                  <a:pt x="40803" y="1429"/>
                </a:cubicBezTo>
                <a:cubicBezTo>
                  <a:pt x="41410" y="1798"/>
                  <a:pt x="42089" y="2227"/>
                  <a:pt x="43398" y="2227"/>
                </a:cubicBezTo>
                <a:cubicBezTo>
                  <a:pt x="44708" y="2227"/>
                  <a:pt x="45399" y="1798"/>
                  <a:pt x="46006" y="1429"/>
                </a:cubicBezTo>
                <a:cubicBezTo>
                  <a:pt x="46589" y="1072"/>
                  <a:pt x="47125" y="739"/>
                  <a:pt x="48220" y="739"/>
                </a:cubicBezTo>
                <a:cubicBezTo>
                  <a:pt x="49328" y="739"/>
                  <a:pt x="49875" y="1072"/>
                  <a:pt x="50447" y="1429"/>
                </a:cubicBezTo>
                <a:cubicBezTo>
                  <a:pt x="51054" y="1798"/>
                  <a:pt x="51733" y="2227"/>
                  <a:pt x="53043" y="2227"/>
                </a:cubicBezTo>
                <a:cubicBezTo>
                  <a:pt x="54352" y="2227"/>
                  <a:pt x="55043" y="1798"/>
                  <a:pt x="55650" y="1429"/>
                </a:cubicBezTo>
                <a:cubicBezTo>
                  <a:pt x="56233" y="1072"/>
                  <a:pt x="56769" y="739"/>
                  <a:pt x="57865" y="739"/>
                </a:cubicBezTo>
                <a:cubicBezTo>
                  <a:pt x="58972" y="739"/>
                  <a:pt x="59520" y="1072"/>
                  <a:pt x="60091" y="1429"/>
                </a:cubicBezTo>
                <a:cubicBezTo>
                  <a:pt x="60698" y="1798"/>
                  <a:pt x="61377" y="2227"/>
                  <a:pt x="62687" y="2227"/>
                </a:cubicBezTo>
                <a:lnTo>
                  <a:pt x="62687" y="1489"/>
                </a:lnTo>
                <a:cubicBezTo>
                  <a:pt x="61591" y="1489"/>
                  <a:pt x="61044" y="1155"/>
                  <a:pt x="60472" y="798"/>
                </a:cubicBezTo>
                <a:cubicBezTo>
                  <a:pt x="59865" y="429"/>
                  <a:pt x="59174" y="0"/>
                  <a:pt x="57865" y="0"/>
                </a:cubicBezTo>
                <a:cubicBezTo>
                  <a:pt x="56555" y="0"/>
                  <a:pt x="55876" y="429"/>
                  <a:pt x="55269" y="798"/>
                </a:cubicBezTo>
                <a:cubicBezTo>
                  <a:pt x="54686" y="1155"/>
                  <a:pt x="54150" y="1489"/>
                  <a:pt x="53043" y="1489"/>
                </a:cubicBezTo>
                <a:cubicBezTo>
                  <a:pt x="51947" y="1489"/>
                  <a:pt x="51399" y="1155"/>
                  <a:pt x="50828" y="798"/>
                </a:cubicBezTo>
                <a:cubicBezTo>
                  <a:pt x="50221" y="429"/>
                  <a:pt x="49530" y="0"/>
                  <a:pt x="48220" y="0"/>
                </a:cubicBezTo>
                <a:cubicBezTo>
                  <a:pt x="46911" y="0"/>
                  <a:pt x="46232" y="429"/>
                  <a:pt x="45625" y="798"/>
                </a:cubicBezTo>
                <a:cubicBezTo>
                  <a:pt x="45042" y="1155"/>
                  <a:pt x="44506" y="1489"/>
                  <a:pt x="43398" y="1489"/>
                </a:cubicBezTo>
                <a:cubicBezTo>
                  <a:pt x="42303" y="1489"/>
                  <a:pt x="41755" y="1155"/>
                  <a:pt x="41184" y="798"/>
                </a:cubicBezTo>
                <a:cubicBezTo>
                  <a:pt x="40577" y="429"/>
                  <a:pt x="39886" y="0"/>
                  <a:pt x="38576" y="0"/>
                </a:cubicBezTo>
                <a:cubicBezTo>
                  <a:pt x="37267" y="0"/>
                  <a:pt x="36588" y="429"/>
                  <a:pt x="35981" y="798"/>
                </a:cubicBezTo>
                <a:cubicBezTo>
                  <a:pt x="35397" y="1155"/>
                  <a:pt x="34862" y="1489"/>
                  <a:pt x="33754" y="1489"/>
                </a:cubicBezTo>
                <a:cubicBezTo>
                  <a:pt x="32659" y="1489"/>
                  <a:pt x="32111" y="1155"/>
                  <a:pt x="31540" y="798"/>
                </a:cubicBezTo>
                <a:cubicBezTo>
                  <a:pt x="30933" y="429"/>
                  <a:pt x="30242" y="0"/>
                  <a:pt x="28932" y="0"/>
                </a:cubicBezTo>
                <a:cubicBezTo>
                  <a:pt x="27623" y="0"/>
                  <a:pt x="26944" y="429"/>
                  <a:pt x="26337" y="798"/>
                </a:cubicBezTo>
                <a:cubicBezTo>
                  <a:pt x="25753" y="1155"/>
                  <a:pt x="25218" y="1489"/>
                  <a:pt x="24110" y="1489"/>
                </a:cubicBezTo>
                <a:cubicBezTo>
                  <a:pt x="23015" y="1489"/>
                  <a:pt x="22467" y="1155"/>
                  <a:pt x="21896" y="798"/>
                </a:cubicBezTo>
                <a:cubicBezTo>
                  <a:pt x="21289" y="429"/>
                  <a:pt x="20598" y="0"/>
                  <a:pt x="19288" y="0"/>
                </a:cubicBezTo>
                <a:cubicBezTo>
                  <a:pt x="17979" y="0"/>
                  <a:pt x="17300" y="429"/>
                  <a:pt x="16693" y="798"/>
                </a:cubicBezTo>
                <a:cubicBezTo>
                  <a:pt x="16109" y="1155"/>
                  <a:pt x="15574" y="1489"/>
                  <a:pt x="14466" y="1489"/>
                </a:cubicBezTo>
                <a:cubicBezTo>
                  <a:pt x="13371" y="1489"/>
                  <a:pt x="12823" y="1155"/>
                  <a:pt x="12252" y="798"/>
                </a:cubicBezTo>
                <a:cubicBezTo>
                  <a:pt x="11644" y="429"/>
                  <a:pt x="10954" y="0"/>
                  <a:pt x="9644" y="0"/>
                </a:cubicBezTo>
                <a:cubicBezTo>
                  <a:pt x="8335" y="0"/>
                  <a:pt x="7656" y="429"/>
                  <a:pt x="7049" y="798"/>
                </a:cubicBezTo>
                <a:cubicBezTo>
                  <a:pt x="6465" y="1155"/>
                  <a:pt x="5929" y="1489"/>
                  <a:pt x="4822" y="1489"/>
                </a:cubicBezTo>
                <a:cubicBezTo>
                  <a:pt x="3727" y="1489"/>
                  <a:pt x="3179" y="1155"/>
                  <a:pt x="2608" y="798"/>
                </a:cubicBezTo>
                <a:cubicBezTo>
                  <a:pt x="2000" y="429"/>
                  <a:pt x="1310" y="0"/>
                  <a:pt x="0" y="0"/>
                </a:cubicBezTo>
                <a:close/>
              </a:path>
            </a:pathLst>
          </a:custGeom>
          <a:solidFill>
            <a:srgbClr val="EBE6E0"/>
          </a:solidFill>
          <a:ln>
            <a:noFill/>
          </a:ln>
        </p:spPr>
        <p:txBody>
          <a:bodyPr spcFirstLastPara="1" wrap="square" lIns="121900" tIns="121900" rIns="121900" bIns="121900" anchor="ctr" anchorCtr="0">
            <a:noAutofit/>
          </a:bodyPr>
          <a:lstStyle/>
          <a:p>
            <a:pPr defTabSz="1219170">
              <a:defRPr/>
            </a:pPr>
            <a:endParaRPr sz="1867"/>
          </a:p>
        </p:txBody>
      </p:sp>
      <p:sp>
        <p:nvSpPr>
          <p:cNvPr id="5" name="Rectángulo 4"/>
          <p:cNvSpPr/>
          <p:nvPr/>
        </p:nvSpPr>
        <p:spPr>
          <a:xfrm>
            <a:off x="177711" y="6247756"/>
            <a:ext cx="9412399" cy="379656"/>
          </a:xfrm>
          <a:prstGeom prst="rect">
            <a:avLst/>
          </a:prstGeom>
        </p:spPr>
        <p:txBody>
          <a:bodyPr wrap="square">
            <a:spAutoFit/>
          </a:bodyPr>
          <a:lstStyle/>
          <a:p>
            <a:pPr defTabSz="1219170">
              <a:defRPr/>
            </a:pPr>
            <a:r>
              <a:rPr lang="es-AR" sz="1867" dirty="0">
                <a:solidFill>
                  <a:srgbClr val="E2D5CC">
                    <a:lumMod val="50000"/>
                  </a:srgbClr>
                </a:solidFill>
                <a:latin typeface="IBM Plex Sans"/>
                <a:ea typeface="IBM Plex Sans"/>
                <a:cs typeface="IBM Plex Sans"/>
                <a:sym typeface="IBM Plex Sans"/>
              </a:rPr>
              <a:t>https://projectgeffao.users.earthengine.app/view/ldn-turkey</a:t>
            </a:r>
          </a:p>
        </p:txBody>
      </p:sp>
      <p:sp>
        <p:nvSpPr>
          <p:cNvPr id="6" name="Title 5">
            <a:extLst>
              <a:ext uri="{FF2B5EF4-FFF2-40B4-BE49-F238E27FC236}">
                <a16:creationId xmlns:a16="http://schemas.microsoft.com/office/drawing/2014/main" id="{6AE31716-9FB3-4A55-9B5C-EE6DCC742653}"/>
              </a:ext>
            </a:extLst>
          </p:cNvPr>
          <p:cNvSpPr>
            <a:spLocks noGrp="1"/>
          </p:cNvSpPr>
          <p:nvPr>
            <p:ph type="title"/>
          </p:nvPr>
        </p:nvSpPr>
        <p:spPr>
          <a:xfrm>
            <a:off x="177711" y="-343568"/>
            <a:ext cx="11167621" cy="2438400"/>
          </a:xfrm>
        </p:spPr>
        <p:txBody>
          <a:bodyPr/>
          <a:lstStyle/>
          <a:p>
            <a:r>
              <a:rPr lang="en-US" sz="4400" b="1" dirty="0">
                <a:solidFill>
                  <a:srgbClr val="A23D2B"/>
                </a:solidFill>
                <a:latin typeface="Merriweather"/>
              </a:rPr>
              <a:t>Combination of layers</a:t>
            </a:r>
            <a:endParaRPr lang="fr-CI" sz="4400" b="1" dirty="0">
              <a:solidFill>
                <a:srgbClr val="A23D2B"/>
              </a:solidFill>
              <a:latin typeface="Merriweather"/>
            </a:endParaRPr>
          </a:p>
        </p:txBody>
      </p:sp>
      <p:pic>
        <p:nvPicPr>
          <p:cNvPr id="7" name="Picture 6">
            <a:extLst>
              <a:ext uri="{FF2B5EF4-FFF2-40B4-BE49-F238E27FC236}">
                <a16:creationId xmlns:a16="http://schemas.microsoft.com/office/drawing/2014/main" id="{FA454DDE-872D-4989-9C1D-DD75D84232CC}"/>
              </a:ext>
            </a:extLst>
          </p:cNvPr>
          <p:cNvPicPr>
            <a:picLocks noChangeAspect="1"/>
          </p:cNvPicPr>
          <p:nvPr/>
        </p:nvPicPr>
        <p:blipFill>
          <a:blip r:embed="rId3"/>
          <a:stretch>
            <a:fillRect/>
          </a:stretch>
        </p:blipFill>
        <p:spPr>
          <a:xfrm>
            <a:off x="1736376" y="1835541"/>
            <a:ext cx="8719248" cy="3995083"/>
          </a:xfrm>
          <a:prstGeom prst="rect">
            <a:avLst/>
          </a:prstGeom>
        </p:spPr>
      </p:pic>
    </p:spTree>
    <p:extLst>
      <p:ext uri="{BB962C8B-B14F-4D97-AF65-F5344CB8AC3E}">
        <p14:creationId xmlns:p14="http://schemas.microsoft.com/office/powerpoint/2010/main" val="8289404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8" name="Google Shape;438;p48"/>
          <p:cNvSpPr/>
          <p:nvPr/>
        </p:nvSpPr>
        <p:spPr>
          <a:xfrm>
            <a:off x="7684167" y="912010"/>
            <a:ext cx="3180948" cy="112997"/>
          </a:xfrm>
          <a:custGeom>
            <a:avLst/>
            <a:gdLst/>
            <a:ahLst/>
            <a:cxnLst/>
            <a:rect l="l" t="t" r="r" b="b"/>
            <a:pathLst>
              <a:path w="62687" h="2227" extrusionOk="0">
                <a:moveTo>
                  <a:pt x="0" y="0"/>
                </a:moveTo>
                <a:lnTo>
                  <a:pt x="0" y="739"/>
                </a:lnTo>
                <a:cubicBezTo>
                  <a:pt x="1107" y="739"/>
                  <a:pt x="1655" y="1072"/>
                  <a:pt x="2227" y="1429"/>
                </a:cubicBezTo>
                <a:cubicBezTo>
                  <a:pt x="2834" y="1798"/>
                  <a:pt x="3513" y="2227"/>
                  <a:pt x="4822" y="2227"/>
                </a:cubicBezTo>
                <a:cubicBezTo>
                  <a:pt x="6132" y="2227"/>
                  <a:pt x="6822" y="1798"/>
                  <a:pt x="7430" y="1429"/>
                </a:cubicBezTo>
                <a:cubicBezTo>
                  <a:pt x="8013" y="1072"/>
                  <a:pt x="8549" y="739"/>
                  <a:pt x="9644" y="739"/>
                </a:cubicBezTo>
                <a:cubicBezTo>
                  <a:pt x="10752" y="739"/>
                  <a:pt x="11299" y="1072"/>
                  <a:pt x="11871" y="1429"/>
                </a:cubicBezTo>
                <a:cubicBezTo>
                  <a:pt x="12478" y="1798"/>
                  <a:pt x="13157" y="2227"/>
                  <a:pt x="14466" y="2227"/>
                </a:cubicBezTo>
                <a:cubicBezTo>
                  <a:pt x="15776" y="2227"/>
                  <a:pt x="16467" y="1798"/>
                  <a:pt x="17074" y="1429"/>
                </a:cubicBezTo>
                <a:cubicBezTo>
                  <a:pt x="17657" y="1072"/>
                  <a:pt x="18193" y="739"/>
                  <a:pt x="19288" y="739"/>
                </a:cubicBezTo>
                <a:cubicBezTo>
                  <a:pt x="20396" y="739"/>
                  <a:pt x="20943" y="1072"/>
                  <a:pt x="21515" y="1429"/>
                </a:cubicBezTo>
                <a:cubicBezTo>
                  <a:pt x="22122" y="1798"/>
                  <a:pt x="22801" y="2227"/>
                  <a:pt x="24110" y="2227"/>
                </a:cubicBezTo>
                <a:cubicBezTo>
                  <a:pt x="25420" y="2227"/>
                  <a:pt x="26111" y="1798"/>
                  <a:pt x="26718" y="1429"/>
                </a:cubicBezTo>
                <a:cubicBezTo>
                  <a:pt x="27301" y="1072"/>
                  <a:pt x="27837" y="739"/>
                  <a:pt x="28932" y="739"/>
                </a:cubicBezTo>
                <a:cubicBezTo>
                  <a:pt x="30040" y="739"/>
                  <a:pt x="30587" y="1072"/>
                  <a:pt x="31159" y="1429"/>
                </a:cubicBezTo>
                <a:cubicBezTo>
                  <a:pt x="31766" y="1798"/>
                  <a:pt x="32445" y="2227"/>
                  <a:pt x="33754" y="2227"/>
                </a:cubicBezTo>
                <a:cubicBezTo>
                  <a:pt x="35064" y="2227"/>
                  <a:pt x="35755" y="1798"/>
                  <a:pt x="36362" y="1429"/>
                </a:cubicBezTo>
                <a:cubicBezTo>
                  <a:pt x="36945" y="1072"/>
                  <a:pt x="37481" y="739"/>
                  <a:pt x="38576" y="739"/>
                </a:cubicBezTo>
                <a:cubicBezTo>
                  <a:pt x="39684" y="739"/>
                  <a:pt x="40231" y="1072"/>
                  <a:pt x="40803" y="1429"/>
                </a:cubicBezTo>
                <a:cubicBezTo>
                  <a:pt x="41410" y="1798"/>
                  <a:pt x="42089" y="2227"/>
                  <a:pt x="43398" y="2227"/>
                </a:cubicBezTo>
                <a:cubicBezTo>
                  <a:pt x="44708" y="2227"/>
                  <a:pt x="45399" y="1798"/>
                  <a:pt x="46006" y="1429"/>
                </a:cubicBezTo>
                <a:cubicBezTo>
                  <a:pt x="46589" y="1072"/>
                  <a:pt x="47125" y="739"/>
                  <a:pt x="48220" y="739"/>
                </a:cubicBezTo>
                <a:cubicBezTo>
                  <a:pt x="49328" y="739"/>
                  <a:pt x="49875" y="1072"/>
                  <a:pt x="50447" y="1429"/>
                </a:cubicBezTo>
                <a:cubicBezTo>
                  <a:pt x="51054" y="1798"/>
                  <a:pt x="51733" y="2227"/>
                  <a:pt x="53043" y="2227"/>
                </a:cubicBezTo>
                <a:cubicBezTo>
                  <a:pt x="54352" y="2227"/>
                  <a:pt x="55043" y="1798"/>
                  <a:pt x="55650" y="1429"/>
                </a:cubicBezTo>
                <a:cubicBezTo>
                  <a:pt x="56233" y="1072"/>
                  <a:pt x="56769" y="739"/>
                  <a:pt x="57865" y="739"/>
                </a:cubicBezTo>
                <a:cubicBezTo>
                  <a:pt x="58972" y="739"/>
                  <a:pt x="59520" y="1072"/>
                  <a:pt x="60091" y="1429"/>
                </a:cubicBezTo>
                <a:cubicBezTo>
                  <a:pt x="60698" y="1798"/>
                  <a:pt x="61377" y="2227"/>
                  <a:pt x="62687" y="2227"/>
                </a:cubicBezTo>
                <a:lnTo>
                  <a:pt x="62687" y="1489"/>
                </a:lnTo>
                <a:cubicBezTo>
                  <a:pt x="61591" y="1489"/>
                  <a:pt x="61044" y="1155"/>
                  <a:pt x="60472" y="798"/>
                </a:cubicBezTo>
                <a:cubicBezTo>
                  <a:pt x="59865" y="429"/>
                  <a:pt x="59174" y="0"/>
                  <a:pt x="57865" y="0"/>
                </a:cubicBezTo>
                <a:cubicBezTo>
                  <a:pt x="56555" y="0"/>
                  <a:pt x="55876" y="429"/>
                  <a:pt x="55269" y="798"/>
                </a:cubicBezTo>
                <a:cubicBezTo>
                  <a:pt x="54686" y="1155"/>
                  <a:pt x="54150" y="1489"/>
                  <a:pt x="53043" y="1489"/>
                </a:cubicBezTo>
                <a:cubicBezTo>
                  <a:pt x="51947" y="1489"/>
                  <a:pt x="51399" y="1155"/>
                  <a:pt x="50828" y="798"/>
                </a:cubicBezTo>
                <a:cubicBezTo>
                  <a:pt x="50221" y="429"/>
                  <a:pt x="49530" y="0"/>
                  <a:pt x="48220" y="0"/>
                </a:cubicBezTo>
                <a:cubicBezTo>
                  <a:pt x="46911" y="0"/>
                  <a:pt x="46232" y="429"/>
                  <a:pt x="45625" y="798"/>
                </a:cubicBezTo>
                <a:cubicBezTo>
                  <a:pt x="45042" y="1155"/>
                  <a:pt x="44506" y="1489"/>
                  <a:pt x="43398" y="1489"/>
                </a:cubicBezTo>
                <a:cubicBezTo>
                  <a:pt x="42303" y="1489"/>
                  <a:pt x="41755" y="1155"/>
                  <a:pt x="41184" y="798"/>
                </a:cubicBezTo>
                <a:cubicBezTo>
                  <a:pt x="40577" y="429"/>
                  <a:pt x="39886" y="0"/>
                  <a:pt x="38576" y="0"/>
                </a:cubicBezTo>
                <a:cubicBezTo>
                  <a:pt x="37267" y="0"/>
                  <a:pt x="36588" y="429"/>
                  <a:pt x="35981" y="798"/>
                </a:cubicBezTo>
                <a:cubicBezTo>
                  <a:pt x="35397" y="1155"/>
                  <a:pt x="34862" y="1489"/>
                  <a:pt x="33754" y="1489"/>
                </a:cubicBezTo>
                <a:cubicBezTo>
                  <a:pt x="32659" y="1489"/>
                  <a:pt x="32111" y="1155"/>
                  <a:pt x="31540" y="798"/>
                </a:cubicBezTo>
                <a:cubicBezTo>
                  <a:pt x="30933" y="429"/>
                  <a:pt x="30242" y="0"/>
                  <a:pt x="28932" y="0"/>
                </a:cubicBezTo>
                <a:cubicBezTo>
                  <a:pt x="27623" y="0"/>
                  <a:pt x="26944" y="429"/>
                  <a:pt x="26337" y="798"/>
                </a:cubicBezTo>
                <a:cubicBezTo>
                  <a:pt x="25753" y="1155"/>
                  <a:pt x="25218" y="1489"/>
                  <a:pt x="24110" y="1489"/>
                </a:cubicBezTo>
                <a:cubicBezTo>
                  <a:pt x="23015" y="1489"/>
                  <a:pt x="22467" y="1155"/>
                  <a:pt x="21896" y="798"/>
                </a:cubicBezTo>
                <a:cubicBezTo>
                  <a:pt x="21289" y="429"/>
                  <a:pt x="20598" y="0"/>
                  <a:pt x="19288" y="0"/>
                </a:cubicBezTo>
                <a:cubicBezTo>
                  <a:pt x="17979" y="0"/>
                  <a:pt x="17300" y="429"/>
                  <a:pt x="16693" y="798"/>
                </a:cubicBezTo>
                <a:cubicBezTo>
                  <a:pt x="16109" y="1155"/>
                  <a:pt x="15574" y="1489"/>
                  <a:pt x="14466" y="1489"/>
                </a:cubicBezTo>
                <a:cubicBezTo>
                  <a:pt x="13371" y="1489"/>
                  <a:pt x="12823" y="1155"/>
                  <a:pt x="12252" y="798"/>
                </a:cubicBezTo>
                <a:cubicBezTo>
                  <a:pt x="11644" y="429"/>
                  <a:pt x="10954" y="0"/>
                  <a:pt x="9644" y="0"/>
                </a:cubicBezTo>
                <a:cubicBezTo>
                  <a:pt x="8335" y="0"/>
                  <a:pt x="7656" y="429"/>
                  <a:pt x="7049" y="798"/>
                </a:cubicBezTo>
                <a:cubicBezTo>
                  <a:pt x="6465" y="1155"/>
                  <a:pt x="5929" y="1489"/>
                  <a:pt x="4822" y="1489"/>
                </a:cubicBezTo>
                <a:cubicBezTo>
                  <a:pt x="3727" y="1489"/>
                  <a:pt x="3179" y="1155"/>
                  <a:pt x="2608" y="798"/>
                </a:cubicBezTo>
                <a:cubicBezTo>
                  <a:pt x="2000" y="429"/>
                  <a:pt x="1310" y="0"/>
                  <a:pt x="0" y="0"/>
                </a:cubicBezTo>
                <a:close/>
              </a:path>
            </a:pathLst>
          </a:custGeom>
          <a:solidFill>
            <a:srgbClr val="EBE6E0"/>
          </a:solidFill>
          <a:ln>
            <a:noFill/>
          </a:ln>
        </p:spPr>
        <p:txBody>
          <a:bodyPr spcFirstLastPara="1" wrap="square" lIns="121900" tIns="121900" rIns="121900" bIns="121900" anchor="ctr" anchorCtr="0">
            <a:noAutofit/>
          </a:bodyPr>
          <a:lstStyle/>
          <a:p>
            <a:pPr defTabSz="1219170">
              <a:defRPr/>
            </a:pPr>
            <a:endParaRPr sz="1867"/>
          </a:p>
        </p:txBody>
      </p:sp>
      <p:sp>
        <p:nvSpPr>
          <p:cNvPr id="5" name="Rectángulo 4"/>
          <p:cNvSpPr/>
          <p:nvPr/>
        </p:nvSpPr>
        <p:spPr>
          <a:xfrm>
            <a:off x="177711" y="6247756"/>
            <a:ext cx="9412399" cy="379656"/>
          </a:xfrm>
          <a:prstGeom prst="rect">
            <a:avLst/>
          </a:prstGeom>
        </p:spPr>
        <p:txBody>
          <a:bodyPr wrap="square">
            <a:spAutoFit/>
          </a:bodyPr>
          <a:lstStyle/>
          <a:p>
            <a:pPr defTabSz="1219170">
              <a:defRPr/>
            </a:pPr>
            <a:r>
              <a:rPr lang="es-AR" sz="1867" dirty="0">
                <a:solidFill>
                  <a:srgbClr val="E2D5CC">
                    <a:lumMod val="50000"/>
                  </a:srgbClr>
                </a:solidFill>
                <a:latin typeface="IBM Plex Sans"/>
                <a:ea typeface="IBM Plex Sans"/>
                <a:cs typeface="IBM Plex Sans"/>
                <a:sym typeface="IBM Plex Sans"/>
              </a:rPr>
              <a:t>https://projectgeffao.users.earthengine.app/view/ldn-turkey</a:t>
            </a:r>
          </a:p>
        </p:txBody>
      </p:sp>
      <p:sp>
        <p:nvSpPr>
          <p:cNvPr id="6" name="Title 5">
            <a:extLst>
              <a:ext uri="{FF2B5EF4-FFF2-40B4-BE49-F238E27FC236}">
                <a16:creationId xmlns:a16="http://schemas.microsoft.com/office/drawing/2014/main" id="{6AE31716-9FB3-4A55-9B5C-EE6DCC742653}"/>
              </a:ext>
            </a:extLst>
          </p:cNvPr>
          <p:cNvSpPr>
            <a:spLocks noGrp="1"/>
          </p:cNvSpPr>
          <p:nvPr>
            <p:ph type="title"/>
          </p:nvPr>
        </p:nvSpPr>
        <p:spPr>
          <a:xfrm>
            <a:off x="177711" y="-343568"/>
            <a:ext cx="11167621" cy="2438400"/>
          </a:xfrm>
        </p:spPr>
        <p:txBody>
          <a:bodyPr/>
          <a:lstStyle/>
          <a:p>
            <a:r>
              <a:rPr lang="en-US" sz="4400" b="1" dirty="0">
                <a:solidFill>
                  <a:srgbClr val="A23D2B"/>
                </a:solidFill>
                <a:latin typeface="Merriweather"/>
              </a:rPr>
              <a:t>LDN ACTION PLAN in the LDN DSS</a:t>
            </a:r>
            <a:endParaRPr lang="fr-CI" sz="4400" b="1" dirty="0">
              <a:solidFill>
                <a:srgbClr val="A23D2B"/>
              </a:solidFill>
              <a:latin typeface="Merriweather"/>
            </a:endParaRPr>
          </a:p>
        </p:txBody>
      </p:sp>
      <p:pic>
        <p:nvPicPr>
          <p:cNvPr id="3" name="Picture 2">
            <a:extLst>
              <a:ext uri="{FF2B5EF4-FFF2-40B4-BE49-F238E27FC236}">
                <a16:creationId xmlns:a16="http://schemas.microsoft.com/office/drawing/2014/main" id="{428A433B-7A47-4D02-98A7-5941F9F9FFD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5840" y="1689436"/>
            <a:ext cx="9936481" cy="4558320"/>
          </a:xfrm>
          <a:prstGeom prst="rect">
            <a:avLst/>
          </a:prstGeom>
        </p:spPr>
      </p:pic>
      <p:pic>
        <p:nvPicPr>
          <p:cNvPr id="10" name="Imagen 22">
            <a:extLst>
              <a:ext uri="{FF2B5EF4-FFF2-40B4-BE49-F238E27FC236}">
                <a16:creationId xmlns:a16="http://schemas.microsoft.com/office/drawing/2014/main" id="{1A4CA2BB-9117-4EB0-B250-B857E23F2FC7}"/>
              </a:ext>
            </a:extLst>
          </p:cNvPr>
          <p:cNvPicPr>
            <a:picLocks noChangeAspect="1"/>
          </p:cNvPicPr>
          <p:nvPr/>
        </p:nvPicPr>
        <p:blipFill rotWithShape="1">
          <a:blip r:embed="rId4">
            <a:clrChange>
              <a:clrFrom>
                <a:srgbClr val="FFFFFF"/>
              </a:clrFrom>
              <a:clrTo>
                <a:srgbClr val="FFFFFF">
                  <a:alpha val="0"/>
                </a:srgbClr>
              </a:clrTo>
            </a:clrChange>
          </a:blip>
          <a:srcRect r="13483" b="16501"/>
          <a:stretch/>
        </p:blipFill>
        <p:spPr>
          <a:xfrm>
            <a:off x="10134344" y="1860039"/>
            <a:ext cx="2057656" cy="1798445"/>
          </a:xfrm>
          <a:prstGeom prst="rect">
            <a:avLst/>
          </a:prstGeom>
        </p:spPr>
      </p:pic>
    </p:spTree>
    <p:extLst>
      <p:ext uri="{BB962C8B-B14F-4D97-AF65-F5344CB8AC3E}">
        <p14:creationId xmlns:p14="http://schemas.microsoft.com/office/powerpoint/2010/main" val="321023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8" name="Google Shape;438;p48"/>
          <p:cNvSpPr/>
          <p:nvPr/>
        </p:nvSpPr>
        <p:spPr>
          <a:xfrm>
            <a:off x="7684167" y="912010"/>
            <a:ext cx="3180948" cy="112997"/>
          </a:xfrm>
          <a:custGeom>
            <a:avLst/>
            <a:gdLst/>
            <a:ahLst/>
            <a:cxnLst/>
            <a:rect l="l" t="t" r="r" b="b"/>
            <a:pathLst>
              <a:path w="62687" h="2227" extrusionOk="0">
                <a:moveTo>
                  <a:pt x="0" y="0"/>
                </a:moveTo>
                <a:lnTo>
                  <a:pt x="0" y="739"/>
                </a:lnTo>
                <a:cubicBezTo>
                  <a:pt x="1107" y="739"/>
                  <a:pt x="1655" y="1072"/>
                  <a:pt x="2227" y="1429"/>
                </a:cubicBezTo>
                <a:cubicBezTo>
                  <a:pt x="2834" y="1798"/>
                  <a:pt x="3513" y="2227"/>
                  <a:pt x="4822" y="2227"/>
                </a:cubicBezTo>
                <a:cubicBezTo>
                  <a:pt x="6132" y="2227"/>
                  <a:pt x="6822" y="1798"/>
                  <a:pt x="7430" y="1429"/>
                </a:cubicBezTo>
                <a:cubicBezTo>
                  <a:pt x="8013" y="1072"/>
                  <a:pt x="8549" y="739"/>
                  <a:pt x="9644" y="739"/>
                </a:cubicBezTo>
                <a:cubicBezTo>
                  <a:pt x="10752" y="739"/>
                  <a:pt x="11299" y="1072"/>
                  <a:pt x="11871" y="1429"/>
                </a:cubicBezTo>
                <a:cubicBezTo>
                  <a:pt x="12478" y="1798"/>
                  <a:pt x="13157" y="2227"/>
                  <a:pt x="14466" y="2227"/>
                </a:cubicBezTo>
                <a:cubicBezTo>
                  <a:pt x="15776" y="2227"/>
                  <a:pt x="16467" y="1798"/>
                  <a:pt x="17074" y="1429"/>
                </a:cubicBezTo>
                <a:cubicBezTo>
                  <a:pt x="17657" y="1072"/>
                  <a:pt x="18193" y="739"/>
                  <a:pt x="19288" y="739"/>
                </a:cubicBezTo>
                <a:cubicBezTo>
                  <a:pt x="20396" y="739"/>
                  <a:pt x="20943" y="1072"/>
                  <a:pt x="21515" y="1429"/>
                </a:cubicBezTo>
                <a:cubicBezTo>
                  <a:pt x="22122" y="1798"/>
                  <a:pt x="22801" y="2227"/>
                  <a:pt x="24110" y="2227"/>
                </a:cubicBezTo>
                <a:cubicBezTo>
                  <a:pt x="25420" y="2227"/>
                  <a:pt x="26111" y="1798"/>
                  <a:pt x="26718" y="1429"/>
                </a:cubicBezTo>
                <a:cubicBezTo>
                  <a:pt x="27301" y="1072"/>
                  <a:pt x="27837" y="739"/>
                  <a:pt x="28932" y="739"/>
                </a:cubicBezTo>
                <a:cubicBezTo>
                  <a:pt x="30040" y="739"/>
                  <a:pt x="30587" y="1072"/>
                  <a:pt x="31159" y="1429"/>
                </a:cubicBezTo>
                <a:cubicBezTo>
                  <a:pt x="31766" y="1798"/>
                  <a:pt x="32445" y="2227"/>
                  <a:pt x="33754" y="2227"/>
                </a:cubicBezTo>
                <a:cubicBezTo>
                  <a:pt x="35064" y="2227"/>
                  <a:pt x="35755" y="1798"/>
                  <a:pt x="36362" y="1429"/>
                </a:cubicBezTo>
                <a:cubicBezTo>
                  <a:pt x="36945" y="1072"/>
                  <a:pt x="37481" y="739"/>
                  <a:pt x="38576" y="739"/>
                </a:cubicBezTo>
                <a:cubicBezTo>
                  <a:pt x="39684" y="739"/>
                  <a:pt x="40231" y="1072"/>
                  <a:pt x="40803" y="1429"/>
                </a:cubicBezTo>
                <a:cubicBezTo>
                  <a:pt x="41410" y="1798"/>
                  <a:pt x="42089" y="2227"/>
                  <a:pt x="43398" y="2227"/>
                </a:cubicBezTo>
                <a:cubicBezTo>
                  <a:pt x="44708" y="2227"/>
                  <a:pt x="45399" y="1798"/>
                  <a:pt x="46006" y="1429"/>
                </a:cubicBezTo>
                <a:cubicBezTo>
                  <a:pt x="46589" y="1072"/>
                  <a:pt x="47125" y="739"/>
                  <a:pt x="48220" y="739"/>
                </a:cubicBezTo>
                <a:cubicBezTo>
                  <a:pt x="49328" y="739"/>
                  <a:pt x="49875" y="1072"/>
                  <a:pt x="50447" y="1429"/>
                </a:cubicBezTo>
                <a:cubicBezTo>
                  <a:pt x="51054" y="1798"/>
                  <a:pt x="51733" y="2227"/>
                  <a:pt x="53043" y="2227"/>
                </a:cubicBezTo>
                <a:cubicBezTo>
                  <a:pt x="54352" y="2227"/>
                  <a:pt x="55043" y="1798"/>
                  <a:pt x="55650" y="1429"/>
                </a:cubicBezTo>
                <a:cubicBezTo>
                  <a:pt x="56233" y="1072"/>
                  <a:pt x="56769" y="739"/>
                  <a:pt x="57865" y="739"/>
                </a:cubicBezTo>
                <a:cubicBezTo>
                  <a:pt x="58972" y="739"/>
                  <a:pt x="59520" y="1072"/>
                  <a:pt x="60091" y="1429"/>
                </a:cubicBezTo>
                <a:cubicBezTo>
                  <a:pt x="60698" y="1798"/>
                  <a:pt x="61377" y="2227"/>
                  <a:pt x="62687" y="2227"/>
                </a:cubicBezTo>
                <a:lnTo>
                  <a:pt x="62687" y="1489"/>
                </a:lnTo>
                <a:cubicBezTo>
                  <a:pt x="61591" y="1489"/>
                  <a:pt x="61044" y="1155"/>
                  <a:pt x="60472" y="798"/>
                </a:cubicBezTo>
                <a:cubicBezTo>
                  <a:pt x="59865" y="429"/>
                  <a:pt x="59174" y="0"/>
                  <a:pt x="57865" y="0"/>
                </a:cubicBezTo>
                <a:cubicBezTo>
                  <a:pt x="56555" y="0"/>
                  <a:pt x="55876" y="429"/>
                  <a:pt x="55269" y="798"/>
                </a:cubicBezTo>
                <a:cubicBezTo>
                  <a:pt x="54686" y="1155"/>
                  <a:pt x="54150" y="1489"/>
                  <a:pt x="53043" y="1489"/>
                </a:cubicBezTo>
                <a:cubicBezTo>
                  <a:pt x="51947" y="1489"/>
                  <a:pt x="51399" y="1155"/>
                  <a:pt x="50828" y="798"/>
                </a:cubicBezTo>
                <a:cubicBezTo>
                  <a:pt x="50221" y="429"/>
                  <a:pt x="49530" y="0"/>
                  <a:pt x="48220" y="0"/>
                </a:cubicBezTo>
                <a:cubicBezTo>
                  <a:pt x="46911" y="0"/>
                  <a:pt x="46232" y="429"/>
                  <a:pt x="45625" y="798"/>
                </a:cubicBezTo>
                <a:cubicBezTo>
                  <a:pt x="45042" y="1155"/>
                  <a:pt x="44506" y="1489"/>
                  <a:pt x="43398" y="1489"/>
                </a:cubicBezTo>
                <a:cubicBezTo>
                  <a:pt x="42303" y="1489"/>
                  <a:pt x="41755" y="1155"/>
                  <a:pt x="41184" y="798"/>
                </a:cubicBezTo>
                <a:cubicBezTo>
                  <a:pt x="40577" y="429"/>
                  <a:pt x="39886" y="0"/>
                  <a:pt x="38576" y="0"/>
                </a:cubicBezTo>
                <a:cubicBezTo>
                  <a:pt x="37267" y="0"/>
                  <a:pt x="36588" y="429"/>
                  <a:pt x="35981" y="798"/>
                </a:cubicBezTo>
                <a:cubicBezTo>
                  <a:pt x="35397" y="1155"/>
                  <a:pt x="34862" y="1489"/>
                  <a:pt x="33754" y="1489"/>
                </a:cubicBezTo>
                <a:cubicBezTo>
                  <a:pt x="32659" y="1489"/>
                  <a:pt x="32111" y="1155"/>
                  <a:pt x="31540" y="798"/>
                </a:cubicBezTo>
                <a:cubicBezTo>
                  <a:pt x="30933" y="429"/>
                  <a:pt x="30242" y="0"/>
                  <a:pt x="28932" y="0"/>
                </a:cubicBezTo>
                <a:cubicBezTo>
                  <a:pt x="27623" y="0"/>
                  <a:pt x="26944" y="429"/>
                  <a:pt x="26337" y="798"/>
                </a:cubicBezTo>
                <a:cubicBezTo>
                  <a:pt x="25753" y="1155"/>
                  <a:pt x="25218" y="1489"/>
                  <a:pt x="24110" y="1489"/>
                </a:cubicBezTo>
                <a:cubicBezTo>
                  <a:pt x="23015" y="1489"/>
                  <a:pt x="22467" y="1155"/>
                  <a:pt x="21896" y="798"/>
                </a:cubicBezTo>
                <a:cubicBezTo>
                  <a:pt x="21289" y="429"/>
                  <a:pt x="20598" y="0"/>
                  <a:pt x="19288" y="0"/>
                </a:cubicBezTo>
                <a:cubicBezTo>
                  <a:pt x="17979" y="0"/>
                  <a:pt x="17300" y="429"/>
                  <a:pt x="16693" y="798"/>
                </a:cubicBezTo>
                <a:cubicBezTo>
                  <a:pt x="16109" y="1155"/>
                  <a:pt x="15574" y="1489"/>
                  <a:pt x="14466" y="1489"/>
                </a:cubicBezTo>
                <a:cubicBezTo>
                  <a:pt x="13371" y="1489"/>
                  <a:pt x="12823" y="1155"/>
                  <a:pt x="12252" y="798"/>
                </a:cubicBezTo>
                <a:cubicBezTo>
                  <a:pt x="11644" y="429"/>
                  <a:pt x="10954" y="0"/>
                  <a:pt x="9644" y="0"/>
                </a:cubicBezTo>
                <a:cubicBezTo>
                  <a:pt x="8335" y="0"/>
                  <a:pt x="7656" y="429"/>
                  <a:pt x="7049" y="798"/>
                </a:cubicBezTo>
                <a:cubicBezTo>
                  <a:pt x="6465" y="1155"/>
                  <a:pt x="5929" y="1489"/>
                  <a:pt x="4822" y="1489"/>
                </a:cubicBezTo>
                <a:cubicBezTo>
                  <a:pt x="3727" y="1489"/>
                  <a:pt x="3179" y="1155"/>
                  <a:pt x="2608" y="798"/>
                </a:cubicBezTo>
                <a:cubicBezTo>
                  <a:pt x="2000" y="429"/>
                  <a:pt x="1310" y="0"/>
                  <a:pt x="0" y="0"/>
                </a:cubicBezTo>
                <a:close/>
              </a:path>
            </a:pathLst>
          </a:custGeom>
          <a:solidFill>
            <a:srgbClr val="EBE6E0"/>
          </a:solidFill>
          <a:ln>
            <a:noFill/>
          </a:ln>
        </p:spPr>
        <p:txBody>
          <a:bodyPr spcFirstLastPara="1" wrap="square" lIns="121900" tIns="121900" rIns="121900" bIns="121900" anchor="ctr" anchorCtr="0">
            <a:noAutofit/>
          </a:bodyPr>
          <a:lstStyle/>
          <a:p>
            <a:pPr defTabSz="1219170">
              <a:defRPr/>
            </a:pPr>
            <a:endParaRPr sz="1867"/>
          </a:p>
        </p:txBody>
      </p:sp>
      <p:sp>
        <p:nvSpPr>
          <p:cNvPr id="5" name="Rectángulo 4"/>
          <p:cNvSpPr/>
          <p:nvPr/>
        </p:nvSpPr>
        <p:spPr>
          <a:xfrm>
            <a:off x="4864858" y="6219507"/>
            <a:ext cx="9412399" cy="379656"/>
          </a:xfrm>
          <a:prstGeom prst="rect">
            <a:avLst/>
          </a:prstGeom>
        </p:spPr>
        <p:txBody>
          <a:bodyPr wrap="square">
            <a:spAutoFit/>
          </a:bodyPr>
          <a:lstStyle/>
          <a:p>
            <a:pPr defTabSz="1219170">
              <a:defRPr/>
            </a:pPr>
            <a:r>
              <a:rPr lang="es-AR" sz="1867" dirty="0">
                <a:solidFill>
                  <a:srgbClr val="E2D5CC">
                    <a:lumMod val="50000"/>
                  </a:srgbClr>
                </a:solidFill>
                <a:latin typeface="IBM Plex Sans"/>
                <a:ea typeface="IBM Plex Sans"/>
                <a:cs typeface="IBM Plex Sans"/>
                <a:sym typeface="IBM Plex Sans"/>
              </a:rPr>
              <a:t>https://projectgeffao.users.earthengine.app/view/ldn-turkey</a:t>
            </a:r>
          </a:p>
        </p:txBody>
      </p:sp>
      <p:sp>
        <p:nvSpPr>
          <p:cNvPr id="6" name="Title 5">
            <a:extLst>
              <a:ext uri="{FF2B5EF4-FFF2-40B4-BE49-F238E27FC236}">
                <a16:creationId xmlns:a16="http://schemas.microsoft.com/office/drawing/2014/main" id="{6AE31716-9FB3-4A55-9B5C-EE6DCC742653}"/>
              </a:ext>
            </a:extLst>
          </p:cNvPr>
          <p:cNvSpPr>
            <a:spLocks noGrp="1"/>
          </p:cNvSpPr>
          <p:nvPr>
            <p:ph type="title"/>
          </p:nvPr>
        </p:nvSpPr>
        <p:spPr>
          <a:xfrm>
            <a:off x="177711" y="-343568"/>
            <a:ext cx="11167621" cy="2438400"/>
          </a:xfrm>
        </p:spPr>
        <p:txBody>
          <a:bodyPr/>
          <a:lstStyle/>
          <a:p>
            <a:r>
              <a:rPr lang="en-US" sz="4400" b="1" dirty="0">
                <a:solidFill>
                  <a:srgbClr val="A23D2B"/>
                </a:solidFill>
                <a:latin typeface="Merriweather"/>
              </a:rPr>
              <a:t>LDN ACTION PLAN in the LDN DSS</a:t>
            </a:r>
            <a:endParaRPr lang="fr-CI" sz="4400" b="1" dirty="0">
              <a:solidFill>
                <a:srgbClr val="A23D2B"/>
              </a:solidFill>
              <a:latin typeface="Merriweather"/>
            </a:endParaRPr>
          </a:p>
        </p:txBody>
      </p:sp>
      <p:pic>
        <p:nvPicPr>
          <p:cNvPr id="2" name="Picture 1">
            <a:extLst>
              <a:ext uri="{FF2B5EF4-FFF2-40B4-BE49-F238E27FC236}">
                <a16:creationId xmlns:a16="http://schemas.microsoft.com/office/drawing/2014/main" id="{11649746-FA72-4F48-A48F-65F8111FAD5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99778" y="1307203"/>
            <a:ext cx="12017244" cy="5699935"/>
          </a:xfrm>
          <a:prstGeom prst="rect">
            <a:avLst/>
          </a:prstGeom>
        </p:spPr>
      </p:pic>
      <p:pic>
        <p:nvPicPr>
          <p:cNvPr id="4" name="Picture 3">
            <a:extLst>
              <a:ext uri="{FF2B5EF4-FFF2-40B4-BE49-F238E27FC236}">
                <a16:creationId xmlns:a16="http://schemas.microsoft.com/office/drawing/2014/main" id="{45482BA8-8EAC-401D-9B76-BAD1A43B692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 y="3096725"/>
            <a:ext cx="2324652" cy="3122783"/>
          </a:xfrm>
          <a:prstGeom prst="rect">
            <a:avLst/>
          </a:prstGeom>
        </p:spPr>
      </p:pic>
    </p:spTree>
    <p:extLst>
      <p:ext uri="{BB962C8B-B14F-4D97-AF65-F5344CB8AC3E}">
        <p14:creationId xmlns:p14="http://schemas.microsoft.com/office/powerpoint/2010/main" val="16029168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5"/>
          <p:cNvSpPr txBox="1">
            <a:spLocks noGrp="1"/>
          </p:cNvSpPr>
          <p:nvPr>
            <p:ph type="title"/>
          </p:nvPr>
        </p:nvSpPr>
        <p:spPr>
          <a:xfrm>
            <a:off x="508000" y="1249091"/>
            <a:ext cx="3799002" cy="49626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Merriweather"/>
              <a:buNone/>
            </a:pPr>
            <a:r>
              <a:rPr lang="en-US" sz="3600" b="1" dirty="0">
                <a:solidFill>
                  <a:schemeClr val="accent5"/>
                </a:solidFill>
                <a:latin typeface="Merriweather"/>
                <a:ea typeface="Merriweather"/>
                <a:cs typeface="Merriweather"/>
                <a:sym typeface="Merriweather"/>
              </a:rPr>
              <a:t>Thank you</a:t>
            </a:r>
            <a:br>
              <a:rPr lang="en-US" sz="3600" b="1" dirty="0">
                <a:solidFill>
                  <a:schemeClr val="lt1"/>
                </a:solidFill>
                <a:latin typeface="Merriweather"/>
                <a:ea typeface="Merriweather"/>
                <a:cs typeface="Merriweather"/>
                <a:sym typeface="Merriweather"/>
              </a:rPr>
            </a:br>
            <a:br>
              <a:rPr lang="en-US" sz="3200" dirty="0">
                <a:solidFill>
                  <a:schemeClr val="lt1"/>
                </a:solidFill>
                <a:latin typeface="Merriweather"/>
                <a:ea typeface="Merriweather"/>
                <a:cs typeface="Merriweather"/>
                <a:sym typeface="Merriweather"/>
              </a:rPr>
            </a:br>
            <a:br>
              <a:rPr lang="en-US" sz="3200" dirty="0">
                <a:solidFill>
                  <a:schemeClr val="lt1"/>
                </a:solidFill>
                <a:latin typeface="Merriweather"/>
                <a:ea typeface="Merriweather"/>
                <a:cs typeface="Merriweather"/>
                <a:sym typeface="Merriweather"/>
              </a:rPr>
            </a:br>
            <a:endParaRPr sz="3200" dirty="0">
              <a:solidFill>
                <a:srgbClr val="C4E0B2"/>
              </a:solidFill>
              <a:latin typeface="Merriweather"/>
              <a:ea typeface="Merriweather"/>
              <a:cs typeface="Merriweather"/>
              <a:sym typeface="Merriweather"/>
            </a:endParaRPr>
          </a:p>
        </p:txBody>
      </p:sp>
      <p:sp>
        <p:nvSpPr>
          <p:cNvPr id="113" name="Google Shape;113;p5"/>
          <p:cNvSpPr txBox="1"/>
          <p:nvPr/>
        </p:nvSpPr>
        <p:spPr>
          <a:xfrm>
            <a:off x="-18854" y="6211710"/>
            <a:ext cx="3352312"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lt1"/>
                </a:solidFill>
                <a:latin typeface="Calibri"/>
                <a:ea typeface="Calibri"/>
                <a:cs typeface="Calibri"/>
                <a:sym typeface="Calibri"/>
              </a:rPr>
              <a:t>Ingrid Teich</a:t>
            </a:r>
            <a:r>
              <a:rPr lang="en-US" sz="1800" dirty="0">
                <a:solidFill>
                  <a:schemeClr val="lt1"/>
                </a:solidFill>
                <a:latin typeface="Calibri"/>
                <a:ea typeface="Calibri"/>
                <a:cs typeface="Calibri"/>
                <a:sym typeface="Calibri"/>
              </a:rPr>
              <a:t>, Senior</a:t>
            </a:r>
            <a:r>
              <a:rPr lang="en-US" sz="1800" b="1" dirty="0">
                <a:solidFill>
                  <a:schemeClr val="lt1"/>
                </a:solidFill>
                <a:latin typeface="Calibri"/>
                <a:ea typeface="Calibri"/>
                <a:cs typeface="Calibri"/>
                <a:sym typeface="Calibri"/>
              </a:rPr>
              <a:t> </a:t>
            </a:r>
            <a:r>
              <a:rPr lang="en-US" sz="1800" dirty="0">
                <a:solidFill>
                  <a:schemeClr val="lt1"/>
                </a:solidFill>
                <a:latin typeface="Calibri"/>
                <a:ea typeface="Calibri"/>
                <a:cs typeface="Calibri"/>
                <a:sym typeface="Calibri"/>
              </a:rPr>
              <a:t>Research Scientist, WOCAT-CDE</a:t>
            </a:r>
            <a:endParaRPr dirty="0"/>
          </a:p>
        </p:txBody>
      </p:sp>
      <p:pic>
        <p:nvPicPr>
          <p:cNvPr id="3" name="Picture 2">
            <a:extLst>
              <a:ext uri="{FF2B5EF4-FFF2-40B4-BE49-F238E27FC236}">
                <a16:creationId xmlns:a16="http://schemas.microsoft.com/office/drawing/2014/main" id="{45C6455A-1936-45AC-B0B3-1A896843A6E2}"/>
              </a:ext>
            </a:extLst>
          </p:cNvPr>
          <p:cNvPicPr>
            <a:picLocks noChangeAspect="1"/>
          </p:cNvPicPr>
          <p:nvPr/>
        </p:nvPicPr>
        <p:blipFill rotWithShape="1">
          <a:blip r:embed="rId3"/>
          <a:srcRect l="18411"/>
          <a:stretch/>
        </p:blipFill>
        <p:spPr>
          <a:xfrm>
            <a:off x="3799002" y="0"/>
            <a:ext cx="8392998" cy="6858000"/>
          </a:xfrm>
          <a:prstGeom prst="rect">
            <a:avLst/>
          </a:prstGeom>
        </p:spPr>
      </p:pic>
      <p:sp>
        <p:nvSpPr>
          <p:cNvPr id="8" name="Rectángulo 1">
            <a:extLst>
              <a:ext uri="{FF2B5EF4-FFF2-40B4-BE49-F238E27FC236}">
                <a16:creationId xmlns:a16="http://schemas.microsoft.com/office/drawing/2014/main" id="{48FA7B3D-209C-49C8-9808-748446E54E14}"/>
              </a:ext>
            </a:extLst>
          </p:cNvPr>
          <p:cNvSpPr/>
          <p:nvPr/>
        </p:nvSpPr>
        <p:spPr>
          <a:xfrm>
            <a:off x="9339937" y="6407897"/>
            <a:ext cx="2852063" cy="253916"/>
          </a:xfrm>
          <a:prstGeom prst="rect">
            <a:avLst/>
          </a:prstGeom>
        </p:spPr>
        <p:txBody>
          <a:bodyPr wrap="none">
            <a:spAutoFit/>
          </a:bodyPr>
          <a:lstStyle/>
          <a:p>
            <a:r>
              <a:rPr lang="es-AR" sz="1050" dirty="0" err="1">
                <a:solidFill>
                  <a:schemeClr val="accent3">
                    <a:lumMod val="90000"/>
                  </a:schemeClr>
                </a:solidFill>
              </a:rPr>
              <a:t>Ph</a:t>
            </a:r>
            <a:r>
              <a:rPr lang="es-AR" sz="1050" dirty="0">
                <a:solidFill>
                  <a:schemeClr val="accent3">
                    <a:lumMod val="90000"/>
                  </a:schemeClr>
                </a:solidFill>
              </a:rPr>
              <a:t> </a:t>
            </a:r>
            <a:r>
              <a:rPr lang="es-AR" sz="1050" dirty="0" err="1">
                <a:solidFill>
                  <a:schemeClr val="accent3">
                    <a:lumMod val="90000"/>
                  </a:schemeClr>
                </a:solidFill>
              </a:rPr>
              <a:t>credits</a:t>
            </a:r>
            <a:r>
              <a:rPr lang="es-AR" sz="1050" dirty="0">
                <a:solidFill>
                  <a:schemeClr val="accent3">
                    <a:lumMod val="90000"/>
                  </a:schemeClr>
                </a:solidFill>
              </a:rPr>
              <a:t>: Carey Marks/Plymouth </a:t>
            </a:r>
            <a:r>
              <a:rPr lang="es-AR" sz="1050" dirty="0" err="1">
                <a:solidFill>
                  <a:schemeClr val="accent3">
                    <a:lumMod val="90000"/>
                  </a:schemeClr>
                </a:solidFill>
              </a:rPr>
              <a:t>University</a:t>
            </a:r>
            <a:endParaRPr lang="es-AR" sz="1050" dirty="0">
              <a:solidFill>
                <a:schemeClr val="accent3">
                  <a:lumMod val="90000"/>
                </a:schemeClr>
              </a:solidFill>
            </a:endParaRPr>
          </a:p>
        </p:txBody>
      </p:sp>
      <p:sp>
        <p:nvSpPr>
          <p:cNvPr id="5" name="Rectangle 4">
            <a:extLst>
              <a:ext uri="{FF2B5EF4-FFF2-40B4-BE49-F238E27FC236}">
                <a16:creationId xmlns:a16="http://schemas.microsoft.com/office/drawing/2014/main" id="{9BFA373A-86E4-424B-B72B-5D59E943BAA3}"/>
              </a:ext>
            </a:extLst>
          </p:cNvPr>
          <p:cNvSpPr/>
          <p:nvPr/>
        </p:nvSpPr>
        <p:spPr>
          <a:xfrm>
            <a:off x="3799002" y="0"/>
            <a:ext cx="8392998" cy="6858000"/>
          </a:xfrm>
          <a:prstGeom prst="rect">
            <a:avLst/>
          </a:prstGeom>
          <a:solidFill>
            <a:schemeClr val="tx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Tree>
    <p:extLst>
      <p:ext uri="{BB962C8B-B14F-4D97-AF65-F5344CB8AC3E}">
        <p14:creationId xmlns:p14="http://schemas.microsoft.com/office/powerpoint/2010/main" val="2472208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FC7D4EC4-99D5-4804-B31B-A7A720FA268B}"/>
              </a:ext>
            </a:extLst>
          </p:cNvPr>
          <p:cNvSpPr txBox="1"/>
          <p:nvPr/>
        </p:nvSpPr>
        <p:spPr>
          <a:xfrm>
            <a:off x="6305550" y="6355071"/>
            <a:ext cx="5760488" cy="369332"/>
          </a:xfrm>
          <a:prstGeom prst="rect">
            <a:avLst/>
          </a:prstGeom>
          <a:noFill/>
        </p:spPr>
        <p:txBody>
          <a:bodyPr wrap="none" rtlCol="0">
            <a:spAutoFit/>
          </a:bodyPr>
          <a:lstStyle/>
          <a:p>
            <a:r>
              <a:rPr lang="fr-FR" altLang="fr-FR" dirty="0">
                <a:solidFill>
                  <a:srgbClr val="1155CC"/>
                </a:solidFill>
                <a:latin typeface="Arial" panose="020B0604020202020204" pitchFamily="34" charset="0"/>
                <a:cs typeface="Arial" panose="020B0604020202020204" pitchFamily="34" charset="0"/>
              </a:rPr>
              <a:t>https://www.fao.org/publications/card/en/c/CB1170EN/</a:t>
            </a:r>
            <a:r>
              <a:rPr lang="en-US" dirty="0"/>
              <a:t> </a:t>
            </a:r>
            <a:endParaRPr lang="fr-CI" dirty="0"/>
          </a:p>
        </p:txBody>
      </p:sp>
      <p:pic>
        <p:nvPicPr>
          <p:cNvPr id="30" name="Picture 29">
            <a:extLst>
              <a:ext uri="{FF2B5EF4-FFF2-40B4-BE49-F238E27FC236}">
                <a16:creationId xmlns:a16="http://schemas.microsoft.com/office/drawing/2014/main" id="{03D81918-E3E2-49A0-A8C0-5482836A9388}"/>
              </a:ext>
            </a:extLst>
          </p:cNvPr>
          <p:cNvPicPr>
            <a:picLocks noChangeAspect="1"/>
          </p:cNvPicPr>
          <p:nvPr/>
        </p:nvPicPr>
        <p:blipFill>
          <a:blip r:embed="rId2"/>
          <a:stretch>
            <a:fillRect/>
          </a:stretch>
        </p:blipFill>
        <p:spPr>
          <a:xfrm rot="21165577">
            <a:off x="913552" y="3081264"/>
            <a:ext cx="2307473" cy="3273101"/>
          </a:xfrm>
          <a:prstGeom prst="rect">
            <a:avLst/>
          </a:prstGeom>
          <a:ln>
            <a:noFill/>
          </a:ln>
          <a:effectLst>
            <a:outerShdw blurRad="292100" dist="139700" dir="2700000" algn="tl" rotWithShape="0">
              <a:srgbClr val="333333">
                <a:alpha val="65000"/>
              </a:srgbClr>
            </a:outerShdw>
          </a:effectLst>
        </p:spPr>
      </p:pic>
      <p:pic>
        <p:nvPicPr>
          <p:cNvPr id="31" name="Picture 30">
            <a:extLst>
              <a:ext uri="{FF2B5EF4-FFF2-40B4-BE49-F238E27FC236}">
                <a16:creationId xmlns:a16="http://schemas.microsoft.com/office/drawing/2014/main" id="{3A146802-8335-4325-BC91-A58502402115}"/>
              </a:ext>
            </a:extLst>
          </p:cNvPr>
          <p:cNvPicPr>
            <a:picLocks noChangeAspect="1"/>
          </p:cNvPicPr>
          <p:nvPr/>
        </p:nvPicPr>
        <p:blipFill>
          <a:blip r:embed="rId3"/>
          <a:stretch>
            <a:fillRect/>
          </a:stretch>
        </p:blipFill>
        <p:spPr>
          <a:xfrm>
            <a:off x="5542464" y="841022"/>
            <a:ext cx="5585944" cy="5387807"/>
          </a:xfrm>
          <a:prstGeom prst="rect">
            <a:avLst/>
          </a:prstGeom>
        </p:spPr>
      </p:pic>
      <p:sp>
        <p:nvSpPr>
          <p:cNvPr id="32" name="TextBox 31">
            <a:extLst>
              <a:ext uri="{FF2B5EF4-FFF2-40B4-BE49-F238E27FC236}">
                <a16:creationId xmlns:a16="http://schemas.microsoft.com/office/drawing/2014/main" id="{7201EEE2-6081-44B9-AC9A-0335EC0AC3C4}"/>
              </a:ext>
            </a:extLst>
          </p:cNvPr>
          <p:cNvSpPr txBox="1"/>
          <p:nvPr/>
        </p:nvSpPr>
        <p:spPr>
          <a:xfrm>
            <a:off x="277019" y="1938933"/>
            <a:ext cx="3718275" cy="707886"/>
          </a:xfrm>
          <a:prstGeom prst="rect">
            <a:avLst/>
          </a:prstGeom>
        </p:spPr>
        <p:txBody>
          <a:bodyPr wrap="square">
            <a:spAutoFit/>
          </a:bodyPr>
          <a:lstStyle>
            <a:defPPr marR="0" lvl="0" algn="l" rtl="0">
              <a:lnSpc>
                <a:spcPct val="100000"/>
              </a:lnSpc>
              <a:spcBef>
                <a:spcPts val="0"/>
              </a:spcBef>
              <a:spcAft>
                <a:spcPts val="0"/>
              </a:spcAft>
            </a:defPPr>
            <a:lvl1pPr>
              <a:defRPr sz="2000" b="1">
                <a:solidFill>
                  <a:schemeClr val="dk1"/>
                </a:solidFill>
                <a:latin typeface="Merriweather Light"/>
              </a:defRPr>
            </a:lvl1pPr>
          </a:lstStyle>
          <a:p>
            <a:r>
              <a:rPr lang="en-US" dirty="0"/>
              <a:t>Methodological Framework for ILUP</a:t>
            </a:r>
            <a:endParaRPr lang="fr-CI" dirty="0"/>
          </a:p>
        </p:txBody>
      </p:sp>
      <p:sp>
        <p:nvSpPr>
          <p:cNvPr id="7" name="Google Shape;106;p4">
            <a:extLst>
              <a:ext uri="{FF2B5EF4-FFF2-40B4-BE49-F238E27FC236}">
                <a16:creationId xmlns:a16="http://schemas.microsoft.com/office/drawing/2014/main" id="{89A7D277-C148-465D-B235-2A2304DEEF5E}"/>
              </a:ext>
            </a:extLst>
          </p:cNvPr>
          <p:cNvSpPr txBox="1">
            <a:spLocks/>
          </p:cNvSpPr>
          <p:nvPr/>
        </p:nvSpPr>
        <p:spPr>
          <a:xfrm>
            <a:off x="444514" y="152313"/>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A23D2B"/>
              </a:buClr>
              <a:buSzPts val="4400"/>
              <a:buFont typeface="Merriweather"/>
              <a:buNone/>
            </a:pPr>
            <a:r>
              <a:rPr lang="en-US" b="1" dirty="0">
                <a:solidFill>
                  <a:srgbClr val="A23D2B"/>
                </a:solidFill>
                <a:latin typeface="Merriweather"/>
                <a:ea typeface="Merriweather"/>
                <a:cs typeface="Merriweather"/>
                <a:sym typeface="Merriweather"/>
              </a:rPr>
              <a:t>ILUP process</a:t>
            </a:r>
          </a:p>
        </p:txBody>
      </p:sp>
    </p:spTree>
    <p:extLst>
      <p:ext uri="{BB962C8B-B14F-4D97-AF65-F5344CB8AC3E}">
        <p14:creationId xmlns:p14="http://schemas.microsoft.com/office/powerpoint/2010/main" val="320576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2EC1DC-C29D-410A-AE58-3A40ECC4BFC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981139" y="317148"/>
            <a:ext cx="9349768" cy="5993960"/>
          </a:xfrm>
          <a:prstGeom prst="rect">
            <a:avLst/>
          </a:prstGeom>
        </p:spPr>
      </p:pic>
      <p:sp>
        <p:nvSpPr>
          <p:cNvPr id="6" name="Rectangle 5">
            <a:extLst>
              <a:ext uri="{FF2B5EF4-FFF2-40B4-BE49-F238E27FC236}">
                <a16:creationId xmlns:a16="http://schemas.microsoft.com/office/drawing/2014/main" id="{24192811-F9A6-4946-8408-E0866239C9B4}"/>
              </a:ext>
            </a:extLst>
          </p:cNvPr>
          <p:cNvSpPr/>
          <p:nvPr/>
        </p:nvSpPr>
        <p:spPr>
          <a:xfrm>
            <a:off x="4424892" y="2511108"/>
            <a:ext cx="1733550" cy="749265"/>
          </a:xfrm>
          <a:prstGeom prst="rect">
            <a:avLst/>
          </a:prstGeom>
          <a:noFill/>
          <a:ln w="698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7" name="Rectangle 6">
            <a:extLst>
              <a:ext uri="{FF2B5EF4-FFF2-40B4-BE49-F238E27FC236}">
                <a16:creationId xmlns:a16="http://schemas.microsoft.com/office/drawing/2014/main" id="{7F612914-9419-447E-B2B4-57014F3BB745}"/>
              </a:ext>
            </a:extLst>
          </p:cNvPr>
          <p:cNvSpPr/>
          <p:nvPr/>
        </p:nvSpPr>
        <p:spPr>
          <a:xfrm>
            <a:off x="6625167" y="1520508"/>
            <a:ext cx="1733550" cy="749265"/>
          </a:xfrm>
          <a:prstGeom prst="rect">
            <a:avLst/>
          </a:prstGeom>
          <a:noFill/>
          <a:ln w="698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8" name="Rectangle 7">
            <a:extLst>
              <a:ext uri="{FF2B5EF4-FFF2-40B4-BE49-F238E27FC236}">
                <a16:creationId xmlns:a16="http://schemas.microsoft.com/office/drawing/2014/main" id="{F180A187-4989-4BCF-A3EE-75D22088E394}"/>
              </a:ext>
            </a:extLst>
          </p:cNvPr>
          <p:cNvSpPr/>
          <p:nvPr/>
        </p:nvSpPr>
        <p:spPr>
          <a:xfrm>
            <a:off x="7930094" y="2653983"/>
            <a:ext cx="1733550" cy="749265"/>
          </a:xfrm>
          <a:prstGeom prst="rect">
            <a:avLst/>
          </a:prstGeom>
          <a:noFill/>
          <a:ln w="698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9" name="Rectangle 8">
            <a:extLst>
              <a:ext uri="{FF2B5EF4-FFF2-40B4-BE49-F238E27FC236}">
                <a16:creationId xmlns:a16="http://schemas.microsoft.com/office/drawing/2014/main" id="{BDBC0CEA-AB03-42C8-8865-4A027DE7579F}"/>
              </a:ext>
            </a:extLst>
          </p:cNvPr>
          <p:cNvSpPr/>
          <p:nvPr/>
        </p:nvSpPr>
        <p:spPr>
          <a:xfrm>
            <a:off x="7491942" y="3997009"/>
            <a:ext cx="1733550" cy="749265"/>
          </a:xfrm>
          <a:prstGeom prst="rect">
            <a:avLst/>
          </a:prstGeom>
          <a:noFill/>
          <a:ln w="698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10" name="Rectangle 9">
            <a:extLst>
              <a:ext uri="{FF2B5EF4-FFF2-40B4-BE49-F238E27FC236}">
                <a16:creationId xmlns:a16="http://schemas.microsoft.com/office/drawing/2014/main" id="{316AAD52-BB4C-4516-9D36-7F5F89BADA1D}"/>
              </a:ext>
            </a:extLst>
          </p:cNvPr>
          <p:cNvSpPr/>
          <p:nvPr/>
        </p:nvSpPr>
        <p:spPr>
          <a:xfrm>
            <a:off x="4596342" y="3863658"/>
            <a:ext cx="1733550" cy="749265"/>
          </a:xfrm>
          <a:prstGeom prst="rect">
            <a:avLst/>
          </a:prstGeom>
          <a:noFill/>
          <a:ln w="698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11" name="Rectangle 10">
            <a:extLst>
              <a:ext uri="{FF2B5EF4-FFF2-40B4-BE49-F238E27FC236}">
                <a16:creationId xmlns:a16="http://schemas.microsoft.com/office/drawing/2014/main" id="{C69F6C38-93D6-4410-A381-2A0C874ECB03}"/>
              </a:ext>
            </a:extLst>
          </p:cNvPr>
          <p:cNvSpPr/>
          <p:nvPr/>
        </p:nvSpPr>
        <p:spPr>
          <a:xfrm>
            <a:off x="3683833" y="6596390"/>
            <a:ext cx="9349768" cy="261610"/>
          </a:xfrm>
          <a:prstGeom prst="rect">
            <a:avLst/>
          </a:prstGeom>
        </p:spPr>
        <p:txBody>
          <a:bodyPr wrap="square">
            <a:spAutoFit/>
          </a:bodyPr>
          <a:lstStyle/>
          <a:p>
            <a:r>
              <a:rPr lang="fr-CI" sz="1100" dirty="0"/>
              <a:t>Source » https://www.unccd.int/resources/reports/contribution-integrated-land-use-planning-and-integrated-landscape-management</a:t>
            </a:r>
          </a:p>
        </p:txBody>
      </p:sp>
      <p:pic>
        <p:nvPicPr>
          <p:cNvPr id="12" name="Picture 11">
            <a:extLst>
              <a:ext uri="{FF2B5EF4-FFF2-40B4-BE49-F238E27FC236}">
                <a16:creationId xmlns:a16="http://schemas.microsoft.com/office/drawing/2014/main" id="{0EAAFF0A-D824-4CA3-BFD9-049ABA66AD6E}"/>
              </a:ext>
            </a:extLst>
          </p:cNvPr>
          <p:cNvPicPr>
            <a:picLocks noChangeAspect="1"/>
          </p:cNvPicPr>
          <p:nvPr/>
        </p:nvPicPr>
        <p:blipFill>
          <a:blip r:embed="rId3"/>
          <a:stretch>
            <a:fillRect/>
          </a:stretch>
        </p:blipFill>
        <p:spPr>
          <a:xfrm rot="21045676">
            <a:off x="675115" y="2855215"/>
            <a:ext cx="2505239" cy="3193949"/>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68BC3349-DE04-4C7C-B090-610300506159}"/>
              </a:ext>
            </a:extLst>
          </p:cNvPr>
          <p:cNvSpPr txBox="1"/>
          <p:nvPr/>
        </p:nvSpPr>
        <p:spPr>
          <a:xfrm>
            <a:off x="277019" y="1938933"/>
            <a:ext cx="3718275" cy="400110"/>
          </a:xfrm>
          <a:prstGeom prst="rect">
            <a:avLst/>
          </a:prstGeom>
        </p:spPr>
        <p:txBody>
          <a:bodyPr wrap="square">
            <a:spAutoFit/>
          </a:bodyPr>
          <a:lstStyle>
            <a:defPPr marR="0" lvl="0" algn="l" rtl="0">
              <a:lnSpc>
                <a:spcPct val="100000"/>
              </a:lnSpc>
              <a:spcBef>
                <a:spcPts val="0"/>
              </a:spcBef>
              <a:spcAft>
                <a:spcPts val="0"/>
              </a:spcAft>
            </a:defPPr>
            <a:lvl1pPr>
              <a:defRPr sz="2000" b="1">
                <a:solidFill>
                  <a:schemeClr val="dk1"/>
                </a:solidFill>
                <a:latin typeface="Merriweather Light"/>
              </a:defRPr>
            </a:lvl1pPr>
          </a:lstStyle>
          <a:p>
            <a:r>
              <a:rPr lang="en-US" dirty="0"/>
              <a:t>UNCCD SPI Report </a:t>
            </a:r>
            <a:endParaRPr lang="fr-CI" dirty="0"/>
          </a:p>
        </p:txBody>
      </p:sp>
      <p:sp>
        <p:nvSpPr>
          <p:cNvPr id="15" name="Google Shape;106;p4">
            <a:extLst>
              <a:ext uri="{FF2B5EF4-FFF2-40B4-BE49-F238E27FC236}">
                <a16:creationId xmlns:a16="http://schemas.microsoft.com/office/drawing/2014/main" id="{F67AEFA8-B5CC-4066-A051-B35BB3CEA924}"/>
              </a:ext>
            </a:extLst>
          </p:cNvPr>
          <p:cNvSpPr txBox="1">
            <a:spLocks/>
          </p:cNvSpPr>
          <p:nvPr/>
        </p:nvSpPr>
        <p:spPr>
          <a:xfrm>
            <a:off x="444514" y="152313"/>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A23D2B"/>
              </a:buClr>
              <a:buSzPts val="4400"/>
              <a:buFont typeface="Merriweather"/>
              <a:buNone/>
            </a:pPr>
            <a:r>
              <a:rPr lang="en-US" b="1" dirty="0">
                <a:solidFill>
                  <a:srgbClr val="A23D2B"/>
                </a:solidFill>
                <a:latin typeface="Merriweather"/>
                <a:ea typeface="Merriweather"/>
                <a:cs typeface="Merriweather"/>
                <a:sym typeface="Merriweather"/>
              </a:rPr>
              <a:t>ILUP process</a:t>
            </a:r>
          </a:p>
        </p:txBody>
      </p:sp>
    </p:spTree>
    <p:extLst>
      <p:ext uri="{BB962C8B-B14F-4D97-AF65-F5344CB8AC3E}">
        <p14:creationId xmlns:p14="http://schemas.microsoft.com/office/powerpoint/2010/main" val="1120059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9160E0-877C-4743-BCAD-ACCE0308E1A1}"/>
              </a:ext>
            </a:extLst>
          </p:cNvPr>
          <p:cNvPicPr>
            <a:picLocks noChangeAspect="1"/>
          </p:cNvPicPr>
          <p:nvPr/>
        </p:nvPicPr>
        <p:blipFill>
          <a:blip r:embed="rId2"/>
          <a:stretch>
            <a:fillRect/>
          </a:stretch>
        </p:blipFill>
        <p:spPr>
          <a:xfrm>
            <a:off x="250416" y="459852"/>
            <a:ext cx="3938668" cy="6398148"/>
          </a:xfrm>
          <a:prstGeom prst="rect">
            <a:avLst/>
          </a:prstGeom>
          <a:solidFill>
            <a:schemeClr val="accent1">
              <a:lumMod val="20000"/>
              <a:lumOff val="80000"/>
              <a:alpha val="36000"/>
            </a:schemeClr>
          </a:solidFill>
          <a:ln w="34925"/>
        </p:spPr>
      </p:pic>
      <p:sp>
        <p:nvSpPr>
          <p:cNvPr id="14" name="Rectangle: Rounded Corners 13">
            <a:extLst>
              <a:ext uri="{FF2B5EF4-FFF2-40B4-BE49-F238E27FC236}">
                <a16:creationId xmlns:a16="http://schemas.microsoft.com/office/drawing/2014/main" id="{8B184338-0ADF-45D9-983D-A4FD7D509C96}"/>
              </a:ext>
            </a:extLst>
          </p:cNvPr>
          <p:cNvSpPr/>
          <p:nvPr/>
        </p:nvSpPr>
        <p:spPr>
          <a:xfrm>
            <a:off x="948791" y="3234630"/>
            <a:ext cx="10300234" cy="1484056"/>
          </a:xfrm>
          <a:prstGeom prst="roundRect">
            <a:avLst/>
          </a:prstGeom>
          <a:solidFill>
            <a:schemeClr val="accent2">
              <a:lumMod val="20000"/>
              <a:lumOff val="80000"/>
              <a:alpha val="36000"/>
            </a:schemeClr>
          </a:solidFill>
          <a:ln w="349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I"/>
          </a:p>
        </p:txBody>
      </p:sp>
      <p:sp>
        <p:nvSpPr>
          <p:cNvPr id="15" name="Rectangle: Rounded Corners 14">
            <a:extLst>
              <a:ext uri="{FF2B5EF4-FFF2-40B4-BE49-F238E27FC236}">
                <a16:creationId xmlns:a16="http://schemas.microsoft.com/office/drawing/2014/main" id="{DA8CBAE9-1FFA-4C69-B26D-0AF669CD9FA8}"/>
              </a:ext>
            </a:extLst>
          </p:cNvPr>
          <p:cNvSpPr/>
          <p:nvPr/>
        </p:nvSpPr>
        <p:spPr>
          <a:xfrm>
            <a:off x="948790" y="4814945"/>
            <a:ext cx="10300234" cy="1912992"/>
          </a:xfrm>
          <a:prstGeom prst="roundRect">
            <a:avLst/>
          </a:prstGeom>
          <a:solidFill>
            <a:schemeClr val="accent1">
              <a:lumMod val="20000"/>
              <a:lumOff val="80000"/>
              <a:alpha val="36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20" name="Rectangle: Rounded Corners 19">
            <a:extLst>
              <a:ext uri="{FF2B5EF4-FFF2-40B4-BE49-F238E27FC236}">
                <a16:creationId xmlns:a16="http://schemas.microsoft.com/office/drawing/2014/main" id="{6D078332-9257-42D8-A1D8-4B1FEA973696}"/>
              </a:ext>
            </a:extLst>
          </p:cNvPr>
          <p:cNvSpPr/>
          <p:nvPr/>
        </p:nvSpPr>
        <p:spPr>
          <a:xfrm>
            <a:off x="993466" y="1850563"/>
            <a:ext cx="10255557" cy="1335938"/>
          </a:xfrm>
          <a:prstGeom prst="roundRect">
            <a:avLst/>
          </a:prstGeom>
          <a:solidFill>
            <a:schemeClr val="accent6">
              <a:lumMod val="20000"/>
              <a:lumOff val="80000"/>
              <a:alpha val="32000"/>
            </a:schemeClr>
          </a:solidFill>
          <a:ln w="349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22" name="Rectangle: Rounded Corners 21">
            <a:extLst>
              <a:ext uri="{FF2B5EF4-FFF2-40B4-BE49-F238E27FC236}">
                <a16:creationId xmlns:a16="http://schemas.microsoft.com/office/drawing/2014/main" id="{7F2B22DC-E914-4A72-B1A0-E30678B3A5C5}"/>
              </a:ext>
            </a:extLst>
          </p:cNvPr>
          <p:cNvSpPr/>
          <p:nvPr/>
        </p:nvSpPr>
        <p:spPr>
          <a:xfrm>
            <a:off x="1094337" y="995737"/>
            <a:ext cx="10154685" cy="806697"/>
          </a:xfrm>
          <a:prstGeom prst="roundRect">
            <a:avLst/>
          </a:prstGeom>
          <a:solidFill>
            <a:srgbClr val="CCCCFF">
              <a:alpha val="40000"/>
            </a:srgbClr>
          </a:solidFill>
          <a:ln w="349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pic>
        <p:nvPicPr>
          <p:cNvPr id="26" name="Picture 25">
            <a:extLst>
              <a:ext uri="{FF2B5EF4-FFF2-40B4-BE49-F238E27FC236}">
                <a16:creationId xmlns:a16="http://schemas.microsoft.com/office/drawing/2014/main" id="{4ECAA37B-6B26-4050-823C-A165694F8A57}"/>
              </a:ext>
            </a:extLst>
          </p:cNvPr>
          <p:cNvPicPr>
            <a:picLocks noChangeAspect="1"/>
          </p:cNvPicPr>
          <p:nvPr/>
        </p:nvPicPr>
        <p:blipFill rotWithShape="1">
          <a:blip r:embed="rId3"/>
          <a:srcRect l="5450" t="88053" r="-5450" b="-399"/>
          <a:stretch/>
        </p:blipFill>
        <p:spPr>
          <a:xfrm rot="10800000" flipH="1" flipV="1">
            <a:off x="4254843" y="366202"/>
            <a:ext cx="4436389" cy="481336"/>
          </a:xfrm>
          <a:prstGeom prst="rect">
            <a:avLst/>
          </a:prstGeom>
        </p:spPr>
      </p:pic>
      <p:sp>
        <p:nvSpPr>
          <p:cNvPr id="27" name="Rectangle: Rounded Corners 26">
            <a:extLst>
              <a:ext uri="{FF2B5EF4-FFF2-40B4-BE49-F238E27FC236}">
                <a16:creationId xmlns:a16="http://schemas.microsoft.com/office/drawing/2014/main" id="{E7303D16-CFBF-4565-9770-C286DBF2990A}"/>
              </a:ext>
            </a:extLst>
          </p:cNvPr>
          <p:cNvSpPr/>
          <p:nvPr/>
        </p:nvSpPr>
        <p:spPr>
          <a:xfrm>
            <a:off x="1101604" y="277117"/>
            <a:ext cx="10147417" cy="700219"/>
          </a:xfrm>
          <a:prstGeom prst="round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pic>
        <p:nvPicPr>
          <p:cNvPr id="29" name="Picture 28">
            <a:extLst>
              <a:ext uri="{FF2B5EF4-FFF2-40B4-BE49-F238E27FC236}">
                <a16:creationId xmlns:a16="http://schemas.microsoft.com/office/drawing/2014/main" id="{F517CD5D-B392-4CA1-8C6C-E0F1AEC54C00}"/>
              </a:ext>
            </a:extLst>
          </p:cNvPr>
          <p:cNvPicPr>
            <a:picLocks noChangeAspect="1"/>
          </p:cNvPicPr>
          <p:nvPr/>
        </p:nvPicPr>
        <p:blipFill rotWithShape="1">
          <a:blip r:embed="rId4">
            <a:clrChange>
              <a:clrFrom>
                <a:srgbClr val="FFFFFF"/>
              </a:clrFrom>
              <a:clrTo>
                <a:srgbClr val="FFFFFF">
                  <a:alpha val="0"/>
                </a:srgbClr>
              </a:clrTo>
            </a:clrChange>
          </a:blip>
          <a:srcRect l="48257" t="64256" r="34406" b="25386"/>
          <a:stretch/>
        </p:blipFill>
        <p:spPr>
          <a:xfrm>
            <a:off x="8848723" y="2307070"/>
            <a:ext cx="1888579" cy="723340"/>
          </a:xfrm>
          <a:prstGeom prst="rect">
            <a:avLst/>
          </a:prstGeom>
        </p:spPr>
      </p:pic>
      <p:pic>
        <p:nvPicPr>
          <p:cNvPr id="30" name="Picture 29">
            <a:extLst>
              <a:ext uri="{FF2B5EF4-FFF2-40B4-BE49-F238E27FC236}">
                <a16:creationId xmlns:a16="http://schemas.microsoft.com/office/drawing/2014/main" id="{1312DA61-89FE-430D-ACC7-DF1BAA1DB7D8}"/>
              </a:ext>
            </a:extLst>
          </p:cNvPr>
          <p:cNvPicPr>
            <a:picLocks noChangeAspect="1"/>
          </p:cNvPicPr>
          <p:nvPr/>
        </p:nvPicPr>
        <p:blipFill rotWithShape="1">
          <a:blip r:embed="rId3"/>
          <a:srcRect b="83592"/>
          <a:stretch/>
        </p:blipFill>
        <p:spPr>
          <a:xfrm>
            <a:off x="2608597" y="5458006"/>
            <a:ext cx="4979264" cy="749691"/>
          </a:xfrm>
          <a:prstGeom prst="rect">
            <a:avLst/>
          </a:prstGeom>
        </p:spPr>
      </p:pic>
      <p:pic>
        <p:nvPicPr>
          <p:cNvPr id="31" name="Picture 30">
            <a:extLst>
              <a:ext uri="{FF2B5EF4-FFF2-40B4-BE49-F238E27FC236}">
                <a16:creationId xmlns:a16="http://schemas.microsoft.com/office/drawing/2014/main" id="{189C0685-2C89-4C65-8B06-C2BD3143DBA6}"/>
              </a:ext>
            </a:extLst>
          </p:cNvPr>
          <p:cNvPicPr>
            <a:picLocks noChangeAspect="1"/>
          </p:cNvPicPr>
          <p:nvPr/>
        </p:nvPicPr>
        <p:blipFill rotWithShape="1">
          <a:blip r:embed="rId4">
            <a:clrChange>
              <a:clrFrom>
                <a:srgbClr val="FFFFFF"/>
              </a:clrFrom>
              <a:clrTo>
                <a:srgbClr val="FFFFFF">
                  <a:alpha val="0"/>
                </a:srgbClr>
              </a:clrTo>
            </a:clrChange>
          </a:blip>
          <a:srcRect l="53196" t="39822" r="29122" b="49140"/>
          <a:stretch/>
        </p:blipFill>
        <p:spPr>
          <a:xfrm>
            <a:off x="8296275" y="5395828"/>
            <a:ext cx="2028826" cy="811870"/>
          </a:xfrm>
          <a:prstGeom prst="rect">
            <a:avLst/>
          </a:prstGeom>
        </p:spPr>
      </p:pic>
      <p:sp>
        <p:nvSpPr>
          <p:cNvPr id="32" name="Rectangle 31">
            <a:extLst>
              <a:ext uri="{FF2B5EF4-FFF2-40B4-BE49-F238E27FC236}">
                <a16:creationId xmlns:a16="http://schemas.microsoft.com/office/drawing/2014/main" id="{BDF8C98A-1896-46DB-B6DC-5B52F647AAA4}"/>
              </a:ext>
            </a:extLst>
          </p:cNvPr>
          <p:cNvSpPr/>
          <p:nvPr/>
        </p:nvSpPr>
        <p:spPr>
          <a:xfrm>
            <a:off x="8296274" y="5396808"/>
            <a:ext cx="2028826" cy="832421"/>
          </a:xfrm>
          <a:prstGeom prst="rect">
            <a:avLst/>
          </a:prstGeom>
          <a:noFill/>
          <a:ln w="698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33" name="Rectangle 32">
            <a:extLst>
              <a:ext uri="{FF2B5EF4-FFF2-40B4-BE49-F238E27FC236}">
                <a16:creationId xmlns:a16="http://schemas.microsoft.com/office/drawing/2014/main" id="{2271F790-C2AB-4C03-9B00-DB1CEAB3A0FC}"/>
              </a:ext>
            </a:extLst>
          </p:cNvPr>
          <p:cNvSpPr/>
          <p:nvPr/>
        </p:nvSpPr>
        <p:spPr>
          <a:xfrm>
            <a:off x="8784677" y="2197989"/>
            <a:ext cx="2028826" cy="832421"/>
          </a:xfrm>
          <a:prstGeom prst="rect">
            <a:avLst/>
          </a:prstGeom>
          <a:noFill/>
          <a:ln w="698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pic>
        <p:nvPicPr>
          <p:cNvPr id="34" name="Picture 33">
            <a:extLst>
              <a:ext uri="{FF2B5EF4-FFF2-40B4-BE49-F238E27FC236}">
                <a16:creationId xmlns:a16="http://schemas.microsoft.com/office/drawing/2014/main" id="{F27935C4-92D0-4FDD-AC22-F4D608F06B83}"/>
              </a:ext>
            </a:extLst>
          </p:cNvPr>
          <p:cNvPicPr>
            <a:picLocks noChangeAspect="1"/>
          </p:cNvPicPr>
          <p:nvPr/>
        </p:nvPicPr>
        <p:blipFill rotWithShape="1">
          <a:blip r:embed="rId3"/>
          <a:srcRect l="2303" t="21400" r="2941" b="65474"/>
          <a:stretch/>
        </p:blipFill>
        <p:spPr>
          <a:xfrm>
            <a:off x="3057525" y="3582251"/>
            <a:ext cx="5238749" cy="665900"/>
          </a:xfrm>
          <a:prstGeom prst="rect">
            <a:avLst/>
          </a:prstGeom>
        </p:spPr>
      </p:pic>
      <p:pic>
        <p:nvPicPr>
          <p:cNvPr id="35" name="Picture 34">
            <a:extLst>
              <a:ext uri="{FF2B5EF4-FFF2-40B4-BE49-F238E27FC236}">
                <a16:creationId xmlns:a16="http://schemas.microsoft.com/office/drawing/2014/main" id="{A462915D-A7C2-4FB6-8F9E-DD3475822929}"/>
              </a:ext>
            </a:extLst>
          </p:cNvPr>
          <p:cNvPicPr>
            <a:picLocks noChangeAspect="1"/>
          </p:cNvPicPr>
          <p:nvPr/>
        </p:nvPicPr>
        <p:blipFill rotWithShape="1">
          <a:blip r:embed="rId4">
            <a:clrChange>
              <a:clrFrom>
                <a:srgbClr val="FFFFFF"/>
              </a:clrFrom>
              <a:clrTo>
                <a:srgbClr val="FFFFFF">
                  <a:alpha val="0"/>
                </a:srgbClr>
              </a:clrTo>
            </a:clrChange>
          </a:blip>
          <a:srcRect l="39340" t="21184" r="42036" b="67122"/>
          <a:stretch/>
        </p:blipFill>
        <p:spPr>
          <a:xfrm>
            <a:off x="8856337" y="3676649"/>
            <a:ext cx="2028825" cy="816632"/>
          </a:xfrm>
          <a:prstGeom prst="rect">
            <a:avLst/>
          </a:prstGeom>
        </p:spPr>
      </p:pic>
      <p:sp>
        <p:nvSpPr>
          <p:cNvPr id="36" name="Rectangle 35">
            <a:extLst>
              <a:ext uri="{FF2B5EF4-FFF2-40B4-BE49-F238E27FC236}">
                <a16:creationId xmlns:a16="http://schemas.microsoft.com/office/drawing/2014/main" id="{00785583-E15C-42A9-A994-63FF5A5D1A51}"/>
              </a:ext>
            </a:extLst>
          </p:cNvPr>
          <p:cNvSpPr/>
          <p:nvPr/>
        </p:nvSpPr>
        <p:spPr>
          <a:xfrm>
            <a:off x="8784677" y="3582250"/>
            <a:ext cx="2136889" cy="911031"/>
          </a:xfrm>
          <a:prstGeom prst="rect">
            <a:avLst/>
          </a:prstGeom>
          <a:noFill/>
          <a:ln w="698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pic>
        <p:nvPicPr>
          <p:cNvPr id="37" name="Picture 36">
            <a:extLst>
              <a:ext uri="{FF2B5EF4-FFF2-40B4-BE49-F238E27FC236}">
                <a16:creationId xmlns:a16="http://schemas.microsoft.com/office/drawing/2014/main" id="{BC6196BB-7C39-468C-9E09-FC4C13210FA1}"/>
              </a:ext>
            </a:extLst>
          </p:cNvPr>
          <p:cNvPicPr>
            <a:picLocks noChangeAspect="1"/>
          </p:cNvPicPr>
          <p:nvPr/>
        </p:nvPicPr>
        <p:blipFill rotWithShape="1">
          <a:blip r:embed="rId3"/>
          <a:srcRect l="30169" t="41163" r="31409" b="48125"/>
          <a:stretch/>
        </p:blipFill>
        <p:spPr>
          <a:xfrm>
            <a:off x="5010150" y="2197989"/>
            <a:ext cx="2577710" cy="659511"/>
          </a:xfrm>
          <a:prstGeom prst="rect">
            <a:avLst/>
          </a:prstGeom>
        </p:spPr>
      </p:pic>
      <p:pic>
        <p:nvPicPr>
          <p:cNvPr id="38" name="Picture 37">
            <a:extLst>
              <a:ext uri="{FF2B5EF4-FFF2-40B4-BE49-F238E27FC236}">
                <a16:creationId xmlns:a16="http://schemas.microsoft.com/office/drawing/2014/main" id="{929FFCB1-D6A0-4AEB-A89F-AE98806DD595}"/>
              </a:ext>
            </a:extLst>
          </p:cNvPr>
          <p:cNvPicPr>
            <a:picLocks noChangeAspect="1"/>
          </p:cNvPicPr>
          <p:nvPr/>
        </p:nvPicPr>
        <p:blipFill rotWithShape="1">
          <a:blip r:embed="rId3"/>
          <a:srcRect l="11244" t="56522" r="14005" b="16637"/>
          <a:stretch/>
        </p:blipFill>
        <p:spPr>
          <a:xfrm>
            <a:off x="5018947" y="1000217"/>
            <a:ext cx="2305463" cy="759621"/>
          </a:xfrm>
          <a:prstGeom prst="rect">
            <a:avLst/>
          </a:prstGeom>
        </p:spPr>
      </p:pic>
      <p:pic>
        <p:nvPicPr>
          <p:cNvPr id="39" name="Picture 38">
            <a:extLst>
              <a:ext uri="{FF2B5EF4-FFF2-40B4-BE49-F238E27FC236}">
                <a16:creationId xmlns:a16="http://schemas.microsoft.com/office/drawing/2014/main" id="{F429CCAB-8FAA-4B7F-9546-67F9A44DD747}"/>
              </a:ext>
            </a:extLst>
          </p:cNvPr>
          <p:cNvPicPr>
            <a:picLocks noChangeAspect="1"/>
          </p:cNvPicPr>
          <p:nvPr/>
        </p:nvPicPr>
        <p:blipFill rotWithShape="1">
          <a:blip r:embed="rId4">
            <a:clrChange>
              <a:clrFrom>
                <a:srgbClr val="FFFFFF"/>
              </a:clrFrom>
              <a:clrTo>
                <a:srgbClr val="FFFFFF">
                  <a:alpha val="0"/>
                </a:srgbClr>
              </a:clrTo>
            </a:clrChange>
          </a:blip>
          <a:srcRect l="16954" t="59486" r="65709" b="30156"/>
          <a:stretch/>
        </p:blipFill>
        <p:spPr>
          <a:xfrm>
            <a:off x="8908831" y="1029195"/>
            <a:ext cx="1888579" cy="723340"/>
          </a:xfrm>
          <a:prstGeom prst="rect">
            <a:avLst/>
          </a:prstGeom>
        </p:spPr>
      </p:pic>
      <p:sp>
        <p:nvSpPr>
          <p:cNvPr id="40" name="Rectangle 39">
            <a:extLst>
              <a:ext uri="{FF2B5EF4-FFF2-40B4-BE49-F238E27FC236}">
                <a16:creationId xmlns:a16="http://schemas.microsoft.com/office/drawing/2014/main" id="{1285D0C0-7A9D-45E5-A079-02434C9DF826}"/>
              </a:ext>
            </a:extLst>
          </p:cNvPr>
          <p:cNvSpPr/>
          <p:nvPr/>
        </p:nvSpPr>
        <p:spPr>
          <a:xfrm>
            <a:off x="8908831" y="1077325"/>
            <a:ext cx="1904672" cy="682514"/>
          </a:xfrm>
          <a:prstGeom prst="rect">
            <a:avLst/>
          </a:prstGeom>
          <a:noFill/>
          <a:ln w="698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41" name="Arrow: Down 40">
            <a:extLst>
              <a:ext uri="{FF2B5EF4-FFF2-40B4-BE49-F238E27FC236}">
                <a16:creationId xmlns:a16="http://schemas.microsoft.com/office/drawing/2014/main" id="{A3EE56ED-C077-4070-8527-0A58A2FB81B4}"/>
              </a:ext>
            </a:extLst>
          </p:cNvPr>
          <p:cNvSpPr/>
          <p:nvPr/>
        </p:nvSpPr>
        <p:spPr>
          <a:xfrm rot="10800000">
            <a:off x="50405" y="664778"/>
            <a:ext cx="845098" cy="54849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pic>
        <p:nvPicPr>
          <p:cNvPr id="42" name="Picture 41">
            <a:extLst>
              <a:ext uri="{FF2B5EF4-FFF2-40B4-BE49-F238E27FC236}">
                <a16:creationId xmlns:a16="http://schemas.microsoft.com/office/drawing/2014/main" id="{015C46FB-E135-4937-A67A-D64EE0F9CA06}"/>
              </a:ext>
            </a:extLst>
          </p:cNvPr>
          <p:cNvPicPr>
            <a:picLocks noChangeAspect="1"/>
          </p:cNvPicPr>
          <p:nvPr/>
        </p:nvPicPr>
        <p:blipFill rotWithShape="1">
          <a:blip r:embed="rId4">
            <a:clrChange>
              <a:clrFrom>
                <a:srgbClr val="FFFFFF"/>
              </a:clrFrom>
              <a:clrTo>
                <a:srgbClr val="FFFFFF">
                  <a:alpha val="0"/>
                </a:srgbClr>
              </a:clrTo>
            </a:clrChange>
          </a:blip>
          <a:srcRect l="16422" t="37550" r="66241" b="52092"/>
          <a:stretch/>
        </p:blipFill>
        <p:spPr>
          <a:xfrm>
            <a:off x="8990119" y="311122"/>
            <a:ext cx="1605785" cy="615028"/>
          </a:xfrm>
          <a:prstGeom prst="rect">
            <a:avLst/>
          </a:prstGeom>
        </p:spPr>
      </p:pic>
      <p:sp>
        <p:nvSpPr>
          <p:cNvPr id="43" name="Rectangle 42">
            <a:extLst>
              <a:ext uri="{FF2B5EF4-FFF2-40B4-BE49-F238E27FC236}">
                <a16:creationId xmlns:a16="http://schemas.microsoft.com/office/drawing/2014/main" id="{21044D3A-12A3-468D-892C-6ADA521F60DD}"/>
              </a:ext>
            </a:extLst>
          </p:cNvPr>
          <p:cNvSpPr/>
          <p:nvPr/>
        </p:nvSpPr>
        <p:spPr>
          <a:xfrm>
            <a:off x="8918413" y="277117"/>
            <a:ext cx="1904672" cy="664072"/>
          </a:xfrm>
          <a:prstGeom prst="rect">
            <a:avLst/>
          </a:prstGeom>
          <a:noFill/>
          <a:ln w="698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Tree>
    <p:extLst>
      <p:ext uri="{BB962C8B-B14F-4D97-AF65-F5344CB8AC3E}">
        <p14:creationId xmlns:p14="http://schemas.microsoft.com/office/powerpoint/2010/main" val="810196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95;p12">
            <a:extLst>
              <a:ext uri="{FF2B5EF4-FFF2-40B4-BE49-F238E27FC236}">
                <a16:creationId xmlns:a16="http://schemas.microsoft.com/office/drawing/2014/main" id="{B0856B4A-43D4-4CDE-BFC9-CDB1EA1A4A6B}"/>
              </a:ext>
            </a:extLst>
          </p:cNvPr>
          <p:cNvSpPr txBox="1">
            <a:spLocks noGrp="1"/>
          </p:cNvSpPr>
          <p:nvPr/>
        </p:nvSpPr>
        <p:spPr>
          <a:xfrm>
            <a:off x="570038" y="1283992"/>
            <a:ext cx="9061506" cy="360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400"/>
              <a:buFont typeface="Corbel"/>
              <a:buNone/>
              <a:defRPr sz="2400" b="1" i="0" u="none" strike="noStrike" cap="none">
                <a:solidFill>
                  <a:srgbClr val="3F3F3F"/>
                </a:solidFill>
                <a:latin typeface="Corbel"/>
                <a:ea typeface="Corbel"/>
                <a:cs typeface="Corbel"/>
                <a:sym typeface="Corbel"/>
              </a:defRPr>
            </a:lvl1pPr>
            <a:lvl2pPr marL="914400" marR="0" lvl="1" indent="-228600" algn="l" rtl="0">
              <a:lnSpc>
                <a:spcPct val="90000"/>
              </a:lnSpc>
              <a:spcBef>
                <a:spcPts val="500"/>
              </a:spcBef>
              <a:spcAft>
                <a:spcPts val="0"/>
              </a:spcAft>
              <a:buClr>
                <a:srgbClr val="3F3F3F"/>
              </a:buClr>
              <a:buSzPts val="2000"/>
              <a:buFont typeface="Arial"/>
              <a:buNone/>
              <a:defRPr sz="2000" b="1" i="0" u="none" strike="noStrike" cap="none">
                <a:solidFill>
                  <a:srgbClr val="3F3F3F"/>
                </a:solidFill>
                <a:latin typeface="Corbel"/>
                <a:ea typeface="Corbel"/>
                <a:cs typeface="Corbel"/>
                <a:sym typeface="Corbel"/>
              </a:defRPr>
            </a:lvl2pPr>
            <a:lvl3pPr marL="1371600" marR="0" lvl="2" indent="-228600" algn="l" rtl="0">
              <a:lnSpc>
                <a:spcPct val="90000"/>
              </a:lnSpc>
              <a:spcBef>
                <a:spcPts val="500"/>
              </a:spcBef>
              <a:spcAft>
                <a:spcPts val="0"/>
              </a:spcAft>
              <a:buClr>
                <a:srgbClr val="3F3F3F"/>
              </a:buClr>
              <a:buSzPts val="1800"/>
              <a:buFont typeface="Arial"/>
              <a:buNone/>
              <a:defRPr sz="1800" b="1" i="0" u="none" strike="noStrike" cap="none">
                <a:solidFill>
                  <a:srgbClr val="3F3F3F"/>
                </a:solidFill>
                <a:latin typeface="Corbel"/>
                <a:ea typeface="Corbel"/>
                <a:cs typeface="Corbel"/>
                <a:sym typeface="Corbel"/>
              </a:defRPr>
            </a:lvl3pPr>
            <a:lvl4pPr marL="1828800" marR="0" lvl="3" indent="-228600" algn="l" rtl="0">
              <a:lnSpc>
                <a:spcPct val="90000"/>
              </a:lnSpc>
              <a:spcBef>
                <a:spcPts val="500"/>
              </a:spcBef>
              <a:spcAft>
                <a:spcPts val="0"/>
              </a:spcAft>
              <a:buClr>
                <a:srgbClr val="3F3F3F"/>
              </a:buClr>
              <a:buSzPts val="1600"/>
              <a:buFont typeface="Arial"/>
              <a:buNone/>
              <a:defRPr sz="1600" b="1" i="0" u="none" strike="noStrike" cap="none">
                <a:solidFill>
                  <a:srgbClr val="3F3F3F"/>
                </a:solidFill>
                <a:latin typeface="Corbel"/>
                <a:ea typeface="Corbel"/>
                <a:cs typeface="Corbel"/>
                <a:sym typeface="Corbel"/>
              </a:defRPr>
            </a:lvl4pPr>
            <a:lvl5pPr marL="2286000" marR="0" lvl="4" indent="-228600" algn="l" rtl="0">
              <a:lnSpc>
                <a:spcPct val="90000"/>
              </a:lnSpc>
              <a:spcBef>
                <a:spcPts val="500"/>
              </a:spcBef>
              <a:spcAft>
                <a:spcPts val="0"/>
              </a:spcAft>
              <a:buClr>
                <a:srgbClr val="3F3F3F"/>
              </a:buClr>
              <a:buSzPts val="1600"/>
              <a:buFont typeface="Arial"/>
              <a:buNone/>
              <a:defRPr sz="1600" b="1" i="0" u="none" strike="noStrike" cap="none">
                <a:solidFill>
                  <a:srgbClr val="3F3F3F"/>
                </a:solidFill>
                <a:latin typeface="Corbel"/>
                <a:ea typeface="Corbel"/>
                <a:cs typeface="Corbel"/>
                <a:sym typeface="Corbe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9pPr>
          </a:lstStyle>
          <a:p>
            <a:pPr marL="0" lvl="0" indent="0" algn="l" rtl="0">
              <a:lnSpc>
                <a:spcPct val="90000"/>
              </a:lnSpc>
              <a:spcBef>
                <a:spcPts val="0"/>
              </a:spcBef>
              <a:spcAft>
                <a:spcPts val="0"/>
              </a:spcAft>
              <a:buSzPts val="2400"/>
              <a:buNone/>
            </a:pPr>
            <a:r>
              <a:rPr lang="es-ES" dirty="0" err="1"/>
              <a:t>Eg</a:t>
            </a:r>
            <a:r>
              <a:rPr lang="es-ES" dirty="0"/>
              <a:t>: </a:t>
            </a:r>
            <a:r>
              <a:rPr lang="es-ES" dirty="0" err="1"/>
              <a:t>Land</a:t>
            </a:r>
            <a:r>
              <a:rPr lang="es-ES" dirty="0"/>
              <a:t> </a:t>
            </a:r>
            <a:r>
              <a:rPr lang="es-ES" dirty="0" err="1"/>
              <a:t>Suitability</a:t>
            </a:r>
            <a:r>
              <a:rPr lang="es-ES" dirty="0"/>
              <a:t> </a:t>
            </a:r>
            <a:r>
              <a:rPr lang="es-ES" dirty="0" err="1"/>
              <a:t>Assessment</a:t>
            </a:r>
            <a:r>
              <a:rPr lang="es-ES" dirty="0"/>
              <a:t> &amp; </a:t>
            </a:r>
            <a:r>
              <a:rPr lang="es-ES" dirty="0" err="1"/>
              <a:t>Multicriteria</a:t>
            </a:r>
            <a:r>
              <a:rPr lang="es-ES" dirty="0"/>
              <a:t> </a:t>
            </a:r>
            <a:r>
              <a:rPr lang="es-ES" dirty="0" err="1"/>
              <a:t>Evaluation</a:t>
            </a:r>
            <a:endParaRPr dirty="0"/>
          </a:p>
        </p:txBody>
      </p:sp>
      <p:pic>
        <p:nvPicPr>
          <p:cNvPr id="11" name="Google Shape;296;p12">
            <a:extLst>
              <a:ext uri="{FF2B5EF4-FFF2-40B4-BE49-F238E27FC236}">
                <a16:creationId xmlns:a16="http://schemas.microsoft.com/office/drawing/2014/main" id="{D1034C9F-144E-4A3E-8063-AF3BD8A19A02}"/>
              </a:ext>
            </a:extLst>
          </p:cNvPr>
          <p:cNvPicPr preferRelativeResize="0"/>
          <p:nvPr/>
        </p:nvPicPr>
        <p:blipFill rotWithShape="1">
          <a:blip r:embed="rId2">
            <a:alphaModFix/>
          </a:blip>
          <a:srcRect/>
          <a:stretch/>
        </p:blipFill>
        <p:spPr>
          <a:xfrm>
            <a:off x="240816" y="2221945"/>
            <a:ext cx="4277286" cy="2329387"/>
          </a:xfrm>
          <a:prstGeom prst="rect">
            <a:avLst/>
          </a:prstGeom>
          <a:ln>
            <a:noFill/>
          </a:ln>
          <a:effectLst>
            <a:outerShdw blurRad="292100" dist="139700" dir="2700000" algn="tl" rotWithShape="0">
              <a:srgbClr val="333333">
                <a:alpha val="65000"/>
              </a:srgbClr>
            </a:outerShdw>
          </a:effectLst>
        </p:spPr>
      </p:pic>
      <p:pic>
        <p:nvPicPr>
          <p:cNvPr id="12" name="Google Shape;297;p12">
            <a:extLst>
              <a:ext uri="{FF2B5EF4-FFF2-40B4-BE49-F238E27FC236}">
                <a16:creationId xmlns:a16="http://schemas.microsoft.com/office/drawing/2014/main" id="{E0411D36-D145-419A-AD57-C463FF7816E2}"/>
              </a:ext>
            </a:extLst>
          </p:cNvPr>
          <p:cNvPicPr preferRelativeResize="0"/>
          <p:nvPr/>
        </p:nvPicPr>
        <p:blipFill rotWithShape="1">
          <a:blip r:embed="rId3">
            <a:alphaModFix/>
          </a:blip>
          <a:srcRect/>
          <a:stretch/>
        </p:blipFill>
        <p:spPr>
          <a:xfrm>
            <a:off x="923257" y="4729485"/>
            <a:ext cx="2707620" cy="1865000"/>
          </a:xfrm>
          <a:prstGeom prst="rect">
            <a:avLst/>
          </a:prstGeom>
          <a:ln>
            <a:noFill/>
          </a:ln>
          <a:effectLst>
            <a:outerShdw blurRad="292100" dist="139700" dir="2700000" algn="tl" rotWithShape="0">
              <a:srgbClr val="333333">
                <a:alpha val="65000"/>
              </a:srgbClr>
            </a:outerShdw>
          </a:effectLst>
        </p:spPr>
      </p:pic>
      <p:pic>
        <p:nvPicPr>
          <p:cNvPr id="13" name="Google Shape;298;p12">
            <a:extLst>
              <a:ext uri="{FF2B5EF4-FFF2-40B4-BE49-F238E27FC236}">
                <a16:creationId xmlns:a16="http://schemas.microsoft.com/office/drawing/2014/main" id="{56DC633B-672A-4851-B3CE-6EB3CC53156E}"/>
              </a:ext>
            </a:extLst>
          </p:cNvPr>
          <p:cNvPicPr preferRelativeResize="0"/>
          <p:nvPr/>
        </p:nvPicPr>
        <p:blipFill rotWithShape="1">
          <a:blip r:embed="rId4">
            <a:alphaModFix/>
          </a:blip>
          <a:srcRect/>
          <a:stretch/>
        </p:blipFill>
        <p:spPr>
          <a:xfrm>
            <a:off x="4725909" y="2467387"/>
            <a:ext cx="2676525" cy="2362200"/>
          </a:xfrm>
          <a:prstGeom prst="rect">
            <a:avLst/>
          </a:prstGeom>
          <a:noFill/>
          <a:ln>
            <a:noFill/>
          </a:ln>
        </p:spPr>
      </p:pic>
      <p:pic>
        <p:nvPicPr>
          <p:cNvPr id="14" name="Google Shape;299;p12">
            <a:extLst>
              <a:ext uri="{FF2B5EF4-FFF2-40B4-BE49-F238E27FC236}">
                <a16:creationId xmlns:a16="http://schemas.microsoft.com/office/drawing/2014/main" id="{80DEB0D1-2DF3-45C9-BF83-788C7D4503E4}"/>
              </a:ext>
            </a:extLst>
          </p:cNvPr>
          <p:cNvPicPr preferRelativeResize="0"/>
          <p:nvPr/>
        </p:nvPicPr>
        <p:blipFill rotWithShape="1">
          <a:blip r:embed="rId5">
            <a:alphaModFix/>
          </a:blip>
          <a:srcRect/>
          <a:stretch/>
        </p:blipFill>
        <p:spPr>
          <a:xfrm>
            <a:off x="7610241" y="2221945"/>
            <a:ext cx="4340943" cy="4351338"/>
          </a:xfrm>
          <a:prstGeom prst="rect">
            <a:avLst/>
          </a:prstGeom>
          <a:noFill/>
          <a:ln>
            <a:noFill/>
          </a:ln>
        </p:spPr>
      </p:pic>
      <p:sp>
        <p:nvSpPr>
          <p:cNvPr id="15" name="Google Shape;302;p12">
            <a:extLst>
              <a:ext uri="{FF2B5EF4-FFF2-40B4-BE49-F238E27FC236}">
                <a16:creationId xmlns:a16="http://schemas.microsoft.com/office/drawing/2014/main" id="{C07927B0-4B4C-481A-8604-EE0C37FCD9D3}"/>
              </a:ext>
            </a:extLst>
          </p:cNvPr>
          <p:cNvSpPr/>
          <p:nvPr/>
        </p:nvSpPr>
        <p:spPr>
          <a:xfrm>
            <a:off x="8924676" y="1359363"/>
            <a:ext cx="2822810" cy="58477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s-ES" sz="1600" i="1" dirty="0">
                <a:solidFill>
                  <a:schemeClr val="dk1"/>
                </a:solidFill>
                <a:latin typeface="Corbel"/>
                <a:ea typeface="Corbel"/>
                <a:cs typeface="Corbel"/>
                <a:sym typeface="Corbel"/>
              </a:rPr>
              <a:t>“</a:t>
            </a:r>
            <a:r>
              <a:rPr lang="es-ES" sz="1600" i="1" dirty="0" err="1">
                <a:solidFill>
                  <a:schemeClr val="dk1"/>
                </a:solidFill>
                <a:latin typeface="Corbel"/>
                <a:ea typeface="Corbel"/>
                <a:cs typeface="Corbel"/>
                <a:sym typeface="Corbel"/>
              </a:rPr>
              <a:t>the</a:t>
            </a:r>
            <a:r>
              <a:rPr lang="es-ES" sz="1600" i="1" dirty="0">
                <a:solidFill>
                  <a:schemeClr val="dk1"/>
                </a:solidFill>
                <a:latin typeface="Corbel"/>
                <a:ea typeface="Corbel"/>
                <a:cs typeface="Corbel"/>
                <a:sym typeface="Corbel"/>
              </a:rPr>
              <a:t> fitness </a:t>
            </a:r>
            <a:r>
              <a:rPr lang="es-ES" sz="1600" i="1" dirty="0" err="1">
                <a:solidFill>
                  <a:schemeClr val="dk1"/>
                </a:solidFill>
                <a:latin typeface="Corbel"/>
                <a:ea typeface="Corbel"/>
                <a:cs typeface="Corbel"/>
                <a:sym typeface="Corbel"/>
              </a:rPr>
              <a:t>of</a:t>
            </a:r>
            <a:r>
              <a:rPr lang="es-ES" sz="1600" i="1" dirty="0">
                <a:solidFill>
                  <a:schemeClr val="dk1"/>
                </a:solidFill>
                <a:latin typeface="Corbel"/>
                <a:ea typeface="Corbel"/>
                <a:cs typeface="Corbel"/>
                <a:sym typeface="Corbel"/>
              </a:rPr>
              <a:t> a </a:t>
            </a:r>
            <a:r>
              <a:rPr lang="es-ES" sz="1600" i="1" dirty="0" err="1">
                <a:solidFill>
                  <a:schemeClr val="dk1"/>
                </a:solidFill>
                <a:latin typeface="Corbel"/>
                <a:ea typeface="Corbel"/>
                <a:cs typeface="Corbel"/>
                <a:sym typeface="Corbel"/>
              </a:rPr>
              <a:t>given</a:t>
            </a:r>
            <a:r>
              <a:rPr lang="es-ES" sz="1600" i="1" dirty="0">
                <a:solidFill>
                  <a:schemeClr val="dk1"/>
                </a:solidFill>
                <a:latin typeface="Corbel"/>
                <a:ea typeface="Corbel"/>
                <a:cs typeface="Corbel"/>
                <a:sym typeface="Corbel"/>
              </a:rPr>
              <a:t> </a:t>
            </a:r>
            <a:r>
              <a:rPr lang="es-ES" sz="1600" i="1" dirty="0" err="1">
                <a:solidFill>
                  <a:schemeClr val="dk1"/>
                </a:solidFill>
                <a:latin typeface="Corbel"/>
                <a:ea typeface="Corbel"/>
                <a:cs typeface="Corbel"/>
                <a:sym typeface="Corbel"/>
              </a:rPr>
              <a:t>type</a:t>
            </a:r>
            <a:r>
              <a:rPr lang="es-ES" sz="1600" i="1" dirty="0">
                <a:solidFill>
                  <a:schemeClr val="dk1"/>
                </a:solidFill>
                <a:latin typeface="Corbel"/>
                <a:ea typeface="Corbel"/>
                <a:cs typeface="Corbel"/>
                <a:sym typeface="Corbel"/>
              </a:rPr>
              <a:t> </a:t>
            </a:r>
            <a:r>
              <a:rPr lang="es-ES" sz="1600" i="1" dirty="0" err="1">
                <a:solidFill>
                  <a:schemeClr val="dk1"/>
                </a:solidFill>
                <a:latin typeface="Corbel"/>
                <a:ea typeface="Corbel"/>
                <a:cs typeface="Corbel"/>
                <a:sym typeface="Corbel"/>
              </a:rPr>
              <a:t>of</a:t>
            </a:r>
            <a:r>
              <a:rPr lang="es-ES" sz="1600" i="1" dirty="0">
                <a:solidFill>
                  <a:schemeClr val="dk1"/>
                </a:solidFill>
                <a:latin typeface="Corbel"/>
                <a:ea typeface="Corbel"/>
                <a:cs typeface="Corbel"/>
                <a:sym typeface="Corbel"/>
              </a:rPr>
              <a:t> </a:t>
            </a:r>
            <a:r>
              <a:rPr lang="es-ES" sz="1600" i="1" dirty="0" err="1">
                <a:solidFill>
                  <a:schemeClr val="dk1"/>
                </a:solidFill>
                <a:latin typeface="Corbel"/>
                <a:ea typeface="Corbel"/>
                <a:cs typeface="Corbel"/>
                <a:sym typeface="Corbel"/>
              </a:rPr>
              <a:t>land</a:t>
            </a:r>
            <a:r>
              <a:rPr lang="es-ES" sz="1600" i="1" dirty="0">
                <a:solidFill>
                  <a:schemeClr val="dk1"/>
                </a:solidFill>
                <a:latin typeface="Corbel"/>
                <a:ea typeface="Corbel"/>
                <a:cs typeface="Corbel"/>
                <a:sym typeface="Corbel"/>
              </a:rPr>
              <a:t> </a:t>
            </a:r>
            <a:r>
              <a:rPr lang="es-ES" sz="1600" i="1" dirty="0" err="1">
                <a:solidFill>
                  <a:schemeClr val="dk1"/>
                </a:solidFill>
                <a:latin typeface="Corbel"/>
                <a:ea typeface="Corbel"/>
                <a:cs typeface="Corbel"/>
                <a:sym typeface="Corbel"/>
              </a:rPr>
              <a:t>for</a:t>
            </a:r>
            <a:r>
              <a:rPr lang="es-ES" sz="1600" i="1" dirty="0">
                <a:solidFill>
                  <a:schemeClr val="dk1"/>
                </a:solidFill>
                <a:latin typeface="Corbel"/>
                <a:ea typeface="Corbel"/>
                <a:cs typeface="Corbel"/>
                <a:sym typeface="Corbel"/>
              </a:rPr>
              <a:t> a </a:t>
            </a:r>
            <a:r>
              <a:rPr lang="es-ES" sz="1600" i="1" dirty="0" err="1">
                <a:solidFill>
                  <a:schemeClr val="dk1"/>
                </a:solidFill>
                <a:latin typeface="Corbel"/>
                <a:ea typeface="Corbel"/>
                <a:cs typeface="Corbel"/>
                <a:sym typeface="Corbel"/>
              </a:rPr>
              <a:t>defined</a:t>
            </a:r>
            <a:r>
              <a:rPr lang="es-ES" sz="1600" i="1" dirty="0">
                <a:solidFill>
                  <a:schemeClr val="dk1"/>
                </a:solidFill>
                <a:latin typeface="Corbel"/>
                <a:ea typeface="Corbel"/>
                <a:cs typeface="Corbel"/>
                <a:sym typeface="Corbel"/>
              </a:rPr>
              <a:t> use”</a:t>
            </a:r>
            <a:endParaRPr sz="1600" i="1" dirty="0">
              <a:solidFill>
                <a:schemeClr val="dk1"/>
              </a:solidFill>
              <a:latin typeface="Corbel"/>
              <a:ea typeface="Corbel"/>
              <a:cs typeface="Corbel"/>
              <a:sym typeface="Corbel"/>
            </a:endParaRPr>
          </a:p>
        </p:txBody>
      </p:sp>
      <p:sp>
        <p:nvSpPr>
          <p:cNvPr id="16" name="Google Shape;106;p4">
            <a:extLst>
              <a:ext uri="{FF2B5EF4-FFF2-40B4-BE49-F238E27FC236}">
                <a16:creationId xmlns:a16="http://schemas.microsoft.com/office/drawing/2014/main" id="{9611C5DF-339E-40F1-AB8E-9C57688BCD10}"/>
              </a:ext>
            </a:extLst>
          </p:cNvPr>
          <p:cNvSpPr txBox="1">
            <a:spLocks/>
          </p:cNvSpPr>
          <p:nvPr/>
        </p:nvSpPr>
        <p:spPr>
          <a:xfrm>
            <a:off x="340342" y="-3886"/>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A23D2B"/>
              </a:buClr>
              <a:buSzPts val="4400"/>
              <a:buFont typeface="Merriweather"/>
              <a:buNone/>
            </a:pPr>
            <a:r>
              <a:rPr lang="en-US" b="1" dirty="0">
                <a:solidFill>
                  <a:srgbClr val="A23D2B"/>
                </a:solidFill>
                <a:latin typeface="Merriweather"/>
                <a:ea typeface="Merriweather"/>
                <a:cs typeface="Merriweather"/>
                <a:sym typeface="Merriweather"/>
              </a:rPr>
              <a:t>Spatial data is essential for ILUP</a:t>
            </a:r>
          </a:p>
        </p:txBody>
      </p:sp>
    </p:spTree>
    <p:extLst>
      <p:ext uri="{BB962C8B-B14F-4D97-AF65-F5344CB8AC3E}">
        <p14:creationId xmlns:p14="http://schemas.microsoft.com/office/powerpoint/2010/main" val="1737316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A23D2B"/>
              </a:buClr>
              <a:buSzPts val="4400"/>
              <a:buFont typeface="Merriweather"/>
              <a:buNone/>
            </a:pPr>
            <a:r>
              <a:rPr lang="en-US" b="1" dirty="0">
                <a:solidFill>
                  <a:srgbClr val="A23D2B"/>
                </a:solidFill>
                <a:latin typeface="Merriweather"/>
                <a:ea typeface="Merriweather"/>
                <a:cs typeface="Merriweather"/>
                <a:sym typeface="Merriweather"/>
              </a:rPr>
              <a:t>LDN &amp; ILUP</a:t>
            </a:r>
            <a:endParaRPr b="1" dirty="0">
              <a:solidFill>
                <a:srgbClr val="A23D2B"/>
              </a:solidFill>
              <a:latin typeface="Merriweather"/>
              <a:ea typeface="Merriweather"/>
              <a:cs typeface="Merriweather"/>
              <a:sym typeface="Merriweather"/>
            </a:endParaRPr>
          </a:p>
        </p:txBody>
      </p:sp>
      <p:sp>
        <p:nvSpPr>
          <p:cNvPr id="107" name="Google Shape;107;p4"/>
          <p:cNvSpPr txBox="1">
            <a:spLocks noGrp="1"/>
          </p:cNvSpPr>
          <p:nvPr>
            <p:ph type="body" idx="1"/>
          </p:nvPr>
        </p:nvSpPr>
        <p:spPr>
          <a:xfrm>
            <a:off x="913125" y="1620359"/>
            <a:ext cx="10515600" cy="4351338"/>
          </a:xfrm>
          <a:prstGeom prst="rect">
            <a:avLst/>
          </a:prstGeom>
          <a:noFill/>
          <a:ln>
            <a:noFill/>
          </a:ln>
        </p:spPr>
        <p:txBody>
          <a:bodyPr spcFirstLastPara="1" wrap="square" lIns="91425" tIns="45700" rIns="91425" bIns="45700" anchor="t" anchorCtr="0">
            <a:normAutofit/>
          </a:bodyPr>
          <a:lstStyle/>
          <a:p>
            <a:pPr marL="0" lvl="0" indent="0">
              <a:lnSpc>
                <a:spcPct val="100000"/>
              </a:lnSpc>
              <a:spcBef>
                <a:spcPts val="0"/>
              </a:spcBef>
              <a:buClr>
                <a:srgbClr val="477E59"/>
              </a:buClr>
              <a:buSzPts val="2000"/>
              <a:buNone/>
            </a:pPr>
            <a:r>
              <a:rPr lang="en-US" sz="2000" b="1" dirty="0">
                <a:latin typeface="Merriweather Light"/>
                <a:ea typeface="Merriweather Light"/>
                <a:cs typeface="Merriweather Light"/>
                <a:sym typeface="Merriweather Light"/>
              </a:rPr>
              <a:t>LDN is more than the implementation of sustainable land management practices</a:t>
            </a:r>
            <a:endParaRPr sz="2000" b="1" dirty="0">
              <a:latin typeface="Merriweather Light"/>
              <a:ea typeface="Merriweather Light"/>
              <a:cs typeface="Merriweather Light"/>
              <a:sym typeface="Merriweather Light"/>
            </a:endParaRPr>
          </a:p>
        </p:txBody>
      </p:sp>
      <p:pic>
        <p:nvPicPr>
          <p:cNvPr id="4" name="Imagen 12">
            <a:extLst>
              <a:ext uri="{FF2B5EF4-FFF2-40B4-BE49-F238E27FC236}">
                <a16:creationId xmlns:a16="http://schemas.microsoft.com/office/drawing/2014/main" id="{51CA1D48-1EBF-4386-B84D-7F0BB2AE1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601" y="2336475"/>
            <a:ext cx="3380797" cy="3265916"/>
          </a:xfrm>
          <a:prstGeom prst="rect">
            <a:avLst/>
          </a:prstGeom>
        </p:spPr>
      </p:pic>
      <p:pic>
        <p:nvPicPr>
          <p:cNvPr id="5" name="Imagen 13">
            <a:extLst>
              <a:ext uri="{FF2B5EF4-FFF2-40B4-BE49-F238E27FC236}">
                <a16:creationId xmlns:a16="http://schemas.microsoft.com/office/drawing/2014/main" id="{9F43D7EE-9C1F-4BC0-8E18-83E0D2403A06}"/>
              </a:ext>
            </a:extLst>
          </p:cNvPr>
          <p:cNvPicPr>
            <a:picLocks noChangeAspect="1"/>
          </p:cNvPicPr>
          <p:nvPr/>
        </p:nvPicPr>
        <p:blipFill rotWithShape="1">
          <a:blip r:embed="rId4">
            <a:extLst>
              <a:ext uri="{28A0092B-C50C-407E-A947-70E740481C1C}">
                <a14:useLocalDpi xmlns:a14="http://schemas.microsoft.com/office/drawing/2010/main" val="0"/>
              </a:ext>
            </a:extLst>
          </a:blip>
          <a:srcRect l="5734" r="18591"/>
          <a:stretch/>
        </p:blipFill>
        <p:spPr>
          <a:xfrm>
            <a:off x="6214578" y="3639672"/>
            <a:ext cx="1697284" cy="1495227"/>
          </a:xfrm>
          <a:prstGeom prst="ellipse">
            <a:avLst/>
          </a:prstGeom>
          <a:ln>
            <a:noFill/>
          </a:ln>
          <a:effectLst>
            <a:softEdge rad="112500"/>
          </a:effectLst>
        </p:spPr>
      </p:pic>
      <p:pic>
        <p:nvPicPr>
          <p:cNvPr id="6" name="Imagen 14">
            <a:extLst>
              <a:ext uri="{FF2B5EF4-FFF2-40B4-BE49-F238E27FC236}">
                <a16:creationId xmlns:a16="http://schemas.microsoft.com/office/drawing/2014/main" id="{DACBF118-C8C6-4E51-8176-4C398591591E}"/>
              </a:ext>
            </a:extLst>
          </p:cNvPr>
          <p:cNvPicPr>
            <a:picLocks noChangeAspect="1"/>
          </p:cNvPicPr>
          <p:nvPr/>
        </p:nvPicPr>
        <p:blipFill rotWithShape="1">
          <a:blip r:embed="rId5">
            <a:extLst>
              <a:ext uri="{28A0092B-C50C-407E-A947-70E740481C1C}">
                <a14:useLocalDpi xmlns:a14="http://schemas.microsoft.com/office/drawing/2010/main" val="0"/>
              </a:ext>
            </a:extLst>
          </a:blip>
          <a:srcRect l="11091" r="18500"/>
          <a:stretch/>
        </p:blipFill>
        <p:spPr>
          <a:xfrm>
            <a:off x="4239164" y="3475988"/>
            <a:ext cx="1808977" cy="1705249"/>
          </a:xfrm>
          <a:prstGeom prst="ellipse">
            <a:avLst/>
          </a:prstGeom>
          <a:ln>
            <a:noFill/>
          </a:ln>
          <a:effectLst>
            <a:softEdge rad="112500"/>
          </a:effectLst>
        </p:spPr>
      </p:pic>
      <p:sp>
        <p:nvSpPr>
          <p:cNvPr id="7" name="Google Shape;252;p38">
            <a:extLst>
              <a:ext uri="{FF2B5EF4-FFF2-40B4-BE49-F238E27FC236}">
                <a16:creationId xmlns:a16="http://schemas.microsoft.com/office/drawing/2014/main" id="{9D4700E5-0E13-4011-A7A1-B4A0AD43C949}"/>
              </a:ext>
            </a:extLst>
          </p:cNvPr>
          <p:cNvSpPr txBox="1">
            <a:spLocks/>
          </p:cNvSpPr>
          <p:nvPr/>
        </p:nvSpPr>
        <p:spPr>
          <a:xfrm>
            <a:off x="8462145" y="3073754"/>
            <a:ext cx="3206374" cy="560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buNone/>
            </a:pPr>
            <a:r>
              <a:rPr lang="es-AR" sz="2400" dirty="0">
                <a:solidFill>
                  <a:schemeClr val="tx1"/>
                </a:solidFill>
                <a:latin typeface="Merriweather"/>
              </a:rPr>
              <a:t>SLM TECHNOLOGIES &amp; APPROACHES</a:t>
            </a:r>
          </a:p>
        </p:txBody>
      </p:sp>
      <p:sp>
        <p:nvSpPr>
          <p:cNvPr id="8" name="Flecha derecha 2">
            <a:extLst>
              <a:ext uri="{FF2B5EF4-FFF2-40B4-BE49-F238E27FC236}">
                <a16:creationId xmlns:a16="http://schemas.microsoft.com/office/drawing/2014/main" id="{52E9A9FD-1541-4126-9056-FEB289B752C5}"/>
              </a:ext>
            </a:extLst>
          </p:cNvPr>
          <p:cNvSpPr/>
          <p:nvPr/>
        </p:nvSpPr>
        <p:spPr>
          <a:xfrm rot="5400000">
            <a:off x="9536759" y="3809178"/>
            <a:ext cx="1057145" cy="70789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867"/>
          </a:p>
        </p:txBody>
      </p:sp>
      <p:sp>
        <p:nvSpPr>
          <p:cNvPr id="9" name="Google Shape;252;p38">
            <a:extLst>
              <a:ext uri="{FF2B5EF4-FFF2-40B4-BE49-F238E27FC236}">
                <a16:creationId xmlns:a16="http://schemas.microsoft.com/office/drawing/2014/main" id="{3C510DD8-B703-4F24-8932-ADA7972BDFBB}"/>
              </a:ext>
            </a:extLst>
          </p:cNvPr>
          <p:cNvSpPr txBox="1">
            <a:spLocks/>
          </p:cNvSpPr>
          <p:nvPr/>
        </p:nvSpPr>
        <p:spPr>
          <a:xfrm>
            <a:off x="8462144" y="5220877"/>
            <a:ext cx="3206374" cy="560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buNone/>
            </a:pPr>
            <a:r>
              <a:rPr lang="es-AR" sz="2400" dirty="0">
                <a:solidFill>
                  <a:schemeClr val="tx1"/>
                </a:solidFill>
                <a:latin typeface="Merriweather"/>
              </a:rPr>
              <a:t>LANDSCAPE DEVELOPMENT</a:t>
            </a:r>
          </a:p>
        </p:txBody>
      </p:sp>
      <p:sp>
        <p:nvSpPr>
          <p:cNvPr id="2" name="Rectangle 1">
            <a:extLst>
              <a:ext uri="{FF2B5EF4-FFF2-40B4-BE49-F238E27FC236}">
                <a16:creationId xmlns:a16="http://schemas.microsoft.com/office/drawing/2014/main" id="{2C70EA5C-1FAD-4F7D-B80D-6C5906AF9BEA}"/>
              </a:ext>
            </a:extLst>
          </p:cNvPr>
          <p:cNvSpPr/>
          <p:nvPr/>
        </p:nvSpPr>
        <p:spPr>
          <a:xfrm>
            <a:off x="420437" y="3225660"/>
            <a:ext cx="3818727" cy="1938992"/>
          </a:xfrm>
          <a:prstGeom prst="rect">
            <a:avLst/>
          </a:prstGeom>
        </p:spPr>
        <p:txBody>
          <a:bodyPr wrap="square">
            <a:spAutoFit/>
          </a:bodyPr>
          <a:lstStyle/>
          <a:p>
            <a:pPr algn="ctr"/>
            <a:r>
              <a:rPr lang="en-US" sz="2000" dirty="0">
                <a:solidFill>
                  <a:schemeClr val="dk1"/>
                </a:solidFill>
                <a:latin typeface="Merriweather Light"/>
                <a:sym typeface="Calibri"/>
              </a:rPr>
              <a:t>LDN provides a framework for a balanced approach, which considers trade-offs and anticipates new degradation.</a:t>
            </a:r>
          </a:p>
          <a:p>
            <a:pPr algn="ctr"/>
            <a:endParaRPr lang="fr-CI" sz="2000" dirty="0">
              <a:solidFill>
                <a:schemeClr val="dk1"/>
              </a:solidFill>
              <a:latin typeface="Merriweather Light"/>
              <a:sym typeface="Calibri"/>
            </a:endParaRPr>
          </a:p>
        </p:txBody>
      </p:sp>
      <p:sp>
        <p:nvSpPr>
          <p:cNvPr id="3" name="Rectangle 2">
            <a:extLst>
              <a:ext uri="{FF2B5EF4-FFF2-40B4-BE49-F238E27FC236}">
                <a16:creationId xmlns:a16="http://schemas.microsoft.com/office/drawing/2014/main" id="{36253CC5-B658-4660-91BD-CAE7E4DF42D3}"/>
              </a:ext>
            </a:extLst>
          </p:cNvPr>
          <p:cNvSpPr/>
          <p:nvPr/>
        </p:nvSpPr>
        <p:spPr>
          <a:xfrm>
            <a:off x="1234964" y="6071645"/>
            <a:ext cx="9626353" cy="707886"/>
          </a:xfrm>
          <a:prstGeom prst="rect">
            <a:avLst/>
          </a:prstGeom>
        </p:spPr>
        <p:txBody>
          <a:bodyPr wrap="none">
            <a:spAutoFit/>
          </a:bodyPr>
          <a:lstStyle/>
          <a:p>
            <a:pPr algn="ctr"/>
            <a:r>
              <a:rPr lang="en-US" sz="2000" b="1" dirty="0">
                <a:solidFill>
                  <a:schemeClr val="dk1"/>
                </a:solidFill>
                <a:latin typeface="Merriweather Light"/>
              </a:rPr>
              <a:t>Planning is needed for achieving no net loss of land-based natural capital</a:t>
            </a:r>
          </a:p>
          <a:p>
            <a:pPr algn="ctr"/>
            <a:r>
              <a:rPr lang="en-US" sz="2000" b="1" dirty="0">
                <a:solidFill>
                  <a:schemeClr val="accent2"/>
                </a:solidFill>
                <a:latin typeface="Merriweather Light"/>
              </a:rPr>
              <a:t>ILUP is at the nexus between national land policies and healthy land</a:t>
            </a:r>
            <a:endParaRPr lang="fr-CI" sz="2000" b="1" dirty="0">
              <a:solidFill>
                <a:schemeClr val="accent2"/>
              </a:solidFill>
              <a:latin typeface="Merriweather Light"/>
            </a:endParaRPr>
          </a:p>
        </p:txBody>
      </p:sp>
    </p:spTree>
    <p:extLst>
      <p:ext uri="{BB962C8B-B14F-4D97-AF65-F5344CB8AC3E}">
        <p14:creationId xmlns:p14="http://schemas.microsoft.com/office/powerpoint/2010/main" val="384455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2800</TotalTime>
  <Words>3780</Words>
  <Application>Microsoft Office PowerPoint</Application>
  <PresentationFormat>Widescreen</PresentationFormat>
  <Paragraphs>390</Paragraphs>
  <Slides>45</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Calibri</vt:lpstr>
      <vt:lpstr>Gadugi</vt:lpstr>
      <vt:lpstr>Arial</vt:lpstr>
      <vt:lpstr>Josefin Sans</vt:lpstr>
      <vt:lpstr>Times New Roman</vt:lpstr>
      <vt:lpstr>Corbel</vt:lpstr>
      <vt:lpstr>Merriweather Light</vt:lpstr>
      <vt:lpstr>Merriweather</vt:lpstr>
      <vt:lpstr>IBM Plex Sans</vt:lpstr>
      <vt:lpstr>Arial Unicode MS</vt:lpstr>
      <vt:lpstr>Office Theme</vt:lpstr>
      <vt:lpstr>Planning for Neutrality:    Land Degradation Neutrality integration in ILUP</vt:lpstr>
      <vt:lpstr>Main Contents</vt:lpstr>
      <vt:lpstr>PowerPoint Presentation</vt:lpstr>
      <vt:lpstr>PowerPoint Presentation</vt:lpstr>
      <vt:lpstr>PowerPoint Presentation</vt:lpstr>
      <vt:lpstr>PowerPoint Presentation</vt:lpstr>
      <vt:lpstr>PowerPoint Presentation</vt:lpstr>
      <vt:lpstr>PowerPoint Presentation</vt:lpstr>
      <vt:lpstr>LDN &amp; ILUP</vt:lpstr>
      <vt:lpstr>LDN &amp; ILUP</vt:lpstr>
      <vt:lpstr>3 Key concepts  to integrate LDN in planning processes</vt:lpstr>
      <vt:lpstr>From theory to action</vt:lpstr>
      <vt:lpstr>From theory to action</vt:lpstr>
      <vt:lpstr>Final remarks</vt:lpstr>
      <vt:lpstr>Country experiences: Morocco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Country experiences:  Turkiye LDN Action Plan</vt:lpstr>
      <vt:lpstr>Combination of layers</vt:lpstr>
      <vt:lpstr>LDN ACTION PLAN in the LDN DSS</vt:lpstr>
      <vt:lpstr>LDN ACTION PLAN in the LDN DSS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Proenca, Clara (OCBD)</dc:creator>
  <cp:lastModifiedBy>Teich, Ingrid (FAOSEC)</cp:lastModifiedBy>
  <cp:revision>28</cp:revision>
  <dcterms:created xsi:type="dcterms:W3CDTF">2022-10-12T08:29:19Z</dcterms:created>
  <dcterms:modified xsi:type="dcterms:W3CDTF">2023-10-04T19:09:12Z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0x01010083C02862A76D0B4F84847BF0451148E9</vt:lpwstr>
  </property>
</Properties>
</file>