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Lst>
  <p:notesMasterIdLst>
    <p:notesMasterId r:id="rId47"/>
  </p:notesMasterIdLst>
  <p:handoutMasterIdLst>
    <p:handoutMasterId r:id="rId48"/>
  </p:handoutMasterIdLst>
  <p:sldIdLst>
    <p:sldId id="322" r:id="rId3"/>
    <p:sldId id="257" r:id="rId4"/>
    <p:sldId id="295" r:id="rId5"/>
    <p:sldId id="296" r:id="rId6"/>
    <p:sldId id="297" r:id="rId7"/>
    <p:sldId id="298" r:id="rId8"/>
    <p:sldId id="299" r:id="rId9"/>
    <p:sldId id="300" r:id="rId10"/>
    <p:sldId id="320" r:id="rId11"/>
    <p:sldId id="301" r:id="rId12"/>
    <p:sldId id="302" r:id="rId13"/>
    <p:sldId id="303" r:id="rId14"/>
    <p:sldId id="304" r:id="rId15"/>
    <p:sldId id="305" r:id="rId16"/>
    <p:sldId id="306" r:id="rId17"/>
    <p:sldId id="307" r:id="rId18"/>
    <p:sldId id="308" r:id="rId19"/>
    <p:sldId id="309" r:id="rId20"/>
    <p:sldId id="310" r:id="rId21"/>
    <p:sldId id="311" r:id="rId22"/>
    <p:sldId id="321" r:id="rId23"/>
    <p:sldId id="312" r:id="rId24"/>
    <p:sldId id="313" r:id="rId25"/>
    <p:sldId id="314" r:id="rId26"/>
    <p:sldId id="315" r:id="rId27"/>
    <p:sldId id="316" r:id="rId28"/>
    <p:sldId id="271" r:id="rId29"/>
    <p:sldId id="288" r:id="rId30"/>
    <p:sldId id="289" r:id="rId31"/>
    <p:sldId id="293" r:id="rId32"/>
    <p:sldId id="290" r:id="rId33"/>
    <p:sldId id="266" r:id="rId34"/>
    <p:sldId id="270" r:id="rId35"/>
    <p:sldId id="267" r:id="rId36"/>
    <p:sldId id="268" r:id="rId37"/>
    <p:sldId id="287" r:id="rId38"/>
    <p:sldId id="281" r:id="rId39"/>
    <p:sldId id="317" r:id="rId40"/>
    <p:sldId id="318" r:id="rId41"/>
    <p:sldId id="323" r:id="rId42"/>
    <p:sldId id="324" r:id="rId43"/>
    <p:sldId id="319" r:id="rId44"/>
    <p:sldId id="325" r:id="rId45"/>
    <p:sldId id="265" r:id="rId46"/>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722C"/>
    <a:srgbClr val="006600"/>
    <a:srgbClr val="7E4418"/>
    <a:srgbClr val="79611D"/>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2" autoAdjust="0"/>
    <p:restoredTop sz="90464" autoAdjust="0"/>
  </p:normalViewPr>
  <p:slideViewPr>
    <p:cSldViewPr snapToGrid="0">
      <p:cViewPr varScale="1">
        <p:scale>
          <a:sx n="78" d="100"/>
          <a:sy n="78" d="100"/>
        </p:scale>
        <p:origin x="1411"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284" cy="49829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4" y="1"/>
            <a:ext cx="2944284" cy="498295"/>
          </a:xfrm>
          <a:prstGeom prst="rect">
            <a:avLst/>
          </a:prstGeom>
        </p:spPr>
        <p:txBody>
          <a:bodyPr vert="horz" lIns="91440" tIns="45720" rIns="91440" bIns="45720" rtlCol="0"/>
          <a:lstStyle>
            <a:lvl1pPr algn="r">
              <a:defRPr sz="1200"/>
            </a:lvl1pPr>
          </a:lstStyle>
          <a:p>
            <a:fld id="{9FD74802-088F-4CDE-9FE4-069281AF7530}" type="datetimeFigureOut">
              <a:rPr lang="en-US" smtClean="0"/>
              <a:pPr/>
              <a:t>4/24/2019</a:t>
            </a:fld>
            <a:endParaRPr lang="en-US"/>
          </a:p>
        </p:txBody>
      </p:sp>
      <p:sp>
        <p:nvSpPr>
          <p:cNvPr id="4" name="Footer Placeholder 3"/>
          <p:cNvSpPr>
            <a:spLocks noGrp="1"/>
          </p:cNvSpPr>
          <p:nvPr>
            <p:ph type="ftr" sz="quarter" idx="2"/>
          </p:nvPr>
        </p:nvSpPr>
        <p:spPr>
          <a:xfrm>
            <a:off x="0" y="9433107"/>
            <a:ext cx="2944284" cy="4982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4" y="9433107"/>
            <a:ext cx="2944284" cy="498293"/>
          </a:xfrm>
          <a:prstGeom prst="rect">
            <a:avLst/>
          </a:prstGeom>
        </p:spPr>
        <p:txBody>
          <a:bodyPr vert="horz" lIns="91440" tIns="45720" rIns="91440" bIns="45720" rtlCol="0" anchor="b"/>
          <a:lstStyle>
            <a:lvl1pPr algn="r">
              <a:defRPr sz="1200"/>
            </a:lvl1pPr>
          </a:lstStyle>
          <a:p>
            <a:fld id="{24BF64CA-D243-4298-BECC-618019D8B39E}" type="slidenum">
              <a:rPr lang="en-US" smtClean="0"/>
              <a:pPr/>
              <a:t>‹#›</a:t>
            </a:fld>
            <a:endParaRPr lang="en-US"/>
          </a:p>
        </p:txBody>
      </p:sp>
    </p:spTree>
    <p:extLst>
      <p:ext uri="{BB962C8B-B14F-4D97-AF65-F5344CB8AC3E}">
        <p14:creationId xmlns:p14="http://schemas.microsoft.com/office/powerpoint/2010/main" val="382382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284"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4" y="1"/>
            <a:ext cx="2944284" cy="498295"/>
          </a:xfrm>
          <a:prstGeom prst="rect">
            <a:avLst/>
          </a:prstGeom>
        </p:spPr>
        <p:txBody>
          <a:bodyPr vert="horz" lIns="91440" tIns="45720" rIns="91440" bIns="45720" rtlCol="0"/>
          <a:lstStyle>
            <a:lvl1pPr algn="r">
              <a:defRPr sz="1200"/>
            </a:lvl1pPr>
          </a:lstStyle>
          <a:p>
            <a:fld id="{50F2FAEF-3CAB-4808-B123-B3365B15C7D7}" type="datetimeFigureOut">
              <a:rPr lang="en-GB" smtClean="0"/>
              <a:pPr/>
              <a:t>24/04/2019</a:t>
            </a:fld>
            <a:endParaRPr lang="en-GB"/>
          </a:p>
        </p:txBody>
      </p:sp>
      <p:sp>
        <p:nvSpPr>
          <p:cNvPr id="4" name="Slide Image Placeholder 3"/>
          <p:cNvSpPr>
            <a:spLocks noGrp="1" noRot="1" noChangeAspect="1"/>
          </p:cNvSpPr>
          <p:nvPr>
            <p:ph type="sldImg" idx="2"/>
          </p:nvPr>
        </p:nvSpPr>
        <p:spPr>
          <a:xfrm>
            <a:off x="1162050" y="1241425"/>
            <a:ext cx="4470400" cy="33528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487"/>
            <a:ext cx="5435600" cy="3910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3107"/>
            <a:ext cx="2944284" cy="49829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4" y="9433107"/>
            <a:ext cx="2944284" cy="498293"/>
          </a:xfrm>
          <a:prstGeom prst="rect">
            <a:avLst/>
          </a:prstGeom>
        </p:spPr>
        <p:txBody>
          <a:bodyPr vert="horz" lIns="91440" tIns="45720" rIns="91440" bIns="45720" rtlCol="0" anchor="b"/>
          <a:lstStyle>
            <a:lvl1pPr algn="r">
              <a:defRPr sz="1200"/>
            </a:lvl1pPr>
          </a:lstStyle>
          <a:p>
            <a:fld id="{D510FD10-CB40-4938-A6B3-3CB63842028D}" type="slidenum">
              <a:rPr lang="en-GB" smtClean="0"/>
              <a:pPr/>
              <a:t>‹#›</a:t>
            </a:fld>
            <a:endParaRPr lang="en-GB"/>
          </a:p>
        </p:txBody>
      </p:sp>
    </p:spTree>
    <p:extLst>
      <p:ext uri="{BB962C8B-B14F-4D97-AF65-F5344CB8AC3E}">
        <p14:creationId xmlns:p14="http://schemas.microsoft.com/office/powerpoint/2010/main" val="693470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Thematic Programs (1)  </a:t>
            </a:r>
            <a:r>
              <a:rPr lang="en-PH" dirty="0" err="1"/>
              <a:t>Agro</a:t>
            </a:r>
            <a:r>
              <a:rPr lang="en-PH" dirty="0"/>
              <a:t>-ecosystem Management (2) SLM Climate smart Agriculture (3) Watershed landscape management and rehabilitation  (4) Scaling up best practices as SLM (5) Mainstreaming SLM is to agricultural landscape</a:t>
            </a:r>
          </a:p>
        </p:txBody>
      </p:sp>
      <p:sp>
        <p:nvSpPr>
          <p:cNvPr id="4" name="Slide Number Placeholder 3"/>
          <p:cNvSpPr>
            <a:spLocks noGrp="1"/>
          </p:cNvSpPr>
          <p:nvPr>
            <p:ph type="sldNum" sz="quarter" idx="5"/>
          </p:nvPr>
        </p:nvSpPr>
        <p:spPr/>
        <p:txBody>
          <a:bodyPr/>
          <a:lstStyle/>
          <a:p>
            <a:fld id="{D510FD10-CB40-4938-A6B3-3CB63842028D}" type="slidenum">
              <a:rPr lang="en-GB" smtClean="0"/>
              <a:pPr/>
              <a:t>6</a:t>
            </a:fld>
            <a:endParaRPr lang="en-GB"/>
          </a:p>
        </p:txBody>
      </p:sp>
    </p:spTree>
    <p:extLst>
      <p:ext uri="{BB962C8B-B14F-4D97-AF65-F5344CB8AC3E}">
        <p14:creationId xmlns:p14="http://schemas.microsoft.com/office/powerpoint/2010/main" val="1569395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16</a:t>
            </a:fld>
            <a:endParaRPr lang="en-GB"/>
          </a:p>
        </p:txBody>
      </p:sp>
    </p:spTree>
    <p:extLst>
      <p:ext uri="{BB962C8B-B14F-4D97-AF65-F5344CB8AC3E}">
        <p14:creationId xmlns:p14="http://schemas.microsoft.com/office/powerpoint/2010/main" val="4085023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17</a:t>
            </a:fld>
            <a:endParaRPr lang="en-GB"/>
          </a:p>
        </p:txBody>
      </p:sp>
    </p:spTree>
    <p:extLst>
      <p:ext uri="{BB962C8B-B14F-4D97-AF65-F5344CB8AC3E}">
        <p14:creationId xmlns:p14="http://schemas.microsoft.com/office/powerpoint/2010/main" val="2415273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18</a:t>
            </a:fld>
            <a:endParaRPr lang="en-GB"/>
          </a:p>
        </p:txBody>
      </p:sp>
    </p:spTree>
    <p:extLst>
      <p:ext uri="{BB962C8B-B14F-4D97-AF65-F5344CB8AC3E}">
        <p14:creationId xmlns:p14="http://schemas.microsoft.com/office/powerpoint/2010/main" val="3548255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19</a:t>
            </a:fld>
            <a:endParaRPr lang="en-GB"/>
          </a:p>
        </p:txBody>
      </p:sp>
    </p:spTree>
    <p:extLst>
      <p:ext uri="{BB962C8B-B14F-4D97-AF65-F5344CB8AC3E}">
        <p14:creationId xmlns:p14="http://schemas.microsoft.com/office/powerpoint/2010/main" val="360018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20</a:t>
            </a:fld>
            <a:endParaRPr lang="en-GB"/>
          </a:p>
        </p:txBody>
      </p:sp>
    </p:spTree>
    <p:extLst>
      <p:ext uri="{BB962C8B-B14F-4D97-AF65-F5344CB8AC3E}">
        <p14:creationId xmlns:p14="http://schemas.microsoft.com/office/powerpoint/2010/main" val="346086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21</a:t>
            </a:fld>
            <a:endParaRPr lang="en-GB"/>
          </a:p>
        </p:txBody>
      </p:sp>
    </p:spTree>
    <p:extLst>
      <p:ext uri="{BB962C8B-B14F-4D97-AF65-F5344CB8AC3E}">
        <p14:creationId xmlns:p14="http://schemas.microsoft.com/office/powerpoint/2010/main" val="2854034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22</a:t>
            </a:fld>
            <a:endParaRPr lang="en-GB"/>
          </a:p>
        </p:txBody>
      </p:sp>
    </p:spTree>
    <p:extLst>
      <p:ext uri="{BB962C8B-B14F-4D97-AF65-F5344CB8AC3E}">
        <p14:creationId xmlns:p14="http://schemas.microsoft.com/office/powerpoint/2010/main" val="2304008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23</a:t>
            </a:fld>
            <a:endParaRPr lang="en-GB"/>
          </a:p>
        </p:txBody>
      </p:sp>
    </p:spTree>
    <p:extLst>
      <p:ext uri="{BB962C8B-B14F-4D97-AF65-F5344CB8AC3E}">
        <p14:creationId xmlns:p14="http://schemas.microsoft.com/office/powerpoint/2010/main" val="2106662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This</a:t>
            </a:r>
            <a:r>
              <a:rPr lang="en-SG" sz="1200" kern="1200" baseline="0" dirty="0">
                <a:solidFill>
                  <a:schemeClr val="tx1"/>
                </a:solidFill>
                <a:effectLst/>
                <a:latin typeface="+mn-lt"/>
                <a:ea typeface="+mn-ea"/>
                <a:cs typeface="+mn-cs"/>
              </a:rPr>
              <a:t> wealth of knowledge can be found in the landscape where there</a:t>
            </a:r>
            <a:r>
              <a:rPr lang="en-SG" sz="1200" kern="1200" dirty="0">
                <a:solidFill>
                  <a:schemeClr val="tx1"/>
                </a:solidFill>
                <a:effectLst/>
                <a:latin typeface="+mn-lt"/>
                <a:ea typeface="+mn-ea"/>
                <a:cs typeface="+mn-cs"/>
              </a:rPr>
              <a:t> is a plethora of sustainable land management practices that provide solution to specific LD problem from the highland down to coastal zone. </a:t>
            </a:r>
            <a:r>
              <a:rPr lang="en-PH" sz="1200" kern="1200" dirty="0">
                <a:solidFill>
                  <a:schemeClr val="tx1"/>
                </a:solidFill>
                <a:effectLst/>
                <a:latin typeface="+mn-lt"/>
                <a:ea typeface="+mn-ea"/>
                <a:cs typeface="+mn-cs"/>
              </a:rPr>
              <a:t>Documented SLM practices consist</a:t>
            </a:r>
            <a:r>
              <a:rPr lang="en-PH" sz="1200" kern="1200" baseline="0" dirty="0">
                <a:solidFill>
                  <a:schemeClr val="tx1"/>
                </a:solidFill>
                <a:effectLst/>
                <a:latin typeface="+mn-lt"/>
                <a:ea typeface="+mn-ea"/>
                <a:cs typeface="+mn-cs"/>
              </a:rPr>
              <a:t> of </a:t>
            </a:r>
            <a:r>
              <a:rPr lang="en-PH" sz="1200" kern="1200" dirty="0">
                <a:solidFill>
                  <a:schemeClr val="tx1"/>
                </a:solidFill>
                <a:effectLst/>
                <a:latin typeface="+mn-lt"/>
                <a:ea typeface="+mn-ea"/>
                <a:cs typeface="+mn-cs"/>
              </a:rPr>
              <a:t>34 SLM technologies and 9 approaches representing specific functions in the landscape; namely soil fertility management, water management, runoff management and erosion control (structural measures and vegetative measures), enrichment planting and protection of vegetative cover, fire and wind breaks, and biological pest control.</a:t>
            </a:r>
            <a:endParaRPr lang="en-SG" dirty="0">
              <a:latin typeface="Arial"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24</a:t>
            </a:fld>
            <a:endParaRPr lang="en-GB"/>
          </a:p>
        </p:txBody>
      </p:sp>
    </p:spTree>
    <p:extLst>
      <p:ext uri="{BB962C8B-B14F-4D97-AF65-F5344CB8AC3E}">
        <p14:creationId xmlns:p14="http://schemas.microsoft.com/office/powerpoint/2010/main" val="2568731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25</a:t>
            </a:fld>
            <a:endParaRPr lang="en-GB"/>
          </a:p>
        </p:txBody>
      </p:sp>
    </p:spTree>
    <p:extLst>
      <p:ext uri="{BB962C8B-B14F-4D97-AF65-F5344CB8AC3E}">
        <p14:creationId xmlns:p14="http://schemas.microsoft.com/office/powerpoint/2010/main" val="2558035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Notes: Currently, the LD 2015 assessment  is on-going. We are conducting consultation workshops with partner agencies. In addition, we do ground validation to verify the correctness of national datasets available..</a:t>
            </a:r>
          </a:p>
          <a:p>
            <a:endParaRPr lang="en-PH" dirty="0"/>
          </a:p>
          <a:p>
            <a:r>
              <a:rPr lang="en-PH" dirty="0"/>
              <a:t>National Mapping Resources and Information  Authority (NAMRIA) – National Mapping arm of the Philippines. provides national datasets</a:t>
            </a:r>
          </a:p>
        </p:txBody>
      </p:sp>
      <p:sp>
        <p:nvSpPr>
          <p:cNvPr id="4" name="Slide Number Placeholder 3"/>
          <p:cNvSpPr>
            <a:spLocks noGrp="1"/>
          </p:cNvSpPr>
          <p:nvPr>
            <p:ph type="sldNum" sz="quarter" idx="5"/>
          </p:nvPr>
        </p:nvSpPr>
        <p:spPr/>
        <p:txBody>
          <a:bodyPr/>
          <a:lstStyle/>
          <a:p>
            <a:fld id="{D510FD10-CB40-4938-A6B3-3CB63842028D}" type="slidenum">
              <a:rPr lang="en-GB" smtClean="0"/>
              <a:pPr/>
              <a:t>8</a:t>
            </a:fld>
            <a:endParaRPr lang="en-GB"/>
          </a:p>
        </p:txBody>
      </p:sp>
    </p:spTree>
    <p:extLst>
      <p:ext uri="{BB962C8B-B14F-4D97-AF65-F5344CB8AC3E}">
        <p14:creationId xmlns:p14="http://schemas.microsoft.com/office/powerpoint/2010/main" val="3654411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26</a:t>
            </a:fld>
            <a:endParaRPr lang="en-GB"/>
          </a:p>
        </p:txBody>
      </p:sp>
    </p:spTree>
    <p:extLst>
      <p:ext uri="{BB962C8B-B14F-4D97-AF65-F5344CB8AC3E}">
        <p14:creationId xmlns:p14="http://schemas.microsoft.com/office/powerpoint/2010/main" val="3866923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We also published a book titled “Philippine Case Studies on Sustainable Land Management Approaches and Technologies” which compiles the summary profiles 34 SLM Technologies and 9 Approaches generated from the WOCAT database. We distributed copies to national government agencies, local government units, CSOs.</a:t>
            </a:r>
          </a:p>
          <a:p>
            <a:endParaRPr lang="en-PH" dirty="0"/>
          </a:p>
          <a:p>
            <a:endParaRPr lang="en-PH"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30</a:t>
            </a:fld>
            <a:endParaRPr lang="en-GB"/>
          </a:p>
        </p:txBody>
      </p:sp>
    </p:spTree>
    <p:extLst>
      <p:ext uri="{BB962C8B-B14F-4D97-AF65-F5344CB8AC3E}">
        <p14:creationId xmlns:p14="http://schemas.microsoft.com/office/powerpoint/2010/main" val="1076083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Meanwhile, we also produced simplified and </a:t>
            </a:r>
            <a:r>
              <a:rPr lang="en-PH" sz="1200" kern="1200" dirty="0" err="1">
                <a:solidFill>
                  <a:schemeClr val="tx1"/>
                </a:solidFill>
                <a:effectLst/>
                <a:latin typeface="+mn-lt"/>
                <a:ea typeface="+mn-ea"/>
                <a:cs typeface="+mn-cs"/>
              </a:rPr>
              <a:t>laymanized</a:t>
            </a:r>
            <a:r>
              <a:rPr lang="en-PH" sz="1200" kern="1200" dirty="0">
                <a:solidFill>
                  <a:schemeClr val="tx1"/>
                </a:solidFill>
                <a:effectLst/>
                <a:latin typeface="+mn-lt"/>
                <a:ea typeface="+mn-ea"/>
                <a:cs typeface="+mn-cs"/>
              </a:rPr>
              <a:t> IEC materials for each technology and approach. Written in English and 3 major Philippine dialects, we are distributing these materials to land users and farmers during farmers trainings and other related events.</a:t>
            </a:r>
          </a:p>
          <a:p>
            <a:endParaRPr lang="en-PH" dirty="0"/>
          </a:p>
          <a:p>
            <a:endParaRPr lang="en-PH"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31</a:t>
            </a:fld>
            <a:endParaRPr lang="en-GB"/>
          </a:p>
        </p:txBody>
      </p:sp>
    </p:spTree>
    <p:extLst>
      <p:ext uri="{BB962C8B-B14F-4D97-AF65-F5344CB8AC3E}">
        <p14:creationId xmlns:p14="http://schemas.microsoft.com/office/powerpoint/2010/main" val="1661576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Profile</a:t>
            </a:r>
            <a:r>
              <a:rPr lang="en-GB" sz="1200" kern="1200" baseline="0" dirty="0">
                <a:solidFill>
                  <a:schemeClr val="tx1"/>
                </a:solidFill>
                <a:effectLst/>
                <a:latin typeface="+mn-lt"/>
                <a:ea typeface="+mn-ea"/>
                <a:cs typeface="+mn-cs"/>
              </a:rPr>
              <a:t> summaries in WOCAT format of documented 34 SLM technologies and approaches can be accessed from the </a:t>
            </a:r>
            <a:r>
              <a:rPr lang="en-GB" sz="1200" kern="1200" baseline="0" dirty="0" err="1">
                <a:solidFill>
                  <a:schemeClr val="tx1"/>
                </a:solidFill>
                <a:effectLst/>
                <a:latin typeface="+mn-lt"/>
                <a:ea typeface="+mn-ea"/>
                <a:cs typeface="+mn-cs"/>
              </a:rPr>
              <a:t>PhilCAT</a:t>
            </a:r>
            <a:r>
              <a:rPr lang="en-GB" sz="1200" kern="1200" baseline="0" dirty="0">
                <a:solidFill>
                  <a:schemeClr val="tx1"/>
                </a:solidFill>
                <a:effectLst/>
                <a:latin typeface="+mn-lt"/>
                <a:ea typeface="+mn-ea"/>
                <a:cs typeface="+mn-cs"/>
              </a:rPr>
              <a:t> website. It also contains videos of some selected SLM practices with </a:t>
            </a:r>
            <a:r>
              <a:rPr lang="en-GB" sz="1200" kern="1200" baseline="0" dirty="0" err="1">
                <a:solidFill>
                  <a:schemeClr val="tx1"/>
                </a:solidFill>
                <a:effectLst/>
                <a:latin typeface="+mn-lt"/>
                <a:ea typeface="+mn-ea"/>
                <a:cs typeface="+mn-cs"/>
              </a:rPr>
              <a:t>landusers</a:t>
            </a:r>
            <a:r>
              <a:rPr lang="en-GB" sz="1200" kern="1200" baseline="0" dirty="0">
                <a:solidFill>
                  <a:schemeClr val="tx1"/>
                </a:solidFill>
                <a:effectLst/>
                <a:latin typeface="+mn-lt"/>
                <a:ea typeface="+mn-ea"/>
                <a:cs typeface="+mn-cs"/>
              </a:rPr>
              <a:t> providing testimonies about the technology. </a:t>
            </a:r>
            <a:r>
              <a:rPr lang="en-GB" sz="1200" kern="1200" dirty="0">
                <a:solidFill>
                  <a:schemeClr val="tx1"/>
                </a:solidFill>
                <a:effectLst/>
                <a:latin typeface="+mn-lt"/>
                <a:ea typeface="+mn-ea"/>
                <a:cs typeface="+mn-cs"/>
              </a:rPr>
              <a:t>The decision support tool considers the selection of appropriate practice with respect to specific ecosystem, type of conservation measures, main function of the practice, and type or form of LD. Each technology and approach was rated accordingly with respect to production and socio-economic benefits, socio-cultural benefits, ecological benefits, and offsite benefits as bases in making decision.</a:t>
            </a:r>
            <a:endParaRPr lang="en-GB" dirty="0"/>
          </a:p>
          <a:p>
            <a:endParaRPr lang="en-PH" dirty="0"/>
          </a:p>
          <a:p>
            <a:endParaRPr lang="en-PH"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32</a:t>
            </a:fld>
            <a:endParaRPr lang="en-GB"/>
          </a:p>
        </p:txBody>
      </p:sp>
    </p:spTree>
    <p:extLst>
      <p:ext uri="{BB962C8B-B14F-4D97-AF65-F5344CB8AC3E}">
        <p14:creationId xmlns:p14="http://schemas.microsoft.com/office/powerpoint/2010/main" val="1749455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Notes: Land cover 2010 and 2015 assessment is available through the LDNTSP-UNCCD. The </a:t>
            </a:r>
            <a:r>
              <a:rPr lang="en-PH" dirty="0" err="1"/>
              <a:t>trends.earth</a:t>
            </a:r>
            <a:r>
              <a:rPr lang="en-PH" dirty="0"/>
              <a:t> extension of QGIS is being used to assess the LD.</a:t>
            </a:r>
          </a:p>
        </p:txBody>
      </p:sp>
      <p:sp>
        <p:nvSpPr>
          <p:cNvPr id="4" name="Slide Number Placeholder 3"/>
          <p:cNvSpPr>
            <a:spLocks noGrp="1"/>
          </p:cNvSpPr>
          <p:nvPr>
            <p:ph type="sldNum" sz="quarter" idx="5"/>
          </p:nvPr>
        </p:nvSpPr>
        <p:spPr/>
        <p:txBody>
          <a:bodyPr/>
          <a:lstStyle/>
          <a:p>
            <a:fld id="{D510FD10-CB40-4938-A6B3-3CB63842028D}" type="slidenum">
              <a:rPr lang="en-GB" smtClean="0"/>
              <a:pPr/>
              <a:t>9</a:t>
            </a:fld>
            <a:endParaRPr lang="en-GB"/>
          </a:p>
        </p:txBody>
      </p:sp>
    </p:spTree>
    <p:extLst>
      <p:ext uri="{BB962C8B-B14F-4D97-AF65-F5344CB8AC3E}">
        <p14:creationId xmlns:p14="http://schemas.microsoft.com/office/powerpoint/2010/main" val="1080023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Cagayan River Basin, Pampanga River Basin, Mindanao River Basin, Cagayan De Oro River Basin.</a:t>
            </a:r>
          </a:p>
        </p:txBody>
      </p:sp>
      <p:sp>
        <p:nvSpPr>
          <p:cNvPr id="4" name="Slide Number Placeholder 3"/>
          <p:cNvSpPr>
            <a:spLocks noGrp="1"/>
          </p:cNvSpPr>
          <p:nvPr>
            <p:ph type="sldNum" sz="quarter" idx="5"/>
          </p:nvPr>
        </p:nvSpPr>
        <p:spPr/>
        <p:txBody>
          <a:bodyPr/>
          <a:lstStyle/>
          <a:p>
            <a:fld id="{D510FD10-CB40-4938-A6B3-3CB63842028D}" type="slidenum">
              <a:rPr lang="en-GB" smtClean="0"/>
              <a:pPr/>
              <a:t>10</a:t>
            </a:fld>
            <a:endParaRPr lang="en-GB"/>
          </a:p>
        </p:txBody>
      </p:sp>
    </p:spTree>
    <p:extLst>
      <p:ext uri="{BB962C8B-B14F-4D97-AF65-F5344CB8AC3E}">
        <p14:creationId xmlns:p14="http://schemas.microsoft.com/office/powerpoint/2010/main" val="314024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11</a:t>
            </a:fld>
            <a:endParaRPr lang="en-GB"/>
          </a:p>
        </p:txBody>
      </p:sp>
    </p:spTree>
    <p:extLst>
      <p:ext uri="{BB962C8B-B14F-4D97-AF65-F5344CB8AC3E}">
        <p14:creationId xmlns:p14="http://schemas.microsoft.com/office/powerpoint/2010/main" val="934931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12</a:t>
            </a:fld>
            <a:endParaRPr lang="en-GB"/>
          </a:p>
        </p:txBody>
      </p:sp>
    </p:spTree>
    <p:extLst>
      <p:ext uri="{BB962C8B-B14F-4D97-AF65-F5344CB8AC3E}">
        <p14:creationId xmlns:p14="http://schemas.microsoft.com/office/powerpoint/2010/main" val="4248382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13</a:t>
            </a:fld>
            <a:endParaRPr lang="en-GB"/>
          </a:p>
        </p:txBody>
      </p:sp>
    </p:spTree>
    <p:extLst>
      <p:ext uri="{BB962C8B-B14F-4D97-AF65-F5344CB8AC3E}">
        <p14:creationId xmlns:p14="http://schemas.microsoft.com/office/powerpoint/2010/main" val="3956311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14</a:t>
            </a:fld>
            <a:endParaRPr lang="en-GB"/>
          </a:p>
        </p:txBody>
      </p:sp>
    </p:spTree>
    <p:extLst>
      <p:ext uri="{BB962C8B-B14F-4D97-AF65-F5344CB8AC3E}">
        <p14:creationId xmlns:p14="http://schemas.microsoft.com/office/powerpoint/2010/main" val="1944123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0FD10-CB40-4938-A6B3-3CB63842028D}" type="slidenum">
              <a:rPr lang="en-GB" smtClean="0"/>
              <a:pPr/>
              <a:t>15</a:t>
            </a:fld>
            <a:endParaRPr lang="en-GB"/>
          </a:p>
        </p:txBody>
      </p:sp>
    </p:spTree>
    <p:extLst>
      <p:ext uri="{BB962C8B-B14F-4D97-AF65-F5344CB8AC3E}">
        <p14:creationId xmlns:p14="http://schemas.microsoft.com/office/powerpoint/2010/main" val="1018426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S-SLM">
    <p:spTree>
      <p:nvGrpSpPr>
        <p:cNvPr id="1" name=""/>
        <p:cNvGrpSpPr/>
        <p:nvPr/>
      </p:nvGrpSpPr>
      <p:grpSpPr>
        <a:xfrm>
          <a:off x="0" y="0"/>
          <a:ext cx="0" cy="0"/>
          <a:chOff x="0" y="0"/>
          <a:chExt cx="0" cy="0"/>
        </a:xfrm>
      </p:grpSpPr>
      <p:sp>
        <p:nvSpPr>
          <p:cNvPr id="6" name="Title 5"/>
          <p:cNvSpPr>
            <a:spLocks noGrp="1"/>
          </p:cNvSpPr>
          <p:nvPr>
            <p:ph type="title"/>
          </p:nvPr>
        </p:nvSpPr>
        <p:spPr>
          <a:xfrm>
            <a:off x="2051051" y="260350"/>
            <a:ext cx="6913563" cy="86518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44848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11F1F71B-1714-4B95-8104-85EAA941B374}"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354929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51051" y="260350"/>
            <a:ext cx="6913563" cy="86518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1823FD3F-B80B-4BE4-B13E-04C5F3F0A04B}"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332045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
            <a:ext cx="2286000" cy="60547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0" y="4"/>
            <a:ext cx="6705600" cy="6054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DBF47A70-3963-427B-B9AF-5B41205237C7}"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3448585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DS-SLM">
    <p:spTree>
      <p:nvGrpSpPr>
        <p:cNvPr id="1" name=""/>
        <p:cNvGrpSpPr/>
        <p:nvPr/>
      </p:nvGrpSpPr>
      <p:grpSpPr>
        <a:xfrm>
          <a:off x="0" y="0"/>
          <a:ext cx="0" cy="0"/>
          <a:chOff x="0" y="0"/>
          <a:chExt cx="0" cy="0"/>
        </a:xfrm>
      </p:grpSpPr>
      <p:sp>
        <p:nvSpPr>
          <p:cNvPr id="6" name="Title 5"/>
          <p:cNvSpPr>
            <a:spLocks noGrp="1"/>
          </p:cNvSpPr>
          <p:nvPr>
            <p:ph type="title"/>
          </p:nvPr>
        </p:nvSpPr>
        <p:spPr>
          <a:xfrm>
            <a:off x="2051050" y="260350"/>
            <a:ext cx="6913563" cy="86518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94479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51050" y="260350"/>
            <a:ext cx="6913563" cy="86518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539552" y="6525344"/>
            <a:ext cx="2133600" cy="332656"/>
          </a:xfrm>
          <a:prstGeom prst="rect">
            <a:avLst/>
          </a:prstGeom>
        </p:spPr>
        <p:txBody>
          <a:bodyPr/>
          <a:lstStyle/>
          <a:p>
            <a:pPr fontAlgn="base">
              <a:spcBef>
                <a:spcPct val="0"/>
              </a:spcBef>
              <a:spcAft>
                <a:spcPct val="0"/>
              </a:spcAft>
              <a:defRPr/>
            </a:pPr>
            <a:fld id="{963E3CF5-508D-4B11-8B5D-05F077CF55D9}" type="datetime3">
              <a:rPr lang="en-GB">
                <a:solidFill>
                  <a:srgbClr val="000000"/>
                </a:solidFill>
              </a:rPr>
              <a:pPr fontAlgn="base">
                <a:spcBef>
                  <a:spcPct val="0"/>
                </a:spcBef>
                <a:spcAft>
                  <a:spcPct val="0"/>
                </a:spcAft>
                <a:defRPr/>
              </a:pPr>
              <a:t>24 April, 2019</a:t>
            </a:fld>
            <a:endParaRPr lang="en-GB">
              <a:solidFill>
                <a:srgbClr val="000000"/>
              </a:solidFill>
            </a:endParaRPr>
          </a:p>
        </p:txBody>
      </p:sp>
      <p:sp>
        <p:nvSpPr>
          <p:cNvPr id="4" name="Footer Placeholder 3"/>
          <p:cNvSpPr>
            <a:spLocks noGrp="1"/>
          </p:cNvSpPr>
          <p:nvPr>
            <p:ph type="ftr" sz="quarter" idx="11"/>
          </p:nvPr>
        </p:nvSpPr>
        <p:spPr>
          <a:xfrm>
            <a:off x="2195736" y="6552728"/>
            <a:ext cx="2895600" cy="332656"/>
          </a:xfrm>
          <a:prstGeom prst="rect">
            <a:avLst/>
          </a:prstGeom>
        </p:spPr>
        <p:txBody>
          <a:body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2222803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720" y="259854"/>
            <a:ext cx="6840760" cy="86489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15E438F3-AB26-4A18-BBF1-4E4E47D3E08F}"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17561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FF765CC8-8AD5-4345-B7B4-1C71474EABD1}"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985464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050" y="260350"/>
            <a:ext cx="6913563" cy="86518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50825" y="15573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41825" y="15573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D09530F2-7E67-4844-ADED-50D698F4762E}"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955480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6C116002-5A4E-460D-BB70-21AC2A6C84CC}"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8"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113065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67744" y="0"/>
            <a:ext cx="4536504" cy="2060848"/>
          </a:xfrm>
          <a:prstGeom prst="rect">
            <a:avLst/>
          </a:prstGeom>
        </p:spPr>
        <p:txBody>
          <a:bodyPr/>
          <a:lstStyle/>
          <a:p>
            <a:r>
              <a:rPr lang="en-US" dirty="0"/>
              <a:t>Click to edit Master title style</a:t>
            </a:r>
          </a:p>
        </p:txBody>
      </p:sp>
      <p:sp>
        <p:nvSpPr>
          <p:cNvPr id="3"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387EC96A-10A3-4695-A037-06562FF4091B}"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4"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384924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51051" y="260350"/>
            <a:ext cx="6913563" cy="86518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539552" y="6525344"/>
            <a:ext cx="2133600" cy="332656"/>
          </a:xfrm>
          <a:prstGeom prst="rect">
            <a:avLst/>
          </a:prstGeom>
        </p:spPr>
        <p:txBody>
          <a:bodyPr/>
          <a:lstStyle/>
          <a:p>
            <a:pPr fontAlgn="base">
              <a:spcBef>
                <a:spcPct val="0"/>
              </a:spcBef>
              <a:spcAft>
                <a:spcPct val="0"/>
              </a:spcAft>
              <a:defRPr/>
            </a:pPr>
            <a:fld id="{963E3CF5-508D-4B11-8B5D-05F077CF55D9}" type="datetime3">
              <a:rPr lang="en-GB">
                <a:solidFill>
                  <a:srgbClr val="000000"/>
                </a:solidFill>
              </a:rPr>
              <a:pPr fontAlgn="base">
                <a:spcBef>
                  <a:spcPct val="0"/>
                </a:spcBef>
                <a:spcAft>
                  <a:spcPct val="0"/>
                </a:spcAft>
                <a:defRPr/>
              </a:pPr>
              <a:t>24 April, 2019</a:t>
            </a:fld>
            <a:endParaRPr lang="en-GB">
              <a:solidFill>
                <a:srgbClr val="000000"/>
              </a:solidFill>
            </a:endParaRPr>
          </a:p>
        </p:txBody>
      </p:sp>
      <p:sp>
        <p:nvSpPr>
          <p:cNvPr id="4" name="Footer Placeholder 3"/>
          <p:cNvSpPr>
            <a:spLocks noGrp="1"/>
          </p:cNvSpPr>
          <p:nvPr>
            <p:ph type="ftr" sz="quarter" idx="11"/>
          </p:nvPr>
        </p:nvSpPr>
        <p:spPr>
          <a:xfrm>
            <a:off x="2195736" y="6552728"/>
            <a:ext cx="2895600" cy="332656"/>
          </a:xfrm>
          <a:prstGeom prst="rect">
            <a:avLst/>
          </a:prstGeom>
        </p:spPr>
        <p:txBody>
          <a:body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1991340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A58842C2-7430-4148-8009-81DD0ACD1D1A}"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3"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3159362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DC348759-8020-4E7D-9CDF-103DD73A2629}"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3096475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11F1F71B-1714-4B95-8104-85EAA941B374}"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3277745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51050" y="260350"/>
            <a:ext cx="6913563" cy="86518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1823FD3F-B80B-4BE4-B13E-04C5F3F0A04B}"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4259053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547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054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DBF47A70-3963-427B-B9AF-5B41205237C7}"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3119003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66C48F97-4C44-4C41-805F-B0D89AEF6FFB}" type="datetimeFigureOut">
              <a:rPr lang="es-EC">
                <a:solidFill>
                  <a:srgbClr val="000000"/>
                </a:solidFill>
              </a:rPr>
              <a:pPr fontAlgn="base">
                <a:spcBef>
                  <a:spcPct val="0"/>
                </a:spcBef>
                <a:spcAft>
                  <a:spcPct val="0"/>
                </a:spcAft>
              </a:pPr>
              <a:t>24/4/2019</a:t>
            </a:fld>
            <a:endParaRPr lang="es-EC">
              <a:solidFill>
                <a:srgbClr val="000000"/>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s-EC">
              <a:solidFill>
                <a:srgbClr val="000000"/>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5D94649F-5600-4DCC-8C4F-90A0C076983C}" type="slidenum">
              <a:rPr lang="es-EC">
                <a:solidFill>
                  <a:srgbClr val="000000"/>
                </a:solidFill>
              </a:rPr>
              <a:pPr fontAlgn="base">
                <a:spcBef>
                  <a:spcPct val="0"/>
                </a:spcBef>
                <a:spcAft>
                  <a:spcPct val="0"/>
                </a:spcAft>
              </a:pPr>
              <a:t>‹#›</a:t>
            </a:fld>
            <a:endParaRPr lang="es-EC">
              <a:solidFill>
                <a:srgbClr val="000000"/>
              </a:solidFill>
            </a:endParaRPr>
          </a:p>
        </p:txBody>
      </p:sp>
    </p:spTree>
    <p:extLst>
      <p:ext uri="{BB962C8B-B14F-4D97-AF65-F5344CB8AC3E}">
        <p14:creationId xmlns:p14="http://schemas.microsoft.com/office/powerpoint/2010/main" val="40134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720" y="259854"/>
            <a:ext cx="6840760" cy="86489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15E438F3-AB26-4A18-BBF1-4E4E47D3E08F}"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219902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FF765CC8-8AD5-4345-B7B4-1C71474EABD1}"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21698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051" y="260350"/>
            <a:ext cx="6913563" cy="86518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50825" y="1557342"/>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41825" y="1557342"/>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D09530F2-7E67-4844-ADED-50D698F4762E}"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424530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6C116002-5A4E-460D-BB70-21AC2A6C84CC}"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8"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4049113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67744" y="0"/>
            <a:ext cx="4536504" cy="2060848"/>
          </a:xfrm>
          <a:prstGeom prst="rect">
            <a:avLst/>
          </a:prstGeom>
        </p:spPr>
        <p:txBody>
          <a:bodyPr/>
          <a:lstStyle/>
          <a:p>
            <a:r>
              <a:rPr lang="en-US" dirty="0"/>
              <a:t>Click to edit Master title style</a:t>
            </a:r>
          </a:p>
        </p:txBody>
      </p:sp>
      <p:sp>
        <p:nvSpPr>
          <p:cNvPr id="3"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387EC96A-10A3-4695-A037-06562FF4091B}"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4"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688423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A58842C2-7430-4148-8009-81DD0ACD1D1A}"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3"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1493708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fontAlgn="base">
              <a:spcBef>
                <a:spcPct val="0"/>
              </a:spcBef>
              <a:spcAft>
                <a:spcPct val="0"/>
              </a:spcAft>
              <a:defRPr/>
            </a:pPr>
            <a:fld id="{DC348759-8020-4E7D-9CDF-103DD73A2629}" type="datetime3">
              <a:rPr lang="en-GB" smtClean="0">
                <a:solidFill>
                  <a:srgbClr val="000000"/>
                </a:solidFill>
              </a:rPr>
              <a:pPr fontAlgn="base">
                <a:spcBef>
                  <a:spcPct val="0"/>
                </a:spcBef>
                <a:spcAft>
                  <a:spcPct val="0"/>
                </a:spcAft>
                <a:defRPr/>
              </a:pPr>
              <a:t>24 April, 2019</a:t>
            </a:fld>
            <a:endParaRPr lang="en-GB">
              <a:solidFill>
                <a:srgbClr val="000000"/>
              </a:solidFill>
            </a:endParaRPr>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fontAlgn="base">
              <a:spcBef>
                <a:spcPct val="0"/>
              </a:spcBef>
              <a:spcAft>
                <a:spcPct val="0"/>
              </a:spcAft>
              <a:defRPr/>
            </a:pPr>
            <a:r>
              <a:rPr lang="en-GB">
                <a:solidFill>
                  <a:srgbClr val="000000"/>
                </a:solidFill>
              </a:rPr>
              <a:t>Prepared by Iwona Piechowiak </a:t>
            </a:r>
          </a:p>
        </p:txBody>
      </p:sp>
    </p:spTree>
    <p:extLst>
      <p:ext uri="{BB962C8B-B14F-4D97-AF65-F5344CB8AC3E}">
        <p14:creationId xmlns:p14="http://schemas.microsoft.com/office/powerpoint/2010/main" val="1439073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gif"/><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2306" y="69002"/>
            <a:ext cx="1908515" cy="770700"/>
          </a:xfrm>
          <a:prstGeom prst="rect">
            <a:avLst/>
          </a:prstGeom>
        </p:spPr>
      </p:pic>
      <p:sp>
        <p:nvSpPr>
          <p:cNvPr id="1028" name="Rectangle 3"/>
          <p:cNvSpPr>
            <a:spLocks noGrp="1" noChangeArrowheads="1"/>
          </p:cNvSpPr>
          <p:nvPr>
            <p:ph type="body" idx="1"/>
          </p:nvPr>
        </p:nvSpPr>
        <p:spPr bwMode="auto">
          <a:xfrm>
            <a:off x="250825" y="1557342"/>
            <a:ext cx="8229600"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2026" name="Rectangle 42"/>
          <p:cNvSpPr>
            <a:spLocks noChangeArrowheads="1"/>
          </p:cNvSpPr>
          <p:nvPr userDrawn="1"/>
        </p:nvSpPr>
        <p:spPr bwMode="auto">
          <a:xfrm>
            <a:off x="2" y="2749034"/>
            <a:ext cx="184731" cy="369332"/>
          </a:xfrm>
          <a:prstGeom prst="rect">
            <a:avLst/>
          </a:prstGeom>
          <a:noFill/>
          <a:ln w="9525">
            <a:noFill/>
            <a:miter lim="800000"/>
            <a:headEnd/>
            <a:tailEnd/>
          </a:ln>
          <a:effectLst/>
        </p:spPr>
        <p:txBody>
          <a:bodyPr wrap="none" anchor="ctr">
            <a:spAutoFit/>
          </a:bodyPr>
          <a:lstStyle/>
          <a:p>
            <a:pPr fontAlgn="base">
              <a:spcBef>
                <a:spcPct val="0"/>
              </a:spcBef>
              <a:spcAft>
                <a:spcPct val="0"/>
              </a:spcAft>
              <a:defRPr/>
            </a:pPr>
            <a:endParaRPr lang="en-US" sz="1800">
              <a:solidFill>
                <a:srgbClr val="000000"/>
              </a:solidFill>
            </a:endParaRPr>
          </a:p>
        </p:txBody>
      </p:sp>
      <p:sp>
        <p:nvSpPr>
          <p:cNvPr id="42030" name="Rectangle 46"/>
          <p:cNvSpPr>
            <a:spLocks noChangeArrowheads="1"/>
          </p:cNvSpPr>
          <p:nvPr userDrawn="1"/>
        </p:nvSpPr>
        <p:spPr bwMode="auto">
          <a:xfrm>
            <a:off x="0" y="6524629"/>
            <a:ext cx="9144000" cy="360363"/>
          </a:xfrm>
          <a:prstGeom prst="rect">
            <a:avLst/>
          </a:prstGeom>
          <a:solidFill>
            <a:srgbClr val="C7CF85"/>
          </a:solidFill>
          <a:ln w="9525">
            <a:noFill/>
            <a:miter lim="800000"/>
            <a:headEnd/>
            <a:tailEnd/>
          </a:ln>
          <a:effectLst/>
        </p:spPr>
        <p:txBody>
          <a:bodyPr wrap="none" anchor="ctr"/>
          <a:lstStyle/>
          <a:p>
            <a:pPr fontAlgn="base">
              <a:spcBef>
                <a:spcPct val="0"/>
              </a:spcBef>
              <a:spcAft>
                <a:spcPct val="0"/>
              </a:spcAft>
              <a:defRPr/>
            </a:pPr>
            <a:endParaRPr lang="en-US" sz="1800">
              <a:solidFill>
                <a:srgbClr val="000000"/>
              </a:solidFill>
            </a:endParaRPr>
          </a:p>
        </p:txBody>
      </p:sp>
      <p:pic>
        <p:nvPicPr>
          <p:cNvPr id="1037" name="Picture 48"/>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7506" y="6259186"/>
            <a:ext cx="504056" cy="590228"/>
          </a:xfrm>
          <a:prstGeom prst="rect">
            <a:avLst/>
          </a:prstGeom>
          <a:noFill/>
          <a:ln w="9525">
            <a:noFill/>
            <a:miter lim="800000"/>
            <a:headEnd/>
            <a:tailEnd/>
          </a:ln>
        </p:spPr>
      </p:pic>
      <p:pic>
        <p:nvPicPr>
          <p:cNvPr id="4" name="Picture 3"/>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014085" y="6533372"/>
            <a:ext cx="1111254" cy="333375"/>
          </a:xfrm>
          <a:prstGeom prst="rect">
            <a:avLst/>
          </a:prstGeom>
        </p:spPr>
      </p:pic>
      <p:sp>
        <p:nvSpPr>
          <p:cNvPr id="42031" name="Rectangle 47"/>
          <p:cNvSpPr>
            <a:spLocks noChangeArrowheads="1"/>
          </p:cNvSpPr>
          <p:nvPr userDrawn="1"/>
        </p:nvSpPr>
        <p:spPr bwMode="auto">
          <a:xfrm>
            <a:off x="-12306" y="4"/>
            <a:ext cx="9156306" cy="188913"/>
          </a:xfrm>
          <a:prstGeom prst="rect">
            <a:avLst/>
          </a:prstGeom>
          <a:solidFill>
            <a:srgbClr val="E2CA87"/>
          </a:solidFill>
          <a:ln w="9525">
            <a:noFill/>
            <a:miter lim="800000"/>
            <a:headEnd/>
            <a:tailEnd/>
          </a:ln>
          <a:effectLst/>
        </p:spPr>
        <p:txBody>
          <a:bodyPr wrap="none" anchor="ctr"/>
          <a:lstStyle/>
          <a:p>
            <a:pPr fontAlgn="base">
              <a:spcBef>
                <a:spcPct val="0"/>
              </a:spcBef>
              <a:spcAft>
                <a:spcPct val="0"/>
              </a:spcAft>
              <a:defRPr/>
            </a:pPr>
            <a:endParaRPr lang="en-US" sz="1800">
              <a:solidFill>
                <a:srgbClr val="000000"/>
              </a:solidFill>
            </a:endParaRPr>
          </a:p>
        </p:txBody>
      </p:sp>
    </p:spTree>
    <p:extLst>
      <p:ext uri="{BB962C8B-B14F-4D97-AF65-F5344CB8AC3E}">
        <p14:creationId xmlns:p14="http://schemas.microsoft.com/office/powerpoint/2010/main" val="3816655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rtl="0" eaLnBrk="0" fontAlgn="base" hangingPunct="0">
        <a:spcBef>
          <a:spcPct val="0"/>
        </a:spcBef>
        <a:spcAft>
          <a:spcPct val="0"/>
        </a:spcAft>
        <a:defRPr sz="4000" b="1">
          <a:solidFill>
            <a:srgbClr val="ADBA4E"/>
          </a:solidFill>
          <a:latin typeface="+mj-lt"/>
          <a:ea typeface="+mj-ea"/>
          <a:cs typeface="+mj-cs"/>
        </a:defRPr>
      </a:lvl1pPr>
      <a:lvl2pPr algn="l" rtl="0" eaLnBrk="0" fontAlgn="base" hangingPunct="0">
        <a:spcBef>
          <a:spcPct val="0"/>
        </a:spcBef>
        <a:spcAft>
          <a:spcPct val="0"/>
        </a:spcAft>
        <a:defRPr sz="4000" b="1">
          <a:solidFill>
            <a:srgbClr val="ADBA4E"/>
          </a:solidFill>
          <a:latin typeface="Arial" charset="0"/>
        </a:defRPr>
      </a:lvl2pPr>
      <a:lvl3pPr algn="l" rtl="0" eaLnBrk="0" fontAlgn="base" hangingPunct="0">
        <a:spcBef>
          <a:spcPct val="0"/>
        </a:spcBef>
        <a:spcAft>
          <a:spcPct val="0"/>
        </a:spcAft>
        <a:defRPr sz="4000" b="1">
          <a:solidFill>
            <a:srgbClr val="ADBA4E"/>
          </a:solidFill>
          <a:latin typeface="Arial" charset="0"/>
        </a:defRPr>
      </a:lvl3pPr>
      <a:lvl4pPr algn="l" rtl="0" eaLnBrk="0" fontAlgn="base" hangingPunct="0">
        <a:spcBef>
          <a:spcPct val="0"/>
        </a:spcBef>
        <a:spcAft>
          <a:spcPct val="0"/>
        </a:spcAft>
        <a:defRPr sz="4000" b="1">
          <a:solidFill>
            <a:srgbClr val="ADBA4E"/>
          </a:solidFill>
          <a:latin typeface="Arial" charset="0"/>
        </a:defRPr>
      </a:lvl4pPr>
      <a:lvl5pPr algn="l" rtl="0" eaLnBrk="0" fontAlgn="base" hangingPunct="0">
        <a:spcBef>
          <a:spcPct val="0"/>
        </a:spcBef>
        <a:spcAft>
          <a:spcPct val="0"/>
        </a:spcAft>
        <a:defRPr sz="4000" b="1">
          <a:solidFill>
            <a:srgbClr val="ADBA4E"/>
          </a:solidFill>
          <a:latin typeface="Arial" charset="0"/>
        </a:defRPr>
      </a:lvl5pPr>
      <a:lvl6pPr marL="457189" algn="ctr" rtl="0" fontAlgn="base">
        <a:spcBef>
          <a:spcPct val="0"/>
        </a:spcBef>
        <a:spcAft>
          <a:spcPct val="0"/>
        </a:spcAft>
        <a:defRPr sz="4400">
          <a:solidFill>
            <a:schemeClr val="tx1"/>
          </a:solidFill>
          <a:latin typeface="Arial" charset="0"/>
        </a:defRPr>
      </a:lvl6pPr>
      <a:lvl7pPr marL="914377" algn="ctr" rtl="0" fontAlgn="base">
        <a:spcBef>
          <a:spcPct val="0"/>
        </a:spcBef>
        <a:spcAft>
          <a:spcPct val="0"/>
        </a:spcAft>
        <a:defRPr sz="4400">
          <a:solidFill>
            <a:schemeClr val="tx1"/>
          </a:solidFill>
          <a:latin typeface="Arial" charset="0"/>
        </a:defRPr>
      </a:lvl7pPr>
      <a:lvl8pPr marL="1371566" algn="ctr" rtl="0" fontAlgn="base">
        <a:spcBef>
          <a:spcPct val="0"/>
        </a:spcBef>
        <a:spcAft>
          <a:spcPct val="0"/>
        </a:spcAft>
        <a:defRPr sz="4400">
          <a:solidFill>
            <a:schemeClr val="tx1"/>
          </a:solidFill>
          <a:latin typeface="Arial" charset="0"/>
        </a:defRPr>
      </a:lvl8pPr>
      <a:lvl9pPr marL="1828754" algn="ctr" rtl="0" fontAlgn="base">
        <a:spcBef>
          <a:spcPct val="0"/>
        </a:spcBef>
        <a:spcAft>
          <a:spcPct val="0"/>
        </a:spcAft>
        <a:defRPr sz="4400">
          <a:solidFill>
            <a:schemeClr val="tx1"/>
          </a:solidFill>
          <a:latin typeface="Arial" charset="0"/>
        </a:defRPr>
      </a:lvl9pPr>
    </p:titleStyle>
    <p:bodyStyle>
      <a:lvl1pPr marL="342891" indent="-342891" algn="l" rtl="0" eaLnBrk="0" fontAlgn="base" hangingPunct="0">
        <a:spcBef>
          <a:spcPct val="20000"/>
        </a:spcBef>
        <a:spcAft>
          <a:spcPct val="0"/>
        </a:spcAft>
        <a:buChar char="•"/>
        <a:defRPr sz="2800" b="1">
          <a:solidFill>
            <a:srgbClr val="6B6BCF"/>
          </a:solidFill>
          <a:latin typeface="+mn-lt"/>
          <a:ea typeface="+mn-ea"/>
          <a:cs typeface="+mn-cs"/>
        </a:defRPr>
      </a:lvl1pPr>
      <a:lvl2pPr marL="742932" indent="-285744" algn="l" rtl="0" eaLnBrk="0" fontAlgn="base" hangingPunct="0">
        <a:spcBef>
          <a:spcPct val="20000"/>
        </a:spcBef>
        <a:spcAft>
          <a:spcPct val="0"/>
        </a:spcAft>
        <a:buChar char="•"/>
        <a:defRPr sz="2400">
          <a:solidFill>
            <a:srgbClr val="D2AD46"/>
          </a:solidFill>
          <a:latin typeface="+mn-lt"/>
        </a:defRPr>
      </a:lvl2pPr>
      <a:lvl3pPr marL="1142971" indent="-228594" algn="l" rtl="0" eaLnBrk="0" fontAlgn="base" hangingPunct="0">
        <a:spcBef>
          <a:spcPct val="20000"/>
        </a:spcBef>
        <a:spcAft>
          <a:spcPct val="0"/>
        </a:spcAft>
        <a:buChar char="o"/>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2306" y="69002"/>
            <a:ext cx="1908515" cy="770700"/>
          </a:xfrm>
          <a:prstGeom prst="rect">
            <a:avLst/>
          </a:prstGeom>
        </p:spPr>
      </p:pic>
      <p:sp>
        <p:nvSpPr>
          <p:cNvPr id="1028" name="Rectangle 3"/>
          <p:cNvSpPr>
            <a:spLocks noGrp="1" noChangeArrowheads="1"/>
          </p:cNvSpPr>
          <p:nvPr>
            <p:ph type="body" idx="1"/>
          </p:nvPr>
        </p:nvSpPr>
        <p:spPr bwMode="auto">
          <a:xfrm>
            <a:off x="250825" y="1557338"/>
            <a:ext cx="8229600"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2026" name="Rectangle 42"/>
          <p:cNvSpPr>
            <a:spLocks noChangeArrowheads="1"/>
          </p:cNvSpPr>
          <p:nvPr userDrawn="1"/>
        </p:nvSpPr>
        <p:spPr bwMode="auto">
          <a:xfrm>
            <a:off x="0" y="2933700"/>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defRPr/>
            </a:pPr>
            <a:endParaRPr lang="en-US">
              <a:solidFill>
                <a:srgbClr val="000000"/>
              </a:solidFill>
            </a:endParaRPr>
          </a:p>
        </p:txBody>
      </p:sp>
      <p:sp>
        <p:nvSpPr>
          <p:cNvPr id="42030" name="Rectangle 46"/>
          <p:cNvSpPr>
            <a:spLocks noChangeArrowheads="1"/>
          </p:cNvSpPr>
          <p:nvPr userDrawn="1"/>
        </p:nvSpPr>
        <p:spPr bwMode="auto">
          <a:xfrm>
            <a:off x="0" y="6524625"/>
            <a:ext cx="9144000" cy="360363"/>
          </a:xfrm>
          <a:prstGeom prst="rect">
            <a:avLst/>
          </a:prstGeom>
          <a:solidFill>
            <a:srgbClr val="C7CF85"/>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pic>
        <p:nvPicPr>
          <p:cNvPr id="1037" name="Picture 48"/>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07504" y="6259186"/>
            <a:ext cx="504056" cy="590228"/>
          </a:xfrm>
          <a:prstGeom prst="rect">
            <a:avLst/>
          </a:prstGeom>
          <a:noFill/>
          <a:ln w="9525">
            <a:noFill/>
            <a:miter lim="800000"/>
            <a:headEnd/>
            <a:tailEnd/>
          </a:ln>
        </p:spPr>
      </p:pic>
      <p:pic>
        <p:nvPicPr>
          <p:cNvPr id="4" name="Picture 3"/>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014085" y="6533368"/>
            <a:ext cx="1111254" cy="333375"/>
          </a:xfrm>
          <a:prstGeom prst="rect">
            <a:avLst/>
          </a:prstGeom>
        </p:spPr>
      </p:pic>
      <p:sp>
        <p:nvSpPr>
          <p:cNvPr id="42031" name="Rectangle 47"/>
          <p:cNvSpPr>
            <a:spLocks noChangeArrowheads="1"/>
          </p:cNvSpPr>
          <p:nvPr userDrawn="1"/>
        </p:nvSpPr>
        <p:spPr bwMode="auto">
          <a:xfrm>
            <a:off x="-12306" y="0"/>
            <a:ext cx="9156306" cy="188913"/>
          </a:xfrm>
          <a:prstGeom prst="rect">
            <a:avLst/>
          </a:prstGeom>
          <a:solidFill>
            <a:srgbClr val="E2CA87"/>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64615950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sldNum="0" hdr="0" ftr="0" dt="0"/>
  <p:txStyles>
    <p:titleStyle>
      <a:lvl1pPr algn="l" rtl="0" eaLnBrk="0" fontAlgn="base" hangingPunct="0">
        <a:spcBef>
          <a:spcPct val="0"/>
        </a:spcBef>
        <a:spcAft>
          <a:spcPct val="0"/>
        </a:spcAft>
        <a:defRPr sz="4000" b="1">
          <a:solidFill>
            <a:srgbClr val="ADBA4E"/>
          </a:solidFill>
          <a:latin typeface="+mj-lt"/>
          <a:ea typeface="+mj-ea"/>
          <a:cs typeface="+mj-cs"/>
        </a:defRPr>
      </a:lvl1pPr>
      <a:lvl2pPr algn="l" rtl="0" eaLnBrk="0" fontAlgn="base" hangingPunct="0">
        <a:spcBef>
          <a:spcPct val="0"/>
        </a:spcBef>
        <a:spcAft>
          <a:spcPct val="0"/>
        </a:spcAft>
        <a:defRPr sz="4000" b="1">
          <a:solidFill>
            <a:srgbClr val="ADBA4E"/>
          </a:solidFill>
          <a:latin typeface="Arial" charset="0"/>
        </a:defRPr>
      </a:lvl2pPr>
      <a:lvl3pPr algn="l" rtl="0" eaLnBrk="0" fontAlgn="base" hangingPunct="0">
        <a:spcBef>
          <a:spcPct val="0"/>
        </a:spcBef>
        <a:spcAft>
          <a:spcPct val="0"/>
        </a:spcAft>
        <a:defRPr sz="4000" b="1">
          <a:solidFill>
            <a:srgbClr val="ADBA4E"/>
          </a:solidFill>
          <a:latin typeface="Arial" charset="0"/>
        </a:defRPr>
      </a:lvl3pPr>
      <a:lvl4pPr algn="l" rtl="0" eaLnBrk="0" fontAlgn="base" hangingPunct="0">
        <a:spcBef>
          <a:spcPct val="0"/>
        </a:spcBef>
        <a:spcAft>
          <a:spcPct val="0"/>
        </a:spcAft>
        <a:defRPr sz="4000" b="1">
          <a:solidFill>
            <a:srgbClr val="ADBA4E"/>
          </a:solidFill>
          <a:latin typeface="Arial" charset="0"/>
        </a:defRPr>
      </a:lvl4pPr>
      <a:lvl5pPr algn="l" rtl="0" eaLnBrk="0" fontAlgn="base" hangingPunct="0">
        <a:spcBef>
          <a:spcPct val="0"/>
        </a:spcBef>
        <a:spcAft>
          <a:spcPct val="0"/>
        </a:spcAft>
        <a:defRPr sz="4000" b="1">
          <a:solidFill>
            <a:srgbClr val="ADBA4E"/>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2800" b="1">
          <a:solidFill>
            <a:srgbClr val="6B6BCF"/>
          </a:solidFill>
          <a:latin typeface="+mn-lt"/>
          <a:ea typeface="+mn-ea"/>
          <a:cs typeface="+mn-cs"/>
        </a:defRPr>
      </a:lvl1pPr>
      <a:lvl2pPr marL="742950" indent="-285750" algn="l" rtl="0" eaLnBrk="0" fontAlgn="base" hangingPunct="0">
        <a:spcBef>
          <a:spcPct val="20000"/>
        </a:spcBef>
        <a:spcAft>
          <a:spcPct val="0"/>
        </a:spcAft>
        <a:buChar char="•"/>
        <a:defRPr sz="2400">
          <a:solidFill>
            <a:srgbClr val="D2AD46"/>
          </a:solidFill>
          <a:latin typeface="+mn-lt"/>
        </a:defRPr>
      </a:lvl2pPr>
      <a:lvl3pPr marL="1143000" indent="-228600" algn="l" rtl="0" eaLnBrk="0" fontAlgn="base" hangingPunct="0">
        <a:spcBef>
          <a:spcPct val="20000"/>
        </a:spcBef>
        <a:spcAft>
          <a:spcPct val="0"/>
        </a:spcAft>
        <a:buChar char="o"/>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flickr.com/photos/29645312@N06/2772041981/" TargetMode="External"/><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bswm.da.gov.ph/philcat-sl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hyperlink" Target="http://bswm.da.gov.ph/philcat-slm/" TargetMode="External"/><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bswm.da.gov.ph/philcat-slm"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DB8E5-8EF1-4F84-B236-A3EB7ED9E21E}"/>
              </a:ext>
            </a:extLst>
          </p:cNvPr>
          <p:cNvSpPr>
            <a:spLocks noGrp="1"/>
          </p:cNvSpPr>
          <p:nvPr>
            <p:ph type="title"/>
          </p:nvPr>
        </p:nvSpPr>
        <p:spPr>
          <a:xfrm>
            <a:off x="948088" y="2266950"/>
            <a:ext cx="6913563" cy="865188"/>
          </a:xfrm>
        </p:spPr>
        <p:txBody>
          <a:bodyPr/>
          <a:lstStyle/>
          <a:p>
            <a:pPr algn="ctr"/>
            <a:br>
              <a:rPr lang="en-PH" dirty="0">
                <a:solidFill>
                  <a:srgbClr val="006600"/>
                </a:solidFill>
              </a:rPr>
            </a:br>
            <a:r>
              <a:rPr lang="en-PH" sz="2000" dirty="0">
                <a:solidFill>
                  <a:srgbClr val="006600"/>
                </a:solidFill>
              </a:rPr>
              <a:t>3</a:t>
            </a:r>
            <a:r>
              <a:rPr lang="en-PH" sz="2000" baseline="30000" dirty="0">
                <a:solidFill>
                  <a:srgbClr val="006600"/>
                </a:solidFill>
              </a:rPr>
              <a:t>rd</a:t>
            </a:r>
            <a:r>
              <a:rPr lang="en-PH" sz="2000" dirty="0">
                <a:solidFill>
                  <a:srgbClr val="006600"/>
                </a:solidFill>
              </a:rPr>
              <a:t> Global Meeting: DS-SLM Project for Mainstreaming and Scaling up of Sustainable Land Management</a:t>
            </a:r>
            <a:br>
              <a:rPr lang="en-PH" sz="2000" dirty="0">
                <a:solidFill>
                  <a:srgbClr val="006600"/>
                </a:solidFill>
              </a:rPr>
            </a:br>
            <a:br>
              <a:rPr lang="en-PH" sz="2000" dirty="0">
                <a:solidFill>
                  <a:srgbClr val="006600"/>
                </a:solidFill>
              </a:rPr>
            </a:br>
            <a:r>
              <a:rPr lang="en-PH" sz="1200" dirty="0">
                <a:solidFill>
                  <a:schemeClr val="bg2">
                    <a:lumMod val="75000"/>
                  </a:schemeClr>
                </a:solidFill>
              </a:rPr>
              <a:t>Crowne Plaza Hotel,</a:t>
            </a:r>
            <a:br>
              <a:rPr lang="en-PH" sz="1200" dirty="0">
                <a:solidFill>
                  <a:schemeClr val="bg2">
                    <a:lumMod val="75000"/>
                  </a:schemeClr>
                </a:solidFill>
              </a:rPr>
            </a:br>
            <a:r>
              <a:rPr lang="en-PH" sz="1200" dirty="0">
                <a:solidFill>
                  <a:schemeClr val="bg2">
                    <a:lumMod val="75000"/>
                  </a:schemeClr>
                </a:solidFill>
              </a:rPr>
              <a:t>Ankara, Turkey</a:t>
            </a:r>
            <a:br>
              <a:rPr lang="en-PH" sz="1200" dirty="0">
                <a:solidFill>
                  <a:schemeClr val="bg2">
                    <a:lumMod val="75000"/>
                  </a:schemeClr>
                </a:solidFill>
              </a:rPr>
            </a:br>
            <a:r>
              <a:rPr lang="en-PH" sz="1200" dirty="0">
                <a:solidFill>
                  <a:schemeClr val="bg2">
                    <a:lumMod val="75000"/>
                  </a:schemeClr>
                </a:solidFill>
              </a:rPr>
              <a:t>April 24-27, 2019</a:t>
            </a:r>
            <a:br>
              <a:rPr lang="en-PH" sz="1200" dirty="0">
                <a:solidFill>
                  <a:schemeClr val="bg2">
                    <a:lumMod val="75000"/>
                  </a:schemeClr>
                </a:solidFill>
              </a:rPr>
            </a:br>
            <a:br>
              <a:rPr lang="en-PH" sz="1600" dirty="0">
                <a:solidFill>
                  <a:srgbClr val="006600"/>
                </a:solidFill>
              </a:rPr>
            </a:br>
            <a:br>
              <a:rPr lang="en-PH" sz="1600" dirty="0">
                <a:solidFill>
                  <a:srgbClr val="006600"/>
                </a:solidFill>
              </a:rPr>
            </a:br>
            <a:r>
              <a:rPr lang="en-PH" sz="1600" u="sng" dirty="0">
                <a:solidFill>
                  <a:schemeClr val="tx1"/>
                </a:solidFill>
                <a:effectLst>
                  <a:outerShdw blurRad="38100" dist="38100" dir="2700000" algn="tl">
                    <a:srgbClr val="000000">
                      <a:alpha val="43137"/>
                    </a:srgbClr>
                  </a:outerShdw>
                </a:effectLst>
              </a:rPr>
              <a:t>MS. FILIPINA Z. VENTIGAN</a:t>
            </a:r>
            <a:br>
              <a:rPr lang="en-PH" sz="1600" u="sng" dirty="0">
                <a:solidFill>
                  <a:schemeClr val="tx1"/>
                </a:solidFill>
                <a:effectLst>
                  <a:outerShdw blurRad="38100" dist="38100" dir="2700000" algn="tl">
                    <a:srgbClr val="000000">
                      <a:alpha val="43137"/>
                    </a:srgbClr>
                  </a:outerShdw>
                </a:effectLst>
              </a:rPr>
            </a:br>
            <a:r>
              <a:rPr lang="en-PH" sz="1600" dirty="0">
                <a:solidFill>
                  <a:schemeClr val="tx1"/>
                </a:solidFill>
              </a:rPr>
              <a:t>Department of Agriculture-Bureau of Soils and Water Management </a:t>
            </a:r>
            <a:endParaRPr lang="en-PH" sz="2000" dirty="0">
              <a:solidFill>
                <a:schemeClr val="tx1"/>
              </a:solidFill>
            </a:endParaRPr>
          </a:p>
        </p:txBody>
      </p:sp>
      <p:grpSp>
        <p:nvGrpSpPr>
          <p:cNvPr id="10" name="Group 9">
            <a:extLst>
              <a:ext uri="{FF2B5EF4-FFF2-40B4-BE49-F238E27FC236}">
                <a16:creationId xmlns:a16="http://schemas.microsoft.com/office/drawing/2014/main" id="{90669F97-4356-4072-A0B7-2C96EA440472}"/>
              </a:ext>
            </a:extLst>
          </p:cNvPr>
          <p:cNvGrpSpPr/>
          <p:nvPr/>
        </p:nvGrpSpPr>
        <p:grpSpPr>
          <a:xfrm>
            <a:off x="7204586" y="5555838"/>
            <a:ext cx="1768475" cy="865189"/>
            <a:chOff x="6155088" y="5430335"/>
            <a:chExt cx="2560602" cy="1156614"/>
          </a:xfrm>
        </p:grpSpPr>
        <p:pic>
          <p:nvPicPr>
            <p:cNvPr id="3" name="Picture 2" descr="unccd ile ilgili görsel sonucu">
              <a:extLst>
                <a:ext uri="{FF2B5EF4-FFF2-40B4-BE49-F238E27FC236}">
                  <a16:creationId xmlns:a16="http://schemas.microsoft.com/office/drawing/2014/main" id="{7C554EB3-83D1-477A-B30A-3F77751386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8089" y="5430335"/>
              <a:ext cx="1267601" cy="10892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LOGO_BSWM_FROM_JUN\3X3_INCHES_BSWMLOGOL.png">
              <a:extLst>
                <a:ext uri="{FF2B5EF4-FFF2-40B4-BE49-F238E27FC236}">
                  <a16:creationId xmlns:a16="http://schemas.microsoft.com/office/drawing/2014/main" id="{7853AB63-403A-44C3-825B-6F34E4283D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5088" y="5430335"/>
              <a:ext cx="1267601" cy="1156614"/>
            </a:xfrm>
            <a:prstGeom prst="rect">
              <a:avLst/>
            </a:prstGeom>
            <a:noFill/>
            <a:ln>
              <a:noFill/>
            </a:ln>
          </p:spPr>
        </p:pic>
      </p:grpSp>
      <p:pic>
        <p:nvPicPr>
          <p:cNvPr id="8" name="Picture 7">
            <a:extLst>
              <a:ext uri="{FF2B5EF4-FFF2-40B4-BE49-F238E27FC236}">
                <a16:creationId xmlns:a16="http://schemas.microsoft.com/office/drawing/2014/main" id="{FC4EB37C-4F2D-4660-9EF8-A5E6A4C71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 y="920750"/>
            <a:ext cx="3028950" cy="1514475"/>
          </a:xfrm>
          <a:prstGeom prst="rect">
            <a:avLst/>
          </a:prstGeom>
        </p:spPr>
      </p:pic>
      <p:sp>
        <p:nvSpPr>
          <p:cNvPr id="9" name="Rectangle 8">
            <a:extLst>
              <a:ext uri="{FF2B5EF4-FFF2-40B4-BE49-F238E27FC236}">
                <a16:creationId xmlns:a16="http://schemas.microsoft.com/office/drawing/2014/main" id="{69922F56-6AE7-463D-ACB1-C629BAEAE080}"/>
              </a:ext>
            </a:extLst>
          </p:cNvPr>
          <p:cNvSpPr/>
          <p:nvPr/>
        </p:nvSpPr>
        <p:spPr>
          <a:xfrm>
            <a:off x="3800475" y="1113134"/>
            <a:ext cx="4572000" cy="1569660"/>
          </a:xfrm>
          <a:prstGeom prst="rect">
            <a:avLst/>
          </a:prstGeom>
        </p:spPr>
        <p:txBody>
          <a:bodyPr>
            <a:spAutoFit/>
          </a:bodyPr>
          <a:lstStyle/>
          <a:p>
            <a:r>
              <a:rPr lang="en-PH" sz="3600" b="1" dirty="0">
                <a:solidFill>
                  <a:srgbClr val="006600"/>
                </a:solidFill>
              </a:rPr>
              <a:t>THE PHILIPPINES:  </a:t>
            </a:r>
            <a:r>
              <a:rPr lang="en-PH" sz="2400" b="1" dirty="0">
                <a:solidFill>
                  <a:srgbClr val="006600"/>
                </a:solidFill>
              </a:rPr>
              <a:t>NATIONAL ACHIEVEMENTS</a:t>
            </a:r>
            <a:br>
              <a:rPr lang="en-PH" sz="3600" b="1" dirty="0">
                <a:solidFill>
                  <a:srgbClr val="006600"/>
                </a:solidFill>
              </a:rPr>
            </a:br>
            <a:endParaRPr lang="en-PH" sz="3600" b="1" dirty="0"/>
          </a:p>
        </p:txBody>
      </p:sp>
    </p:spTree>
    <p:extLst>
      <p:ext uri="{BB962C8B-B14F-4D97-AF65-F5344CB8AC3E}">
        <p14:creationId xmlns:p14="http://schemas.microsoft.com/office/powerpoint/2010/main" val="3530087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B6F597-82CF-468C-BD60-21DB41DE50D1}"/>
              </a:ext>
            </a:extLst>
          </p:cNvPr>
          <p:cNvSpPr/>
          <p:nvPr/>
        </p:nvSpPr>
        <p:spPr>
          <a:xfrm>
            <a:off x="622092" y="940218"/>
            <a:ext cx="5467651" cy="523220"/>
          </a:xfrm>
          <a:prstGeom prst="rect">
            <a:avLst/>
          </a:prstGeom>
        </p:spPr>
        <p:txBody>
          <a:bodyPr wrap="none">
            <a:spAutoFit/>
          </a:bodyPr>
          <a:lstStyle/>
          <a:p>
            <a:r>
              <a:rPr lang="en-PH" sz="2800" b="1" dirty="0"/>
              <a:t>Subnational Level Assessment</a:t>
            </a:r>
            <a:endParaRPr lang="en-US" sz="2800" b="1" dirty="0"/>
          </a:p>
        </p:txBody>
      </p:sp>
      <p:sp>
        <p:nvSpPr>
          <p:cNvPr id="3" name="Rectangle 2">
            <a:extLst>
              <a:ext uri="{FF2B5EF4-FFF2-40B4-BE49-F238E27FC236}">
                <a16:creationId xmlns:a16="http://schemas.microsoft.com/office/drawing/2014/main" id="{B261701B-BBAF-4713-9954-AF8D3C567ADA}"/>
              </a:ext>
            </a:extLst>
          </p:cNvPr>
          <p:cNvSpPr/>
          <p:nvPr/>
        </p:nvSpPr>
        <p:spPr>
          <a:xfrm>
            <a:off x="622092" y="2151329"/>
            <a:ext cx="7899816" cy="2739211"/>
          </a:xfrm>
          <a:prstGeom prst="rect">
            <a:avLst/>
          </a:prstGeom>
        </p:spPr>
        <p:txBody>
          <a:bodyPr wrap="square">
            <a:spAutoFit/>
          </a:bodyPr>
          <a:lstStyle/>
          <a:p>
            <a:pPr marL="285750" indent="-285750">
              <a:buFont typeface="Wingdings" panose="05000000000000000000" pitchFamily="2" charset="2"/>
              <a:buChar char="Ø"/>
            </a:pPr>
            <a:r>
              <a:rPr lang="en-US" sz="2400" dirty="0"/>
              <a:t>Assessment of priority river basin and delineation of provinces within the river basin under LDN TSP;</a:t>
            </a:r>
          </a:p>
          <a:p>
            <a:endParaRPr lang="en-US" sz="2400" dirty="0"/>
          </a:p>
          <a:p>
            <a:pPr marL="285750" indent="-285750">
              <a:buFont typeface="Wingdings" panose="05000000000000000000" pitchFamily="2" charset="2"/>
              <a:buChar char="Ø"/>
            </a:pPr>
            <a:endParaRPr lang="en-US" sz="2400" dirty="0"/>
          </a:p>
          <a:p>
            <a:pPr marL="285750" indent="-285750" algn="just">
              <a:buFont typeface="Wingdings" panose="05000000000000000000" pitchFamily="2" charset="2"/>
              <a:buChar char="Ø"/>
            </a:pPr>
            <a:r>
              <a:rPr lang="en-US" sz="2400" dirty="0"/>
              <a:t>Partnership with policy institutions and financing mechanisms.</a:t>
            </a:r>
          </a:p>
          <a:p>
            <a:endParaRPr lang="en-US" sz="2800" dirty="0"/>
          </a:p>
        </p:txBody>
      </p:sp>
      <p:cxnSp>
        <p:nvCxnSpPr>
          <p:cNvPr id="14" name="Straight Connector 13">
            <a:extLst>
              <a:ext uri="{FF2B5EF4-FFF2-40B4-BE49-F238E27FC236}">
                <a16:creationId xmlns:a16="http://schemas.microsoft.com/office/drawing/2014/main" id="{29452823-EF54-4390-B15D-03372DD83B6F}"/>
              </a:ext>
            </a:extLst>
          </p:cNvPr>
          <p:cNvCxnSpPr>
            <a:cxnSpLocks/>
          </p:cNvCxnSpPr>
          <p:nvPr/>
        </p:nvCxnSpPr>
        <p:spPr>
          <a:xfrm>
            <a:off x="673100" y="1837363"/>
            <a:ext cx="779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68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C26072-CD4B-4CE3-A173-9CB43FB83964}"/>
              </a:ext>
            </a:extLst>
          </p:cNvPr>
          <p:cNvSpPr/>
          <p:nvPr/>
        </p:nvSpPr>
        <p:spPr>
          <a:xfrm>
            <a:off x="495686" y="1407180"/>
            <a:ext cx="5758308" cy="1815882"/>
          </a:xfrm>
          <a:prstGeom prst="rect">
            <a:avLst/>
          </a:prstGeom>
        </p:spPr>
        <p:txBody>
          <a:bodyPr wrap="none">
            <a:spAutoFit/>
          </a:bodyPr>
          <a:lstStyle/>
          <a:p>
            <a:r>
              <a:rPr lang="en-US" sz="2800" b="1" dirty="0"/>
              <a:t>Selection of Priority Landscapes</a:t>
            </a:r>
          </a:p>
          <a:p>
            <a:endParaRPr lang="en-US" sz="2800" b="1" dirty="0"/>
          </a:p>
          <a:p>
            <a:r>
              <a:rPr lang="en-US" sz="2800" b="1" u="sng" dirty="0"/>
              <a:t>MODULE 3</a:t>
            </a:r>
          </a:p>
          <a:p>
            <a:endParaRPr lang="en-US" sz="2800" b="1" dirty="0"/>
          </a:p>
        </p:txBody>
      </p:sp>
    </p:spTree>
    <p:extLst>
      <p:ext uri="{BB962C8B-B14F-4D97-AF65-F5344CB8AC3E}">
        <p14:creationId xmlns:p14="http://schemas.microsoft.com/office/powerpoint/2010/main" val="2607033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5D3F034A-26F5-4F7D-B85B-20B5A7C17B40}"/>
              </a:ext>
            </a:extLst>
          </p:cNvPr>
          <p:cNvSpPr txBox="1">
            <a:spLocks/>
          </p:cNvSpPr>
          <p:nvPr/>
        </p:nvSpPr>
        <p:spPr>
          <a:xfrm>
            <a:off x="482741" y="1001843"/>
            <a:ext cx="8527915" cy="4525963"/>
          </a:xfrm>
          <a:prstGeom prst="rect">
            <a:avLst/>
          </a:prstGeom>
        </p:spPr>
        <p:txBody>
          <a:bodyPr>
            <a:normAutofit/>
          </a:bodyPr>
          <a:lstStyle>
            <a:lvl1pPr marL="342891" indent="-342891" algn="l" rtl="0" eaLnBrk="0" fontAlgn="base" hangingPunct="0">
              <a:spcBef>
                <a:spcPct val="20000"/>
              </a:spcBef>
              <a:spcAft>
                <a:spcPct val="0"/>
              </a:spcAft>
              <a:buChar char="•"/>
              <a:defRPr sz="2800" b="1">
                <a:solidFill>
                  <a:srgbClr val="6B6BCF"/>
                </a:solidFill>
                <a:latin typeface="+mn-lt"/>
                <a:ea typeface="+mn-ea"/>
                <a:cs typeface="+mn-cs"/>
              </a:defRPr>
            </a:lvl1pPr>
            <a:lvl2pPr marL="742932" indent="-285744" algn="l" rtl="0" eaLnBrk="0" fontAlgn="base" hangingPunct="0">
              <a:spcBef>
                <a:spcPct val="20000"/>
              </a:spcBef>
              <a:spcAft>
                <a:spcPct val="0"/>
              </a:spcAft>
              <a:buChar char="•"/>
              <a:defRPr sz="2400">
                <a:solidFill>
                  <a:srgbClr val="D2AD46"/>
                </a:solidFill>
                <a:latin typeface="+mn-lt"/>
              </a:defRPr>
            </a:lvl2pPr>
            <a:lvl3pPr marL="1142971" indent="-228594" algn="l" rtl="0" eaLnBrk="0" fontAlgn="base" hangingPunct="0">
              <a:spcBef>
                <a:spcPct val="20000"/>
              </a:spcBef>
              <a:spcAft>
                <a:spcPct val="0"/>
              </a:spcAft>
              <a:buChar char="o"/>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marL="109728" indent="0" algn="just">
              <a:buFontTx/>
              <a:buNone/>
            </a:pPr>
            <a:r>
              <a:rPr lang="en-PH" kern="0" dirty="0">
                <a:solidFill>
                  <a:srgbClr val="6A722C"/>
                </a:solidFill>
              </a:rPr>
              <a:t>Land Use Management Options and Soil Conservation Measures recommended in different landscapes/ topography.</a:t>
            </a:r>
          </a:p>
          <a:p>
            <a:pPr marL="109728" indent="0" algn="just">
              <a:buFontTx/>
              <a:buNone/>
            </a:pPr>
            <a:endParaRPr lang="en-PH" sz="2400" kern="0" dirty="0"/>
          </a:p>
          <a:p>
            <a:pPr algn="just">
              <a:buFont typeface="Wingdings" panose="05000000000000000000" pitchFamily="2" charset="2"/>
              <a:buChar char="Ø"/>
            </a:pPr>
            <a:endParaRPr lang="en-PH" sz="2400" kern="0" dirty="0"/>
          </a:p>
          <a:p>
            <a:pPr algn="just">
              <a:buFont typeface="Wingdings" panose="05000000000000000000" pitchFamily="2" charset="2"/>
              <a:buChar char="Ø"/>
            </a:pPr>
            <a:endParaRPr lang="en-US" sz="2400" kern="0" dirty="0"/>
          </a:p>
        </p:txBody>
      </p:sp>
      <p:graphicFrame>
        <p:nvGraphicFramePr>
          <p:cNvPr id="10" name="Table 9">
            <a:extLst>
              <a:ext uri="{FF2B5EF4-FFF2-40B4-BE49-F238E27FC236}">
                <a16:creationId xmlns:a16="http://schemas.microsoft.com/office/drawing/2014/main" id="{9FEC3AB9-2B69-49B6-B72A-2DCAA108781D}"/>
              </a:ext>
            </a:extLst>
          </p:cNvPr>
          <p:cNvGraphicFramePr>
            <a:graphicFrameLocks noGrp="1"/>
          </p:cNvGraphicFramePr>
          <p:nvPr>
            <p:extLst>
              <p:ext uri="{D42A27DB-BD31-4B8C-83A1-F6EECF244321}">
                <p14:modId xmlns:p14="http://schemas.microsoft.com/office/powerpoint/2010/main" val="689744594"/>
              </p:ext>
            </p:extLst>
          </p:nvPr>
        </p:nvGraphicFramePr>
        <p:xfrm>
          <a:off x="482742" y="2609564"/>
          <a:ext cx="4724400" cy="2697162"/>
        </p:xfrm>
        <a:graphic>
          <a:graphicData uri="http://schemas.openxmlformats.org/drawingml/2006/table">
            <a:tbl>
              <a:tblPr>
                <a:tableStyleId>{5C22544A-7EE6-4342-B048-85BDC9FD1C3A}</a:tableStyleId>
              </a:tblPr>
              <a:tblGrid>
                <a:gridCol w="4724400">
                  <a:extLst>
                    <a:ext uri="{9D8B030D-6E8A-4147-A177-3AD203B41FA5}">
                      <a16:colId xmlns:a16="http://schemas.microsoft.com/office/drawing/2014/main" val="2454107938"/>
                    </a:ext>
                  </a:extLst>
                </a:gridCol>
              </a:tblGrid>
              <a:tr h="2697162">
                <a:tc>
                  <a:txBody>
                    <a:bodyPr/>
                    <a:lstStyle/>
                    <a:p>
                      <a:pPr marL="342900" lvl="0" indent="-342900" algn="l">
                        <a:lnSpc>
                          <a:spcPct val="107000"/>
                        </a:lnSpc>
                        <a:spcAft>
                          <a:spcPts val="0"/>
                        </a:spcAft>
                        <a:buFont typeface="Wingdings 3" panose="05040102010807070707" pitchFamily="18" charset="2"/>
                        <a:buChar char=""/>
                      </a:pPr>
                      <a:r>
                        <a:rPr lang="en-US" sz="2000" dirty="0">
                          <a:effectLst/>
                        </a:rPr>
                        <a:t>Prime agricultural land (0 – 3% slope)</a:t>
                      </a:r>
                      <a:endParaRPr lang="en-PH" sz="2000" dirty="0">
                        <a:effectLst/>
                      </a:endParaRPr>
                    </a:p>
                    <a:p>
                      <a:pPr marL="342900" lvl="0" indent="-342900" algn="l">
                        <a:lnSpc>
                          <a:spcPct val="107000"/>
                        </a:lnSpc>
                        <a:spcAft>
                          <a:spcPts val="0"/>
                        </a:spcAft>
                        <a:buFont typeface="Wingdings 3" panose="05040102010807070707" pitchFamily="18" charset="2"/>
                        <a:buChar char=""/>
                      </a:pPr>
                      <a:r>
                        <a:rPr lang="en-US" sz="2000" dirty="0">
                          <a:effectLst/>
                        </a:rPr>
                        <a:t>Cropland (3 – 8% slope)</a:t>
                      </a:r>
                      <a:endParaRPr lang="en-PH" sz="2000" dirty="0">
                        <a:effectLst/>
                      </a:endParaRPr>
                    </a:p>
                    <a:p>
                      <a:pPr marL="342900" lvl="0" indent="-342900" algn="l">
                        <a:lnSpc>
                          <a:spcPct val="107000"/>
                        </a:lnSpc>
                        <a:spcAft>
                          <a:spcPts val="0"/>
                        </a:spcAft>
                        <a:buFont typeface="Wingdings 3" panose="05040102010807070707" pitchFamily="18" charset="2"/>
                        <a:buChar char=""/>
                      </a:pPr>
                      <a:r>
                        <a:rPr lang="en-US" sz="2000" dirty="0">
                          <a:effectLst/>
                        </a:rPr>
                        <a:t>Modified cropland (8 – 18%slope)</a:t>
                      </a:r>
                      <a:endParaRPr lang="en-PH" sz="2000" dirty="0">
                        <a:effectLst/>
                      </a:endParaRPr>
                    </a:p>
                    <a:p>
                      <a:pPr marL="342900" lvl="0" indent="-342900" algn="l">
                        <a:lnSpc>
                          <a:spcPct val="107000"/>
                        </a:lnSpc>
                        <a:spcAft>
                          <a:spcPts val="0"/>
                        </a:spcAft>
                        <a:buFont typeface="Wingdings 3" panose="05040102010807070707" pitchFamily="18" charset="2"/>
                        <a:buChar char=""/>
                      </a:pPr>
                      <a:r>
                        <a:rPr lang="en-US" sz="2000" dirty="0">
                          <a:effectLst/>
                        </a:rPr>
                        <a:t>Diversified cropland (18 -30% slope)</a:t>
                      </a:r>
                      <a:endParaRPr lang="en-PH" sz="2000" dirty="0">
                        <a:effectLst/>
                      </a:endParaRPr>
                    </a:p>
                    <a:p>
                      <a:pPr marL="342900" lvl="0" indent="-342900" algn="l">
                        <a:lnSpc>
                          <a:spcPct val="107000"/>
                        </a:lnSpc>
                        <a:spcAft>
                          <a:spcPts val="0"/>
                        </a:spcAft>
                        <a:buFont typeface="Wingdings 3" panose="05040102010807070707" pitchFamily="18" charset="2"/>
                        <a:buChar char=""/>
                      </a:pPr>
                      <a:r>
                        <a:rPr lang="en-US" sz="2000" dirty="0">
                          <a:effectLst/>
                        </a:rPr>
                        <a:t>Plantation/orchard and pasture (30 – 50% slope)</a:t>
                      </a:r>
                      <a:endParaRPr lang="en-PH" sz="2000" dirty="0">
                        <a:effectLst/>
                      </a:endParaRPr>
                    </a:p>
                    <a:p>
                      <a:pPr marL="41275" algn="l">
                        <a:lnSpc>
                          <a:spcPct val="107000"/>
                        </a:lnSpc>
                        <a:spcAft>
                          <a:spcPts val="800"/>
                        </a:spcAft>
                      </a:pPr>
                      <a:r>
                        <a:rPr lang="en-US" sz="800" dirty="0">
                          <a:effectLst/>
                        </a:rPr>
                        <a:t> </a:t>
                      </a:r>
                      <a:endParaRPr lang="en-PH"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926819608"/>
                  </a:ext>
                </a:extLst>
              </a:tr>
            </a:tbl>
          </a:graphicData>
        </a:graphic>
      </p:graphicFrame>
      <p:pic>
        <p:nvPicPr>
          <p:cNvPr id="11" name="Picture 10">
            <a:extLst>
              <a:ext uri="{FF2B5EF4-FFF2-40B4-BE49-F238E27FC236}">
                <a16:creationId xmlns:a16="http://schemas.microsoft.com/office/drawing/2014/main" id="{2CA609BD-B448-43EC-BE79-15E9728E15E2}"/>
              </a:ext>
            </a:extLst>
          </p:cNvPr>
          <p:cNvPicPr>
            <a:picLocks noChangeAspect="1"/>
          </p:cNvPicPr>
          <p:nvPr/>
        </p:nvPicPr>
        <p:blipFill rotWithShape="1">
          <a:blip r:embed="rId3"/>
          <a:srcRect l="15833" t="1983" r="12500" b="9980"/>
          <a:stretch/>
        </p:blipFill>
        <p:spPr>
          <a:xfrm>
            <a:off x="5207142" y="2783305"/>
            <a:ext cx="3803515" cy="2626895"/>
          </a:xfrm>
          <a:prstGeom prst="rect">
            <a:avLst/>
          </a:prstGeom>
        </p:spPr>
      </p:pic>
    </p:spTree>
    <p:extLst>
      <p:ext uri="{BB962C8B-B14F-4D97-AF65-F5344CB8AC3E}">
        <p14:creationId xmlns:p14="http://schemas.microsoft.com/office/powerpoint/2010/main" val="2583549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8E57E2-771C-482F-B791-4F03D8AA764C}"/>
              </a:ext>
            </a:extLst>
          </p:cNvPr>
          <p:cNvSpPr/>
          <p:nvPr/>
        </p:nvSpPr>
        <p:spPr>
          <a:xfrm>
            <a:off x="914400" y="6173449"/>
            <a:ext cx="7162800" cy="307777"/>
          </a:xfrm>
          <a:prstGeom prst="rect">
            <a:avLst/>
          </a:prstGeom>
        </p:spPr>
        <p:txBody>
          <a:bodyPr wrap="square">
            <a:spAutoFit/>
          </a:bodyPr>
          <a:lstStyle/>
          <a:p>
            <a:pPr algn="just"/>
            <a:r>
              <a:rPr lang="en-PH" sz="1400" dirty="0"/>
              <a:t>A total of sixteen (16) techno-demo farms were established last 2017 in different regions.</a:t>
            </a:r>
          </a:p>
        </p:txBody>
      </p:sp>
      <p:pic>
        <p:nvPicPr>
          <p:cNvPr id="6" name="Picture 5" descr="Palacian-8">
            <a:extLst>
              <a:ext uri="{FF2B5EF4-FFF2-40B4-BE49-F238E27FC236}">
                <a16:creationId xmlns:a16="http://schemas.microsoft.com/office/drawing/2014/main" id="{A6AAA8D3-4F8F-48E1-9467-2B2C804642B8}"/>
              </a:ext>
            </a:extLst>
          </p:cNvPr>
          <p:cNvPicPr>
            <a:picLocks noChangeAspect="1" noChangeArrowheads="1"/>
          </p:cNvPicPr>
          <p:nvPr/>
        </p:nvPicPr>
        <p:blipFill>
          <a:blip r:embed="rId3" cstate="print"/>
          <a:srcRect/>
          <a:stretch>
            <a:fillRect/>
          </a:stretch>
        </p:blipFill>
        <p:spPr bwMode="auto">
          <a:xfrm>
            <a:off x="533400" y="3506449"/>
            <a:ext cx="3962400" cy="256063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19" descr="Palacian-4.JPG">
            <a:extLst>
              <a:ext uri="{FF2B5EF4-FFF2-40B4-BE49-F238E27FC236}">
                <a16:creationId xmlns:a16="http://schemas.microsoft.com/office/drawing/2014/main" id="{44241049-AC05-4FA6-8E35-EE9EA483A0F1}"/>
              </a:ext>
            </a:extLst>
          </p:cNvPr>
          <p:cNvPicPr>
            <a:picLocks noChangeAspect="1"/>
          </p:cNvPicPr>
          <p:nvPr/>
        </p:nvPicPr>
        <p:blipFill>
          <a:blip r:embed="rId4" cstate="print"/>
          <a:srcRect/>
          <a:stretch>
            <a:fillRect/>
          </a:stretch>
        </p:blipFill>
        <p:spPr bwMode="auto">
          <a:xfrm>
            <a:off x="4724400" y="3491367"/>
            <a:ext cx="3962400" cy="25908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4" descr="D:\Pictures\SCoPSA Pictures\Aglipay Feb '15\IMG_0128.JPG">
            <a:extLst>
              <a:ext uri="{FF2B5EF4-FFF2-40B4-BE49-F238E27FC236}">
                <a16:creationId xmlns:a16="http://schemas.microsoft.com/office/drawing/2014/main" id="{9D976BE3-3CD1-48A7-A296-DCE6E02F992F}"/>
              </a:ext>
            </a:extLst>
          </p:cNvPr>
          <p:cNvPicPr>
            <a:picLocks noChangeAspect="1" noChangeArrowheads="1"/>
          </p:cNvPicPr>
          <p:nvPr/>
        </p:nvPicPr>
        <p:blipFill>
          <a:blip r:embed="rId5" cstate="print">
            <a:lum bright="10000" contrast="-10000"/>
          </a:blip>
          <a:srcRect l="22000" b="18149"/>
          <a:stretch>
            <a:fillRect/>
          </a:stretch>
        </p:blipFill>
        <p:spPr bwMode="auto">
          <a:xfrm>
            <a:off x="533400" y="915025"/>
            <a:ext cx="3962400" cy="2286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5" descr="D:\Pictures\SCoPSA Pictures\Aglipay Feb '15\IMG_0129.JPG">
            <a:extLst>
              <a:ext uri="{FF2B5EF4-FFF2-40B4-BE49-F238E27FC236}">
                <a16:creationId xmlns:a16="http://schemas.microsoft.com/office/drawing/2014/main" id="{BD487B3F-909C-47F1-8AFD-2716CCD4989D}"/>
              </a:ext>
            </a:extLst>
          </p:cNvPr>
          <p:cNvPicPr>
            <a:picLocks noChangeAspect="1" noChangeArrowheads="1"/>
          </p:cNvPicPr>
          <p:nvPr/>
        </p:nvPicPr>
        <p:blipFill>
          <a:blip r:embed="rId6" cstate="print">
            <a:lum bright="10000" contrast="-10000"/>
          </a:blip>
          <a:srcRect l="22000" b="18149"/>
          <a:stretch>
            <a:fillRect/>
          </a:stretch>
        </p:blipFill>
        <p:spPr bwMode="auto">
          <a:xfrm>
            <a:off x="4724400" y="915025"/>
            <a:ext cx="3962400" cy="2286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1320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143C13-1379-442A-9A59-0AF5F674C52A}"/>
              </a:ext>
            </a:extLst>
          </p:cNvPr>
          <p:cNvSpPr/>
          <p:nvPr/>
        </p:nvSpPr>
        <p:spPr>
          <a:xfrm>
            <a:off x="566371" y="1762780"/>
            <a:ext cx="4804520" cy="1815882"/>
          </a:xfrm>
          <a:prstGeom prst="rect">
            <a:avLst/>
          </a:prstGeom>
        </p:spPr>
        <p:txBody>
          <a:bodyPr wrap="none">
            <a:spAutoFit/>
          </a:bodyPr>
          <a:lstStyle/>
          <a:p>
            <a:r>
              <a:rPr lang="en-US" sz="2800" dirty="0"/>
              <a:t>Landscape level assessment</a:t>
            </a:r>
          </a:p>
          <a:p>
            <a:endParaRPr lang="en-US" sz="2800" b="1" dirty="0"/>
          </a:p>
          <a:p>
            <a:r>
              <a:rPr lang="en-US" sz="2800" b="1" u="sng" dirty="0"/>
              <a:t>MODULE 4</a:t>
            </a:r>
          </a:p>
          <a:p>
            <a:endParaRPr lang="en-US" sz="2800" dirty="0"/>
          </a:p>
        </p:txBody>
      </p:sp>
    </p:spTree>
    <p:extLst>
      <p:ext uri="{BB962C8B-B14F-4D97-AF65-F5344CB8AC3E}">
        <p14:creationId xmlns:p14="http://schemas.microsoft.com/office/powerpoint/2010/main" val="1996068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BC6B03-D34A-4F6A-BDA4-52894EB071B6}"/>
              </a:ext>
            </a:extLst>
          </p:cNvPr>
          <p:cNvSpPr/>
          <p:nvPr/>
        </p:nvSpPr>
        <p:spPr>
          <a:xfrm>
            <a:off x="667062" y="829245"/>
            <a:ext cx="7809875" cy="6186309"/>
          </a:xfrm>
          <a:prstGeom prst="rect">
            <a:avLst/>
          </a:prstGeom>
        </p:spPr>
        <p:txBody>
          <a:bodyPr wrap="square">
            <a:spAutoFit/>
          </a:bodyPr>
          <a:lstStyle/>
          <a:p>
            <a:pPr marL="342900" indent="-342900">
              <a:buFont typeface="Wingdings" panose="05000000000000000000" pitchFamily="2" charset="2"/>
              <a:buChar char="Ø"/>
            </a:pPr>
            <a:r>
              <a:rPr lang="en-PH" sz="2400" dirty="0"/>
              <a:t>Selecting of appropriate technologies to upland development </a:t>
            </a:r>
            <a:r>
              <a:rPr lang="en-US" sz="2400" dirty="0"/>
              <a:t>considers the biophysical characteristics and other land limitations</a:t>
            </a:r>
            <a:endParaRPr lang="en-PH" sz="2400" dirty="0"/>
          </a:p>
          <a:p>
            <a:pPr marL="342900" indent="-342900">
              <a:buFont typeface="Wingdings" panose="05000000000000000000" pitchFamily="2" charset="2"/>
              <a:buChar char="Ø"/>
            </a:pPr>
            <a:endParaRPr lang="en-PH" sz="2400" dirty="0"/>
          </a:p>
          <a:p>
            <a:pPr marL="342900" indent="-342900" algn="just">
              <a:buFont typeface="Wingdings" panose="05000000000000000000" pitchFamily="2" charset="2"/>
              <a:buChar char="Ø"/>
            </a:pPr>
            <a:r>
              <a:rPr lang="en-PH" sz="2400" dirty="0"/>
              <a:t>Baseline data and information will be generated/collected:</a:t>
            </a:r>
          </a:p>
          <a:p>
            <a:pPr marL="719138" algn="just">
              <a:buFont typeface="Arial" panose="020B0604020202020204" pitchFamily="34" charset="0"/>
              <a:buChar char="•"/>
            </a:pPr>
            <a:r>
              <a:rPr lang="en-PH" sz="2400" dirty="0"/>
              <a:t> Topographic map</a:t>
            </a:r>
          </a:p>
          <a:p>
            <a:pPr marL="719138" algn="just">
              <a:buFont typeface="Arial" panose="020B0604020202020204" pitchFamily="34" charset="0"/>
              <a:buChar char="•"/>
            </a:pPr>
            <a:r>
              <a:rPr lang="en-PH" sz="2400" dirty="0"/>
              <a:t> Soils and land use data (including maps)</a:t>
            </a:r>
          </a:p>
          <a:p>
            <a:pPr marL="719138" algn="just">
              <a:buFont typeface="Arial" panose="020B0604020202020204" pitchFamily="34" charset="0"/>
              <a:buChar char="•"/>
            </a:pPr>
            <a:r>
              <a:rPr lang="en-PH" sz="2400" dirty="0"/>
              <a:t> </a:t>
            </a:r>
            <a:r>
              <a:rPr lang="en-PH" sz="2400" dirty="0" err="1"/>
              <a:t>Agro</a:t>
            </a:r>
            <a:r>
              <a:rPr lang="en-PH" sz="2400" dirty="0"/>
              <a:t>-meteorological information</a:t>
            </a:r>
          </a:p>
          <a:p>
            <a:pPr marL="719138" algn="just">
              <a:buFont typeface="Arial" panose="020B0604020202020204" pitchFamily="34" charset="0"/>
              <a:buChar char="•"/>
            </a:pPr>
            <a:r>
              <a:rPr lang="en-PH" sz="2400" dirty="0"/>
              <a:t> </a:t>
            </a:r>
            <a:r>
              <a:rPr lang="en-PH" sz="2400" dirty="0" err="1"/>
              <a:t>Agro</a:t>
            </a:r>
            <a:r>
              <a:rPr lang="en-PH" sz="2400" dirty="0"/>
              <a:t>-economic information</a:t>
            </a:r>
          </a:p>
          <a:p>
            <a:pPr marL="719138" algn="just">
              <a:buFont typeface="Arial" panose="020B0604020202020204" pitchFamily="34" charset="0"/>
              <a:buChar char="•"/>
            </a:pPr>
            <a:r>
              <a:rPr lang="en-PH" sz="2400" dirty="0"/>
              <a:t> Hydro-meteorological data</a:t>
            </a:r>
          </a:p>
          <a:p>
            <a:pPr marL="719138" algn="just"/>
            <a:endParaRPr lang="en-PH" sz="2400" dirty="0"/>
          </a:p>
          <a:p>
            <a:pPr marL="719138" indent="-719138" algn="just">
              <a:buFont typeface="Wingdings" panose="05000000000000000000" pitchFamily="2" charset="2"/>
              <a:buChar char="Ø"/>
            </a:pPr>
            <a:r>
              <a:rPr lang="en-PH" sz="2400" dirty="0"/>
              <a:t>In addition, appropriate technologies will be selected based from the </a:t>
            </a:r>
            <a:r>
              <a:rPr lang="en-PH" sz="2400" dirty="0" err="1"/>
              <a:t>agro</a:t>
            </a:r>
            <a:r>
              <a:rPr lang="en-PH" sz="2400" dirty="0"/>
              <a:t>-socio-economic characteristics of the site.</a:t>
            </a:r>
          </a:p>
          <a:p>
            <a:pPr marL="342900" indent="-342900" algn="just">
              <a:buFont typeface="Wingdings" panose="05000000000000000000" pitchFamily="2" charset="2"/>
              <a:buChar char="Ø"/>
            </a:pPr>
            <a:endParaRPr lang="en-PH" dirty="0"/>
          </a:p>
          <a:p>
            <a:pPr marL="709613" algn="just">
              <a:buFont typeface="Arial" panose="020B0604020202020204" pitchFamily="34" charset="0"/>
              <a:buChar char="•"/>
            </a:pPr>
            <a:endParaRPr lang="en-PH" dirty="0"/>
          </a:p>
        </p:txBody>
      </p:sp>
    </p:spTree>
    <p:extLst>
      <p:ext uri="{BB962C8B-B14F-4D97-AF65-F5344CB8AC3E}">
        <p14:creationId xmlns:p14="http://schemas.microsoft.com/office/powerpoint/2010/main" val="1226409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C91F15-1758-4841-8FD7-C636C056F8B4}"/>
              </a:ext>
            </a:extLst>
          </p:cNvPr>
          <p:cNvSpPr/>
          <p:nvPr/>
        </p:nvSpPr>
        <p:spPr>
          <a:xfrm>
            <a:off x="516127" y="890879"/>
            <a:ext cx="6109526" cy="461665"/>
          </a:xfrm>
          <a:prstGeom prst="rect">
            <a:avLst/>
          </a:prstGeom>
        </p:spPr>
        <p:txBody>
          <a:bodyPr wrap="square">
            <a:spAutoFit/>
          </a:bodyPr>
          <a:lstStyle/>
          <a:p>
            <a:r>
              <a:rPr lang="en-US" sz="2400" dirty="0"/>
              <a:t>Some identified best SLM practices</a:t>
            </a:r>
          </a:p>
        </p:txBody>
      </p:sp>
      <p:grpSp>
        <p:nvGrpSpPr>
          <p:cNvPr id="5" name="Group 32">
            <a:extLst>
              <a:ext uri="{FF2B5EF4-FFF2-40B4-BE49-F238E27FC236}">
                <a16:creationId xmlns:a16="http://schemas.microsoft.com/office/drawing/2014/main" id="{BD445439-5C7F-401F-B82D-3B306C57F943}"/>
              </a:ext>
            </a:extLst>
          </p:cNvPr>
          <p:cNvGrpSpPr>
            <a:grpSpLocks/>
          </p:cNvGrpSpPr>
          <p:nvPr/>
        </p:nvGrpSpPr>
        <p:grpSpPr bwMode="auto">
          <a:xfrm>
            <a:off x="152400" y="3733799"/>
            <a:ext cx="3587750" cy="2741952"/>
            <a:chOff x="1905000" y="3810000"/>
            <a:chExt cx="3733800" cy="2819400"/>
          </a:xfrm>
        </p:grpSpPr>
        <p:pic>
          <p:nvPicPr>
            <p:cNvPr id="6" name="Picture 7">
              <a:extLst>
                <a:ext uri="{FF2B5EF4-FFF2-40B4-BE49-F238E27FC236}">
                  <a16:creationId xmlns:a16="http://schemas.microsoft.com/office/drawing/2014/main" id="{D652E9E1-E8D8-40B8-8F37-D790E13E0105}"/>
                </a:ext>
              </a:extLst>
            </p:cNvPr>
            <p:cNvPicPr>
              <a:picLocks noChangeAspect="1" noChangeArrowheads="1"/>
            </p:cNvPicPr>
            <p:nvPr/>
          </p:nvPicPr>
          <p:blipFill>
            <a:blip r:embed="rId3" cstate="print"/>
            <a:srcRect/>
            <a:stretch>
              <a:fillRect/>
            </a:stretch>
          </p:blipFill>
          <p:spPr bwMode="auto">
            <a:xfrm>
              <a:off x="1905000" y="3810000"/>
              <a:ext cx="3733800" cy="2819400"/>
            </a:xfrm>
            <a:prstGeom prst="rect">
              <a:avLst/>
            </a:prstGeom>
            <a:noFill/>
            <a:ln w="9525">
              <a:noFill/>
              <a:miter lim="800000"/>
              <a:headEnd/>
              <a:tailEnd/>
            </a:ln>
          </p:spPr>
        </p:pic>
        <p:sp>
          <p:nvSpPr>
            <p:cNvPr id="7" name="Rectangle 21">
              <a:extLst>
                <a:ext uri="{FF2B5EF4-FFF2-40B4-BE49-F238E27FC236}">
                  <a16:creationId xmlns:a16="http://schemas.microsoft.com/office/drawing/2014/main" id="{D40CB5F9-62A6-4ACA-A5B7-1DA85F883A66}"/>
                </a:ext>
              </a:extLst>
            </p:cNvPr>
            <p:cNvSpPr>
              <a:spLocks noChangeArrowheads="1"/>
            </p:cNvSpPr>
            <p:nvPr/>
          </p:nvSpPr>
          <p:spPr bwMode="auto">
            <a:xfrm>
              <a:off x="1905000" y="5830888"/>
              <a:ext cx="1905000" cy="646112"/>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Multi-storey cropping a</a:t>
              </a:r>
            </a:p>
          </p:txBody>
        </p:sp>
      </p:grpSp>
      <p:grpSp>
        <p:nvGrpSpPr>
          <p:cNvPr id="8" name="Group 34">
            <a:extLst>
              <a:ext uri="{FF2B5EF4-FFF2-40B4-BE49-F238E27FC236}">
                <a16:creationId xmlns:a16="http://schemas.microsoft.com/office/drawing/2014/main" id="{C5542591-027A-4476-A61A-260060D0F8AB}"/>
              </a:ext>
            </a:extLst>
          </p:cNvPr>
          <p:cNvGrpSpPr>
            <a:grpSpLocks/>
          </p:cNvGrpSpPr>
          <p:nvPr/>
        </p:nvGrpSpPr>
        <p:grpSpPr bwMode="auto">
          <a:xfrm>
            <a:off x="1862581" y="3757321"/>
            <a:ext cx="3052664" cy="2676525"/>
            <a:chOff x="3048000" y="3886200"/>
            <a:chExt cx="3162300" cy="2752725"/>
          </a:xfrm>
        </p:grpSpPr>
        <p:pic>
          <p:nvPicPr>
            <p:cNvPr id="9" name="Picture 8" descr="P2071975">
              <a:extLst>
                <a:ext uri="{FF2B5EF4-FFF2-40B4-BE49-F238E27FC236}">
                  <a16:creationId xmlns:a16="http://schemas.microsoft.com/office/drawing/2014/main" id="{CF14C5A4-112A-4110-AF52-49730E8874F7}"/>
                </a:ext>
              </a:extLst>
            </p:cNvPr>
            <p:cNvPicPr/>
            <p:nvPr/>
          </p:nvPicPr>
          <p:blipFill>
            <a:blip r:embed="rId4" cstate="print">
              <a:extLst/>
            </a:blip>
            <a:srcRect/>
            <a:stretch>
              <a:fillRect/>
            </a:stretch>
          </p:blipFill>
          <p:spPr bwMode="auto">
            <a:xfrm>
              <a:off x="3276600" y="3886200"/>
              <a:ext cx="2933700" cy="275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ext uri="{91240B29-F687-4f45-9708-019B960494DF}"/>
              <a:ext uri="{AF507438-7753-43e0-B8FC-AC1667EBCBE1}"/>
            </a:extLst>
          </p:spPr>
        </p:pic>
        <p:sp>
          <p:nvSpPr>
            <p:cNvPr id="10" name="Rectangle 24">
              <a:extLst>
                <a:ext uri="{FF2B5EF4-FFF2-40B4-BE49-F238E27FC236}">
                  <a16:creationId xmlns:a16="http://schemas.microsoft.com/office/drawing/2014/main" id="{EB2D6648-612C-4B04-BA2E-17ECB35E0200}"/>
                </a:ext>
              </a:extLst>
            </p:cNvPr>
            <p:cNvSpPr>
              <a:spLocks noChangeArrowheads="1"/>
            </p:cNvSpPr>
            <p:nvPr/>
          </p:nvSpPr>
          <p:spPr bwMode="auto">
            <a:xfrm>
              <a:off x="3048000" y="5764212"/>
              <a:ext cx="2209800" cy="646331"/>
            </a:xfrm>
            <a:prstGeom prst="rect">
              <a:avLst/>
            </a:prstGeom>
            <a:noFill/>
            <a:ln w="9525">
              <a:noFill/>
              <a:miter lim="800000"/>
              <a:headEnd/>
              <a:tailEnd/>
            </a:ln>
          </p:spPr>
          <p:txBody>
            <a:bodyPr>
              <a:spAutoFit/>
            </a:bodyPr>
            <a:lstStyle/>
            <a:p>
              <a:pPr marL="231775" indent="-231775" algn="ctr"/>
              <a:r>
                <a:rPr lang="de-CH" sz="1800" dirty="0">
                  <a:solidFill>
                    <a:schemeClr val="bg1"/>
                  </a:solidFill>
                  <a:latin typeface="Arial" pitchFamily="34" charset="0"/>
                  <a:cs typeface="Arial" pitchFamily="34" charset="0"/>
                </a:rPr>
                <a:t>Stone Wall Terraces </a:t>
              </a:r>
            </a:p>
          </p:txBody>
        </p:sp>
      </p:grpSp>
      <p:pic>
        <p:nvPicPr>
          <p:cNvPr id="11" name="Picture 4" descr="C:\Users\admin\Pictures\2008 11 21\DSCN0720.jpg">
            <a:extLst>
              <a:ext uri="{FF2B5EF4-FFF2-40B4-BE49-F238E27FC236}">
                <a16:creationId xmlns:a16="http://schemas.microsoft.com/office/drawing/2014/main" id="{CD33C3ED-C2F2-4CD8-903D-871841808EF4}"/>
              </a:ext>
            </a:extLst>
          </p:cNvPr>
          <p:cNvPicPr>
            <a:picLocks noChangeAspect="1" noChangeArrowheads="1"/>
          </p:cNvPicPr>
          <p:nvPr/>
        </p:nvPicPr>
        <p:blipFill>
          <a:blip r:embed="rId5" cstate="print"/>
          <a:srcRect/>
          <a:stretch>
            <a:fillRect/>
          </a:stretch>
        </p:blipFill>
        <p:spPr bwMode="auto">
          <a:xfrm>
            <a:off x="152400" y="914400"/>
            <a:ext cx="2651125" cy="2819400"/>
          </a:xfrm>
          <a:prstGeom prst="rect">
            <a:avLst/>
          </a:prstGeom>
          <a:noFill/>
          <a:ln w="9525">
            <a:noFill/>
            <a:miter lim="800000"/>
            <a:headEnd/>
            <a:tailEnd/>
          </a:ln>
        </p:spPr>
      </p:pic>
      <p:grpSp>
        <p:nvGrpSpPr>
          <p:cNvPr id="12" name="Group 24">
            <a:extLst>
              <a:ext uri="{FF2B5EF4-FFF2-40B4-BE49-F238E27FC236}">
                <a16:creationId xmlns:a16="http://schemas.microsoft.com/office/drawing/2014/main" id="{9B3CA236-1890-4B80-87E0-CC5AFB6C3B2B}"/>
              </a:ext>
            </a:extLst>
          </p:cNvPr>
          <p:cNvGrpSpPr>
            <a:grpSpLocks/>
          </p:cNvGrpSpPr>
          <p:nvPr/>
        </p:nvGrpSpPr>
        <p:grpSpPr bwMode="auto">
          <a:xfrm>
            <a:off x="2057400" y="914400"/>
            <a:ext cx="3581400" cy="2819400"/>
            <a:chOff x="3733800" y="914400"/>
            <a:chExt cx="3581400" cy="2819400"/>
          </a:xfrm>
        </p:grpSpPr>
        <p:pic>
          <p:nvPicPr>
            <p:cNvPr id="13" name="Picture 2" descr="http://farm4.staticflickr.com/3208/2772041981_6964db1556_z.jpg?zz=1">
              <a:hlinkClick r:id="rId6"/>
              <a:extLst>
                <a:ext uri="{FF2B5EF4-FFF2-40B4-BE49-F238E27FC236}">
                  <a16:creationId xmlns:a16="http://schemas.microsoft.com/office/drawing/2014/main" id="{DEF37739-A90F-4BBD-BCB0-0E094CF568AC}"/>
                </a:ext>
              </a:extLst>
            </p:cNvPr>
            <p:cNvPicPr>
              <a:picLocks noChangeAspect="1" noChangeArrowheads="1"/>
            </p:cNvPicPr>
            <p:nvPr/>
          </p:nvPicPr>
          <p:blipFill>
            <a:blip r:embed="rId7" cstate="print"/>
            <a:srcRect/>
            <a:stretch>
              <a:fillRect/>
            </a:stretch>
          </p:blipFill>
          <p:spPr bwMode="auto">
            <a:xfrm>
              <a:off x="3733800" y="914400"/>
              <a:ext cx="3581400" cy="2819400"/>
            </a:xfrm>
            <a:prstGeom prst="rect">
              <a:avLst/>
            </a:prstGeom>
            <a:noFill/>
            <a:ln w="9525">
              <a:noFill/>
              <a:miter lim="800000"/>
              <a:headEnd/>
              <a:tailEnd/>
            </a:ln>
          </p:spPr>
        </p:pic>
        <p:sp>
          <p:nvSpPr>
            <p:cNvPr id="14" name="Rectangle 14">
              <a:extLst>
                <a:ext uri="{FF2B5EF4-FFF2-40B4-BE49-F238E27FC236}">
                  <a16:creationId xmlns:a16="http://schemas.microsoft.com/office/drawing/2014/main" id="{CFC3CD34-22D6-4F91-AF70-09F663E64A6E}"/>
                </a:ext>
              </a:extLst>
            </p:cNvPr>
            <p:cNvSpPr>
              <a:spLocks noChangeArrowheads="1"/>
            </p:cNvSpPr>
            <p:nvPr/>
          </p:nvSpPr>
          <p:spPr bwMode="auto">
            <a:xfrm>
              <a:off x="3733800" y="1600200"/>
              <a:ext cx="2038350" cy="1200329"/>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Sloping Agricultural Land Technology </a:t>
              </a:r>
            </a:p>
          </p:txBody>
        </p:sp>
      </p:grpSp>
      <p:grpSp>
        <p:nvGrpSpPr>
          <p:cNvPr id="15" name="Group 29">
            <a:extLst>
              <a:ext uri="{FF2B5EF4-FFF2-40B4-BE49-F238E27FC236}">
                <a16:creationId xmlns:a16="http://schemas.microsoft.com/office/drawing/2014/main" id="{684CA76D-710B-453F-AACB-0A4139B5CB0D}"/>
              </a:ext>
            </a:extLst>
          </p:cNvPr>
          <p:cNvGrpSpPr>
            <a:grpSpLocks/>
          </p:cNvGrpSpPr>
          <p:nvPr/>
        </p:nvGrpSpPr>
        <p:grpSpPr bwMode="auto">
          <a:xfrm>
            <a:off x="4038600" y="914400"/>
            <a:ext cx="3048000" cy="2819400"/>
            <a:chOff x="5638800" y="914400"/>
            <a:chExt cx="3048000" cy="2819400"/>
          </a:xfrm>
        </p:grpSpPr>
        <p:pic>
          <p:nvPicPr>
            <p:cNvPr id="16" name="Picture 3" descr="C:\Documents and Settings\UNFAO\My Documents\My Pictures\DCIM with Namibia and CPM\101MSDCF\DSC01707.JPG">
              <a:extLst>
                <a:ext uri="{FF2B5EF4-FFF2-40B4-BE49-F238E27FC236}">
                  <a16:creationId xmlns:a16="http://schemas.microsoft.com/office/drawing/2014/main" id="{62BAAA31-6638-4F33-98BA-A51E880F2775}"/>
                </a:ext>
              </a:extLst>
            </p:cNvPr>
            <p:cNvPicPr>
              <a:picLocks noChangeAspect="1" noChangeArrowheads="1"/>
            </p:cNvPicPr>
            <p:nvPr/>
          </p:nvPicPr>
          <p:blipFill>
            <a:blip r:embed="rId8" cstate="print"/>
            <a:srcRect/>
            <a:stretch>
              <a:fillRect/>
            </a:stretch>
          </p:blipFill>
          <p:spPr bwMode="auto">
            <a:xfrm>
              <a:off x="5638800" y="914400"/>
              <a:ext cx="3048000" cy="2819400"/>
            </a:xfrm>
            <a:prstGeom prst="rect">
              <a:avLst/>
            </a:prstGeom>
            <a:noFill/>
            <a:ln w="9525">
              <a:noFill/>
              <a:miter lim="800000"/>
              <a:headEnd/>
              <a:tailEnd/>
            </a:ln>
          </p:spPr>
        </p:pic>
        <p:sp>
          <p:nvSpPr>
            <p:cNvPr id="17" name="Rectangle 16">
              <a:extLst>
                <a:ext uri="{FF2B5EF4-FFF2-40B4-BE49-F238E27FC236}">
                  <a16:creationId xmlns:a16="http://schemas.microsoft.com/office/drawing/2014/main" id="{0F42BAA5-A62E-4CFF-AEE7-C053B3DEAAB1}"/>
                </a:ext>
              </a:extLst>
            </p:cNvPr>
            <p:cNvSpPr>
              <a:spLocks noChangeArrowheads="1"/>
            </p:cNvSpPr>
            <p:nvPr/>
          </p:nvSpPr>
          <p:spPr bwMode="auto">
            <a:xfrm>
              <a:off x="5638800" y="2133600"/>
              <a:ext cx="2209800" cy="646331"/>
            </a:xfrm>
            <a:prstGeom prst="rect">
              <a:avLst/>
            </a:prstGeom>
            <a:noFill/>
            <a:ln w="9525">
              <a:noFill/>
              <a:miter lim="800000"/>
              <a:headEnd/>
              <a:tailEnd/>
            </a:ln>
          </p:spPr>
          <p:txBody>
            <a:bodyPr wrap="square">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ResiduesManagement </a:t>
              </a:r>
            </a:p>
          </p:txBody>
        </p:sp>
      </p:grpSp>
      <p:grpSp>
        <p:nvGrpSpPr>
          <p:cNvPr id="18" name="Group 39">
            <a:extLst>
              <a:ext uri="{FF2B5EF4-FFF2-40B4-BE49-F238E27FC236}">
                <a16:creationId xmlns:a16="http://schemas.microsoft.com/office/drawing/2014/main" id="{A9B411A7-8A9E-405D-822D-2BA43B3127E4}"/>
              </a:ext>
            </a:extLst>
          </p:cNvPr>
          <p:cNvGrpSpPr>
            <a:grpSpLocks/>
          </p:cNvGrpSpPr>
          <p:nvPr/>
        </p:nvGrpSpPr>
        <p:grpSpPr bwMode="auto">
          <a:xfrm>
            <a:off x="6324600" y="914399"/>
            <a:ext cx="2684489" cy="2819401"/>
            <a:chOff x="1828800" y="914400"/>
            <a:chExt cx="2819400" cy="2819400"/>
          </a:xfrm>
        </p:grpSpPr>
        <p:pic>
          <p:nvPicPr>
            <p:cNvPr id="19" name="Picture 2" descr="C:\Documents and Settings\UNFAO\My Documents\My Pictures\2014-06-15\Korea, YLP, Jircas &amp;GSaka 069.jpg">
              <a:extLst>
                <a:ext uri="{FF2B5EF4-FFF2-40B4-BE49-F238E27FC236}">
                  <a16:creationId xmlns:a16="http://schemas.microsoft.com/office/drawing/2014/main" id="{7C68438E-23DF-40AC-8129-37C4F83C9492}"/>
                </a:ext>
              </a:extLst>
            </p:cNvPr>
            <p:cNvPicPr>
              <a:picLocks noChangeAspect="1" noChangeArrowheads="1"/>
            </p:cNvPicPr>
            <p:nvPr/>
          </p:nvPicPr>
          <p:blipFill>
            <a:blip r:embed="rId9" cstate="print"/>
            <a:srcRect/>
            <a:stretch>
              <a:fillRect/>
            </a:stretch>
          </p:blipFill>
          <p:spPr bwMode="auto">
            <a:xfrm>
              <a:off x="1828800" y="914400"/>
              <a:ext cx="2819400" cy="2819400"/>
            </a:xfrm>
            <a:prstGeom prst="rect">
              <a:avLst/>
            </a:prstGeom>
            <a:noFill/>
            <a:ln w="9525">
              <a:noFill/>
              <a:miter lim="800000"/>
              <a:headEnd/>
              <a:tailEnd/>
            </a:ln>
          </p:spPr>
        </p:pic>
        <p:sp>
          <p:nvSpPr>
            <p:cNvPr id="20" name="Rectangle 19">
              <a:extLst>
                <a:ext uri="{FF2B5EF4-FFF2-40B4-BE49-F238E27FC236}">
                  <a16:creationId xmlns:a16="http://schemas.microsoft.com/office/drawing/2014/main" id="{F238C7C1-F5F9-4E24-9751-2617DC224D94}"/>
                </a:ext>
              </a:extLst>
            </p:cNvPr>
            <p:cNvSpPr>
              <a:spLocks noChangeArrowheads="1"/>
            </p:cNvSpPr>
            <p:nvPr/>
          </p:nvSpPr>
          <p:spPr bwMode="auto">
            <a:xfrm>
              <a:off x="2286000" y="2743200"/>
              <a:ext cx="2025650"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Rainwater harvesting </a:t>
              </a:r>
            </a:p>
          </p:txBody>
        </p:sp>
      </p:grpSp>
      <p:grpSp>
        <p:nvGrpSpPr>
          <p:cNvPr id="21" name="Group 49">
            <a:extLst>
              <a:ext uri="{FF2B5EF4-FFF2-40B4-BE49-F238E27FC236}">
                <a16:creationId xmlns:a16="http://schemas.microsoft.com/office/drawing/2014/main" id="{FF7E10F6-7E03-4987-8DB6-5596761E9080}"/>
              </a:ext>
            </a:extLst>
          </p:cNvPr>
          <p:cNvGrpSpPr>
            <a:grpSpLocks/>
          </p:cNvGrpSpPr>
          <p:nvPr/>
        </p:nvGrpSpPr>
        <p:grpSpPr bwMode="auto">
          <a:xfrm>
            <a:off x="3962074" y="3725688"/>
            <a:ext cx="2895600" cy="2819401"/>
            <a:chOff x="228600" y="3810000"/>
            <a:chExt cx="3048000" cy="2819400"/>
          </a:xfrm>
        </p:grpSpPr>
        <p:pic>
          <p:nvPicPr>
            <p:cNvPr id="22" name="Picture 2">
              <a:extLst>
                <a:ext uri="{FF2B5EF4-FFF2-40B4-BE49-F238E27FC236}">
                  <a16:creationId xmlns:a16="http://schemas.microsoft.com/office/drawing/2014/main" id="{A077A086-52FA-4EAC-ABAE-19E2AEC0B9AE}"/>
                </a:ext>
              </a:extLst>
            </p:cNvPr>
            <p:cNvPicPr>
              <a:picLocks noChangeAspect="1" noChangeArrowheads="1"/>
            </p:cNvPicPr>
            <p:nvPr/>
          </p:nvPicPr>
          <p:blipFill>
            <a:blip r:embed="rId10" cstate="print"/>
            <a:srcRect/>
            <a:stretch>
              <a:fillRect/>
            </a:stretch>
          </p:blipFill>
          <p:spPr bwMode="auto">
            <a:xfrm>
              <a:off x="228600" y="3810000"/>
              <a:ext cx="3048000" cy="2819400"/>
            </a:xfrm>
            <a:prstGeom prst="rect">
              <a:avLst/>
            </a:prstGeom>
            <a:noFill/>
            <a:ln w="9525">
              <a:noFill/>
              <a:miter lim="800000"/>
              <a:headEnd/>
              <a:tailEnd/>
            </a:ln>
          </p:spPr>
        </p:pic>
        <p:sp>
          <p:nvSpPr>
            <p:cNvPr id="23" name="Rectangle 19">
              <a:extLst>
                <a:ext uri="{FF2B5EF4-FFF2-40B4-BE49-F238E27FC236}">
                  <a16:creationId xmlns:a16="http://schemas.microsoft.com/office/drawing/2014/main" id="{77E00575-4676-4BAC-A795-BD17F5FEB918}"/>
                </a:ext>
              </a:extLst>
            </p:cNvPr>
            <p:cNvSpPr>
              <a:spLocks noChangeArrowheads="1"/>
            </p:cNvSpPr>
            <p:nvPr/>
          </p:nvSpPr>
          <p:spPr bwMode="auto">
            <a:xfrm>
              <a:off x="381000" y="5616948"/>
              <a:ext cx="1981200" cy="875805"/>
            </a:xfrm>
            <a:prstGeom prst="rect">
              <a:avLst/>
            </a:prstGeom>
            <a:noFill/>
            <a:ln w="9525">
              <a:noFill/>
              <a:miter lim="800000"/>
              <a:headEnd/>
              <a:tailEnd/>
            </a:ln>
          </p:spPr>
          <p:txBody>
            <a:bodyPr wrap="square">
              <a:spAutoFit/>
            </a:bodyPr>
            <a:lstStyle/>
            <a:p>
              <a:pPr marL="292100" indent="-292100"/>
              <a:r>
                <a:rPr lang="de-CH" sz="1800" dirty="0">
                  <a:solidFill>
                    <a:schemeClr val="bg1"/>
                  </a:solidFill>
                  <a:latin typeface="Arial" pitchFamily="34" charset="0"/>
                  <a:cs typeface="Arial" pitchFamily="34" charset="0"/>
                </a:rPr>
                <a:t>     Watershed  Forest Protection </a:t>
              </a:r>
            </a:p>
          </p:txBody>
        </p:sp>
      </p:grpSp>
      <p:grpSp>
        <p:nvGrpSpPr>
          <p:cNvPr id="24" name="Group 28">
            <a:extLst>
              <a:ext uri="{FF2B5EF4-FFF2-40B4-BE49-F238E27FC236}">
                <a16:creationId xmlns:a16="http://schemas.microsoft.com/office/drawing/2014/main" id="{A5D0BD4F-6586-45A5-A595-B5C3DA6B8FF8}"/>
              </a:ext>
            </a:extLst>
          </p:cNvPr>
          <p:cNvGrpSpPr>
            <a:grpSpLocks/>
          </p:cNvGrpSpPr>
          <p:nvPr/>
        </p:nvGrpSpPr>
        <p:grpSpPr bwMode="auto">
          <a:xfrm>
            <a:off x="6357443" y="3702570"/>
            <a:ext cx="2651646" cy="2852625"/>
            <a:chOff x="7054608" y="3810000"/>
            <a:chExt cx="2814553" cy="2819400"/>
          </a:xfrm>
        </p:grpSpPr>
        <p:pic>
          <p:nvPicPr>
            <p:cNvPr id="25" name="Picture 19" descr="Fores area">
              <a:extLst>
                <a:ext uri="{FF2B5EF4-FFF2-40B4-BE49-F238E27FC236}">
                  <a16:creationId xmlns:a16="http://schemas.microsoft.com/office/drawing/2014/main" id="{29722FF8-DE04-44B5-AB9B-6F83F3CF740E}"/>
                </a:ext>
              </a:extLst>
            </p:cNvPr>
            <p:cNvPicPr>
              <a:picLocks noChangeAspect="1" noChangeArrowheads="1"/>
            </p:cNvPicPr>
            <p:nvPr/>
          </p:nvPicPr>
          <p:blipFill>
            <a:blip r:embed="rId11" cstate="print"/>
            <a:srcRect/>
            <a:stretch>
              <a:fillRect/>
            </a:stretch>
          </p:blipFill>
          <p:spPr bwMode="auto">
            <a:xfrm>
              <a:off x="7054608" y="3810000"/>
              <a:ext cx="2814553" cy="2819400"/>
            </a:xfrm>
            <a:prstGeom prst="rect">
              <a:avLst/>
            </a:prstGeom>
            <a:noFill/>
            <a:ln w="15875">
              <a:solidFill>
                <a:srgbClr val="008000"/>
              </a:solidFill>
              <a:miter lim="800000"/>
              <a:headEnd/>
              <a:tailEnd/>
            </a:ln>
          </p:spPr>
        </p:pic>
        <p:sp>
          <p:nvSpPr>
            <p:cNvPr id="26" name="Rectangle 28">
              <a:extLst>
                <a:ext uri="{FF2B5EF4-FFF2-40B4-BE49-F238E27FC236}">
                  <a16:creationId xmlns:a16="http://schemas.microsoft.com/office/drawing/2014/main" id="{214E051E-9AF6-4DF2-8CC5-1027DBDB36BD}"/>
                </a:ext>
              </a:extLst>
            </p:cNvPr>
            <p:cNvSpPr>
              <a:spLocks noChangeArrowheads="1"/>
            </p:cNvSpPr>
            <p:nvPr/>
          </p:nvSpPr>
          <p:spPr bwMode="auto">
            <a:xfrm>
              <a:off x="7350880" y="5943600"/>
              <a:ext cx="2222015" cy="350392"/>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Agro-forestry </a:t>
              </a:r>
            </a:p>
          </p:txBody>
        </p:sp>
      </p:grpSp>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28" name="TextBox 27">
            <a:extLst>
              <a:ext uri="{FF2B5EF4-FFF2-40B4-BE49-F238E27FC236}">
                <a16:creationId xmlns:a16="http://schemas.microsoft.com/office/drawing/2014/main" id="{A8928F48-ACFC-4C92-9410-610B2D392BAC}"/>
              </a:ext>
            </a:extLst>
          </p:cNvPr>
          <p:cNvSpPr txBox="1"/>
          <p:nvPr/>
        </p:nvSpPr>
        <p:spPr>
          <a:xfrm>
            <a:off x="2801911" y="473879"/>
            <a:ext cx="4284689" cy="369332"/>
          </a:xfrm>
          <a:prstGeom prst="rect">
            <a:avLst/>
          </a:prstGeom>
          <a:noFill/>
        </p:spPr>
        <p:txBody>
          <a:bodyPr wrap="square" rtlCol="0">
            <a:spAutoFit/>
          </a:bodyPr>
          <a:lstStyle/>
          <a:p>
            <a:r>
              <a:rPr lang="en-US" dirty="0"/>
              <a:t>Some identified best SLM practices</a:t>
            </a:r>
          </a:p>
        </p:txBody>
      </p:sp>
    </p:spTree>
    <p:extLst>
      <p:ext uri="{BB962C8B-B14F-4D97-AF65-F5344CB8AC3E}">
        <p14:creationId xmlns:p14="http://schemas.microsoft.com/office/powerpoint/2010/main" val="768751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4" name="Rectangle 3">
            <a:extLst>
              <a:ext uri="{FF2B5EF4-FFF2-40B4-BE49-F238E27FC236}">
                <a16:creationId xmlns:a16="http://schemas.microsoft.com/office/drawing/2014/main" id="{1237FBA6-A2FB-4AB4-8D1E-0579B641DCF4}"/>
              </a:ext>
            </a:extLst>
          </p:cNvPr>
          <p:cNvSpPr/>
          <p:nvPr/>
        </p:nvSpPr>
        <p:spPr>
          <a:xfrm>
            <a:off x="573598" y="2025878"/>
            <a:ext cx="3998402" cy="1815882"/>
          </a:xfrm>
          <a:prstGeom prst="rect">
            <a:avLst/>
          </a:prstGeom>
        </p:spPr>
        <p:txBody>
          <a:bodyPr wrap="none">
            <a:spAutoFit/>
          </a:bodyPr>
          <a:lstStyle/>
          <a:p>
            <a:r>
              <a:rPr lang="en-US" sz="2800" dirty="0"/>
              <a:t>SLM Territorial Planning</a:t>
            </a:r>
          </a:p>
          <a:p>
            <a:endParaRPr lang="en-US" sz="2800" b="1" dirty="0"/>
          </a:p>
          <a:p>
            <a:r>
              <a:rPr lang="en-US" sz="2800" b="1" u="sng" dirty="0"/>
              <a:t>MODULE 5</a:t>
            </a:r>
          </a:p>
          <a:p>
            <a:endParaRPr lang="en-US" sz="2800" dirty="0"/>
          </a:p>
        </p:txBody>
      </p:sp>
    </p:spTree>
    <p:extLst>
      <p:ext uri="{BB962C8B-B14F-4D97-AF65-F5344CB8AC3E}">
        <p14:creationId xmlns:p14="http://schemas.microsoft.com/office/powerpoint/2010/main" val="1143000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5" name="Rectangle 4">
            <a:extLst>
              <a:ext uri="{FF2B5EF4-FFF2-40B4-BE49-F238E27FC236}">
                <a16:creationId xmlns:a16="http://schemas.microsoft.com/office/drawing/2014/main" id="{3F8D3847-09C7-4EE8-83B9-B919CCE86133}"/>
              </a:ext>
            </a:extLst>
          </p:cNvPr>
          <p:cNvSpPr/>
          <p:nvPr/>
        </p:nvSpPr>
        <p:spPr>
          <a:xfrm>
            <a:off x="539645" y="858907"/>
            <a:ext cx="7929797" cy="6924973"/>
          </a:xfrm>
          <a:prstGeom prst="rect">
            <a:avLst/>
          </a:prstGeom>
        </p:spPr>
        <p:txBody>
          <a:bodyPr wrap="square">
            <a:spAutoFit/>
          </a:bodyPr>
          <a:lstStyle/>
          <a:p>
            <a:pPr marL="285750" indent="-285750" algn="just">
              <a:buFont typeface="Wingdings" panose="05000000000000000000" pitchFamily="2" charset="2"/>
              <a:buChar char="Ø"/>
            </a:pPr>
            <a:r>
              <a:rPr lang="en-PH" sz="2400" dirty="0"/>
              <a:t>Establishment of community-based and farmer-managed techno-demo farms cum learning centers on soil and water conservation;</a:t>
            </a:r>
          </a:p>
          <a:p>
            <a:pPr marL="285750" indent="-285750" algn="just">
              <a:buFont typeface="Wingdings" panose="05000000000000000000" pitchFamily="2" charset="2"/>
              <a:buChar char="Ø"/>
            </a:pPr>
            <a:endParaRPr lang="en-PH" sz="2400" dirty="0"/>
          </a:p>
          <a:p>
            <a:pPr marL="285750" indent="-285750" algn="just">
              <a:buFont typeface="Wingdings" panose="05000000000000000000" pitchFamily="2" charset="2"/>
              <a:buChar char="Ø"/>
            </a:pPr>
            <a:r>
              <a:rPr lang="en-PH" sz="2400" dirty="0"/>
              <a:t>Promote and disseminate effective soil and water conservation approaches and technologies for broader adoption;</a:t>
            </a:r>
          </a:p>
          <a:p>
            <a:pPr marL="285750" indent="-285750" algn="just">
              <a:buFont typeface="Wingdings" panose="05000000000000000000" pitchFamily="2" charset="2"/>
              <a:buChar char="Ø"/>
            </a:pPr>
            <a:endParaRPr lang="en-PH" sz="2400" dirty="0"/>
          </a:p>
          <a:p>
            <a:pPr marL="285750" indent="-285750" algn="just">
              <a:buFont typeface="Wingdings" panose="05000000000000000000" pitchFamily="2" charset="2"/>
              <a:buChar char="Ø"/>
            </a:pPr>
            <a:r>
              <a:rPr lang="en-PH" sz="2400" dirty="0"/>
              <a:t>Capacitate the LGUs in the promotion and implementation of soil and water conservation measures at the local level; and</a:t>
            </a:r>
          </a:p>
          <a:p>
            <a:pPr marL="285750" indent="-285750" algn="just">
              <a:buFont typeface="Wingdings" panose="05000000000000000000" pitchFamily="2" charset="2"/>
              <a:buChar char="Ø"/>
            </a:pPr>
            <a:endParaRPr lang="en-PH" sz="2400" dirty="0"/>
          </a:p>
          <a:p>
            <a:pPr marL="285750" indent="-285750" algn="just">
              <a:buFont typeface="Wingdings" panose="05000000000000000000" pitchFamily="2" charset="2"/>
              <a:buChar char="Ø"/>
            </a:pPr>
            <a:r>
              <a:rPr lang="en-PH" sz="2400" dirty="0"/>
              <a:t>Develop a strong linkage and partnership among national agencies, local stakeholders and farmers in the implementation of the program.</a:t>
            </a:r>
          </a:p>
          <a:p>
            <a:pPr algn="just"/>
            <a:endParaRPr lang="en-PH" sz="2400" dirty="0"/>
          </a:p>
          <a:p>
            <a:pPr algn="just"/>
            <a:endParaRPr lang="en-PH" sz="2000" dirty="0"/>
          </a:p>
          <a:p>
            <a:pPr marL="285750" indent="-285750" algn="just">
              <a:buFont typeface="Wingdings" panose="05000000000000000000" pitchFamily="2" charset="2"/>
              <a:buChar char="Ø"/>
            </a:pPr>
            <a:endParaRPr lang="en-PH" sz="2000" dirty="0"/>
          </a:p>
          <a:p>
            <a:pPr marL="285750" indent="-285750" algn="just">
              <a:buFont typeface="Wingdings" panose="05000000000000000000" pitchFamily="2" charset="2"/>
              <a:buChar char="Ø"/>
            </a:pPr>
            <a:endParaRPr lang="en-PH" sz="2000" dirty="0"/>
          </a:p>
        </p:txBody>
      </p:sp>
    </p:spTree>
    <p:extLst>
      <p:ext uri="{BB962C8B-B14F-4D97-AF65-F5344CB8AC3E}">
        <p14:creationId xmlns:p14="http://schemas.microsoft.com/office/powerpoint/2010/main" val="389634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3" name="Rectangle 2">
            <a:extLst>
              <a:ext uri="{FF2B5EF4-FFF2-40B4-BE49-F238E27FC236}">
                <a16:creationId xmlns:a16="http://schemas.microsoft.com/office/drawing/2014/main" id="{653EEF71-A16A-4CA8-A242-2B9FC839FA2F}"/>
              </a:ext>
            </a:extLst>
          </p:cNvPr>
          <p:cNvSpPr/>
          <p:nvPr/>
        </p:nvSpPr>
        <p:spPr>
          <a:xfrm>
            <a:off x="485775" y="1662549"/>
            <a:ext cx="6062878" cy="1815882"/>
          </a:xfrm>
          <a:prstGeom prst="rect">
            <a:avLst/>
          </a:prstGeom>
        </p:spPr>
        <p:txBody>
          <a:bodyPr wrap="none">
            <a:spAutoFit/>
          </a:bodyPr>
          <a:lstStyle/>
          <a:p>
            <a:r>
              <a:rPr lang="en-US" sz="2800" dirty="0"/>
              <a:t>SLM Implementation and Scaling out</a:t>
            </a:r>
          </a:p>
          <a:p>
            <a:endParaRPr lang="en-US" sz="2800" b="1" dirty="0"/>
          </a:p>
          <a:p>
            <a:r>
              <a:rPr lang="en-US" sz="2800" b="1" u="sng" dirty="0"/>
              <a:t>Module 6</a:t>
            </a:r>
          </a:p>
          <a:p>
            <a:endParaRPr lang="en-US" sz="2800" dirty="0"/>
          </a:p>
        </p:txBody>
      </p:sp>
    </p:spTree>
    <p:extLst>
      <p:ext uri="{BB962C8B-B14F-4D97-AF65-F5344CB8AC3E}">
        <p14:creationId xmlns:p14="http://schemas.microsoft.com/office/powerpoint/2010/main" val="39072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6DA21A-6B74-42A2-A427-F8E4BCA35248}"/>
              </a:ext>
            </a:extLst>
          </p:cNvPr>
          <p:cNvSpPr txBox="1">
            <a:spLocks/>
          </p:cNvSpPr>
          <p:nvPr/>
        </p:nvSpPr>
        <p:spPr>
          <a:xfrm>
            <a:off x="2285376" y="232447"/>
            <a:ext cx="6479498" cy="808954"/>
          </a:xfrm>
          <a:prstGeom prst="rect">
            <a:avLst/>
          </a:prstGeom>
        </p:spPr>
        <p:txBody>
          <a:bodyPr/>
          <a:lstStyle>
            <a:lvl1pPr algn="l" rtl="0" eaLnBrk="0" fontAlgn="base" hangingPunct="0">
              <a:spcBef>
                <a:spcPct val="0"/>
              </a:spcBef>
              <a:spcAft>
                <a:spcPct val="0"/>
              </a:spcAft>
              <a:defRPr sz="4000" b="1">
                <a:solidFill>
                  <a:srgbClr val="ADBA4E"/>
                </a:solidFill>
                <a:latin typeface="+mj-lt"/>
                <a:ea typeface="+mj-ea"/>
                <a:cs typeface="+mj-cs"/>
              </a:defRPr>
            </a:lvl1pPr>
            <a:lvl2pPr algn="l" rtl="0" eaLnBrk="0" fontAlgn="base" hangingPunct="0">
              <a:spcBef>
                <a:spcPct val="0"/>
              </a:spcBef>
              <a:spcAft>
                <a:spcPct val="0"/>
              </a:spcAft>
              <a:defRPr sz="4000" b="1">
                <a:solidFill>
                  <a:srgbClr val="ADBA4E"/>
                </a:solidFill>
                <a:latin typeface="Arial" charset="0"/>
              </a:defRPr>
            </a:lvl2pPr>
            <a:lvl3pPr algn="l" rtl="0" eaLnBrk="0" fontAlgn="base" hangingPunct="0">
              <a:spcBef>
                <a:spcPct val="0"/>
              </a:spcBef>
              <a:spcAft>
                <a:spcPct val="0"/>
              </a:spcAft>
              <a:defRPr sz="4000" b="1">
                <a:solidFill>
                  <a:srgbClr val="ADBA4E"/>
                </a:solidFill>
                <a:latin typeface="Arial" charset="0"/>
              </a:defRPr>
            </a:lvl3pPr>
            <a:lvl4pPr algn="l" rtl="0" eaLnBrk="0" fontAlgn="base" hangingPunct="0">
              <a:spcBef>
                <a:spcPct val="0"/>
              </a:spcBef>
              <a:spcAft>
                <a:spcPct val="0"/>
              </a:spcAft>
              <a:defRPr sz="4000" b="1">
                <a:solidFill>
                  <a:srgbClr val="ADBA4E"/>
                </a:solidFill>
                <a:latin typeface="Arial" charset="0"/>
              </a:defRPr>
            </a:lvl4pPr>
            <a:lvl5pPr algn="l" rtl="0" eaLnBrk="0" fontAlgn="base" hangingPunct="0">
              <a:spcBef>
                <a:spcPct val="0"/>
              </a:spcBef>
              <a:spcAft>
                <a:spcPct val="0"/>
              </a:spcAft>
              <a:defRPr sz="4000" b="1">
                <a:solidFill>
                  <a:srgbClr val="ADBA4E"/>
                </a:solidFill>
                <a:latin typeface="Arial" charset="0"/>
              </a:defRPr>
            </a:lvl5pPr>
            <a:lvl6pPr marL="457189" algn="ctr" rtl="0" fontAlgn="base">
              <a:spcBef>
                <a:spcPct val="0"/>
              </a:spcBef>
              <a:spcAft>
                <a:spcPct val="0"/>
              </a:spcAft>
              <a:defRPr sz="4400">
                <a:solidFill>
                  <a:schemeClr val="tx1"/>
                </a:solidFill>
                <a:latin typeface="Arial" charset="0"/>
              </a:defRPr>
            </a:lvl6pPr>
            <a:lvl7pPr marL="914377" algn="ctr" rtl="0" fontAlgn="base">
              <a:spcBef>
                <a:spcPct val="0"/>
              </a:spcBef>
              <a:spcAft>
                <a:spcPct val="0"/>
              </a:spcAft>
              <a:defRPr sz="4400">
                <a:solidFill>
                  <a:schemeClr val="tx1"/>
                </a:solidFill>
                <a:latin typeface="Arial" charset="0"/>
              </a:defRPr>
            </a:lvl7pPr>
            <a:lvl8pPr marL="1371566" algn="ctr" rtl="0" fontAlgn="base">
              <a:spcBef>
                <a:spcPct val="0"/>
              </a:spcBef>
              <a:spcAft>
                <a:spcPct val="0"/>
              </a:spcAft>
              <a:defRPr sz="4400">
                <a:solidFill>
                  <a:schemeClr val="tx1"/>
                </a:solidFill>
                <a:latin typeface="Arial" charset="0"/>
              </a:defRPr>
            </a:lvl8pPr>
            <a:lvl9pPr marL="1828754" algn="ctr" rtl="0" fontAlgn="base">
              <a:spcBef>
                <a:spcPct val="0"/>
              </a:spcBef>
              <a:spcAft>
                <a:spcPct val="0"/>
              </a:spcAft>
              <a:defRPr sz="4400">
                <a:solidFill>
                  <a:schemeClr val="tx1"/>
                </a:solidFill>
                <a:latin typeface="Arial" charset="0"/>
              </a:defRPr>
            </a:lvl9pPr>
          </a:lstStyle>
          <a:p>
            <a:r>
              <a:rPr lang="en-US" kern="0" dirty="0"/>
              <a:t>DS-SLM FRAMEWORK</a:t>
            </a:r>
          </a:p>
        </p:txBody>
      </p:sp>
      <p:pic>
        <p:nvPicPr>
          <p:cNvPr id="4" name="Picture 3" descr="DS-SLM Framework.jpg">
            <a:extLst>
              <a:ext uri="{FF2B5EF4-FFF2-40B4-BE49-F238E27FC236}">
                <a16:creationId xmlns:a16="http://schemas.microsoft.com/office/drawing/2014/main" id="{E635A551-2AC5-4016-AE88-41F9B71A0FE5}"/>
              </a:ext>
            </a:extLst>
          </p:cNvPr>
          <p:cNvPicPr>
            <a:picLocks noChangeAspect="1"/>
          </p:cNvPicPr>
          <p:nvPr/>
        </p:nvPicPr>
        <p:blipFill rotWithShape="1">
          <a:blip r:embed="rId2" cstate="print"/>
          <a:srcRect l="7600" t="5861" r="7274" b="2768"/>
          <a:stretch/>
        </p:blipFill>
        <p:spPr>
          <a:xfrm>
            <a:off x="1123949" y="1041401"/>
            <a:ext cx="7015047" cy="5321299"/>
          </a:xfrm>
          <a:prstGeom prst="rect">
            <a:avLst/>
          </a:prstGeom>
        </p:spPr>
      </p:pic>
    </p:spTree>
    <p:extLst>
      <p:ext uri="{BB962C8B-B14F-4D97-AF65-F5344CB8AC3E}">
        <p14:creationId xmlns:p14="http://schemas.microsoft.com/office/powerpoint/2010/main" val="3690911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4" name="Rectangle 3">
            <a:extLst>
              <a:ext uri="{FF2B5EF4-FFF2-40B4-BE49-F238E27FC236}">
                <a16:creationId xmlns:a16="http://schemas.microsoft.com/office/drawing/2014/main" id="{13F219F3-99F5-4096-A5AF-FA383D9C1529}"/>
              </a:ext>
            </a:extLst>
          </p:cNvPr>
          <p:cNvSpPr/>
          <p:nvPr/>
        </p:nvSpPr>
        <p:spPr>
          <a:xfrm>
            <a:off x="427219" y="748606"/>
            <a:ext cx="7562537" cy="1600438"/>
          </a:xfrm>
          <a:prstGeom prst="rect">
            <a:avLst/>
          </a:prstGeom>
        </p:spPr>
        <p:txBody>
          <a:bodyPr wrap="square">
            <a:spAutoFit/>
          </a:bodyPr>
          <a:lstStyle/>
          <a:p>
            <a:pPr marL="109728" indent="0">
              <a:buNone/>
            </a:pPr>
            <a:endParaRPr lang="en-US" sz="2000" dirty="0"/>
          </a:p>
          <a:p>
            <a:pPr marL="450850" indent="-342900" algn="just">
              <a:buFont typeface="Wingdings" panose="05000000000000000000" pitchFamily="2" charset="2"/>
              <a:buChar char="Ø"/>
            </a:pPr>
            <a:r>
              <a:rPr lang="en-US" sz="2000" dirty="0"/>
              <a:t>Mainstreaming and scaling out of technology demonstration farm on soil erosion control and soil fertility management in the agricultural  program of the LGUs.</a:t>
            </a:r>
          </a:p>
          <a:p>
            <a:pPr>
              <a:buNone/>
            </a:pPr>
            <a:endParaRPr lang="en-US" dirty="0"/>
          </a:p>
        </p:txBody>
      </p:sp>
      <p:sp>
        <p:nvSpPr>
          <p:cNvPr id="5" name="Rectangle 4">
            <a:extLst>
              <a:ext uri="{FF2B5EF4-FFF2-40B4-BE49-F238E27FC236}">
                <a16:creationId xmlns:a16="http://schemas.microsoft.com/office/drawing/2014/main" id="{5919F59C-3E2B-4B7C-858C-552D610BD774}"/>
              </a:ext>
            </a:extLst>
          </p:cNvPr>
          <p:cNvSpPr/>
          <p:nvPr/>
        </p:nvSpPr>
        <p:spPr>
          <a:xfrm>
            <a:off x="869430" y="2133600"/>
            <a:ext cx="7427624" cy="3970318"/>
          </a:xfrm>
          <a:prstGeom prst="rect">
            <a:avLst/>
          </a:prstGeom>
        </p:spPr>
        <p:txBody>
          <a:bodyPr wrap="square">
            <a:spAutoFit/>
          </a:bodyPr>
          <a:lstStyle/>
          <a:p>
            <a:pPr marL="342900" indent="-342900" algn="just">
              <a:buFont typeface="Wingdings" panose="05000000000000000000" pitchFamily="2" charset="2"/>
              <a:buChar char="Ø"/>
            </a:pPr>
            <a:r>
              <a:rPr lang="en-US" sz="2000" dirty="0"/>
              <a:t>Corn cluster areas in the country, particularly sloping areas with established Sustainable Corn Production in Sloping Areas (</a:t>
            </a:r>
            <a:r>
              <a:rPr lang="en-US" sz="2000" dirty="0" err="1"/>
              <a:t>SCoPSA</a:t>
            </a:r>
            <a:r>
              <a:rPr lang="en-US" sz="2000" dirty="0"/>
              <a:t>) were selected for establishment of techno-demo farms (TDF).</a:t>
            </a:r>
          </a:p>
          <a:p>
            <a:pPr algn="just"/>
            <a:endParaRPr lang="en-US" sz="2000" dirty="0"/>
          </a:p>
          <a:p>
            <a:pPr marL="342900" indent="-342900" algn="just">
              <a:buFont typeface="Wingdings" panose="05000000000000000000" pitchFamily="2" charset="2"/>
              <a:buChar char="Ø"/>
            </a:pPr>
            <a:r>
              <a:rPr lang="en-US" sz="2000" dirty="0"/>
              <a:t>Components of the program include information and advocacy campaign; t</a:t>
            </a:r>
            <a:r>
              <a:rPr lang="en-PH" sz="2000" dirty="0"/>
              <a:t>raining, education and extension; establishment of a Community-Based </a:t>
            </a:r>
            <a:r>
              <a:rPr lang="en-PH" sz="2000" dirty="0" err="1"/>
              <a:t>SCoPSA</a:t>
            </a:r>
            <a:r>
              <a:rPr lang="en-PH" sz="2000" dirty="0"/>
              <a:t> Model Farms; and regular monitoring </a:t>
            </a:r>
            <a:endParaRPr lang="en-US" sz="2000" dirty="0"/>
          </a:p>
          <a:p>
            <a:pPr marL="342900" indent="-342900" algn="just">
              <a:buFont typeface="Wingdings" panose="05000000000000000000" pitchFamily="2" charset="2"/>
              <a:buChar char="Ø"/>
            </a:pPr>
            <a:endParaRPr lang="en-PH" dirty="0"/>
          </a:p>
          <a:p>
            <a:pPr marL="342900" indent="-342900" algn="just">
              <a:buFont typeface="Wingdings" panose="05000000000000000000" pitchFamily="2" charset="2"/>
              <a:buChar char="Ø"/>
            </a:pPr>
            <a:endParaRPr lang="en-PH" dirty="0"/>
          </a:p>
          <a:p>
            <a:pPr marL="342900" indent="-342900" algn="just">
              <a:buFont typeface="Wingdings" panose="05000000000000000000" pitchFamily="2" charset="2"/>
              <a:buChar char="Ø"/>
            </a:pPr>
            <a:endParaRPr lang="en-US" dirty="0"/>
          </a:p>
          <a:p>
            <a:pPr marL="342900" indent="-342900" algn="just">
              <a:buFont typeface="Wingdings" panose="05000000000000000000" pitchFamily="2" charset="2"/>
              <a:buChar char="Ø"/>
            </a:pPr>
            <a:endParaRPr lang="en-US" dirty="0"/>
          </a:p>
        </p:txBody>
      </p:sp>
      <p:sp>
        <p:nvSpPr>
          <p:cNvPr id="9" name="Rectangle 8">
            <a:extLst>
              <a:ext uri="{FF2B5EF4-FFF2-40B4-BE49-F238E27FC236}">
                <a16:creationId xmlns:a16="http://schemas.microsoft.com/office/drawing/2014/main" id="{1A604EDD-F09C-4879-A674-EAFD2CB15510}"/>
              </a:ext>
            </a:extLst>
          </p:cNvPr>
          <p:cNvSpPr/>
          <p:nvPr/>
        </p:nvSpPr>
        <p:spPr>
          <a:xfrm>
            <a:off x="1905000" y="4259179"/>
            <a:ext cx="4572000" cy="923330"/>
          </a:xfrm>
          <a:prstGeom prst="rect">
            <a:avLst/>
          </a:prstGeom>
        </p:spPr>
        <p:txBody>
          <a:bodyPr>
            <a:spAutoFit/>
          </a:bodyPr>
          <a:lstStyle/>
          <a:p>
            <a:pPr>
              <a:buNone/>
            </a:pPr>
            <a:endParaRPr lang="en-US" dirty="0"/>
          </a:p>
          <a:p>
            <a:pPr lvl="0">
              <a:buNone/>
            </a:pPr>
            <a:endParaRPr lang="en-US" dirty="0"/>
          </a:p>
          <a:p>
            <a:pPr lvl="0">
              <a:buNone/>
            </a:pPr>
            <a:endParaRPr lang="en-PH" dirty="0"/>
          </a:p>
        </p:txBody>
      </p:sp>
      <p:pic>
        <p:nvPicPr>
          <p:cNvPr id="10" name="Picture 9" descr="IMG_2506.JPG">
            <a:extLst>
              <a:ext uri="{FF2B5EF4-FFF2-40B4-BE49-F238E27FC236}">
                <a16:creationId xmlns:a16="http://schemas.microsoft.com/office/drawing/2014/main" id="{97E6C79B-A35E-4451-842F-926D1D78B236}"/>
              </a:ext>
            </a:extLst>
          </p:cNvPr>
          <p:cNvPicPr>
            <a:picLocks noChangeAspect="1"/>
          </p:cNvPicPr>
          <p:nvPr/>
        </p:nvPicPr>
        <p:blipFill>
          <a:blip r:embed="rId3" cstate="print"/>
          <a:stretch>
            <a:fillRect/>
          </a:stretch>
        </p:blipFill>
        <p:spPr>
          <a:xfrm>
            <a:off x="6019800" y="5330569"/>
            <a:ext cx="1860550" cy="1395413"/>
          </a:xfrm>
          <a:prstGeom prst="rect">
            <a:avLst/>
          </a:prstGeom>
        </p:spPr>
      </p:pic>
      <p:pic>
        <p:nvPicPr>
          <p:cNvPr id="11" name="Picture 10" descr="IMG_2396.JPG">
            <a:extLst>
              <a:ext uri="{FF2B5EF4-FFF2-40B4-BE49-F238E27FC236}">
                <a16:creationId xmlns:a16="http://schemas.microsoft.com/office/drawing/2014/main" id="{6AD61921-6746-4080-94BB-4CD054569AC3}"/>
              </a:ext>
            </a:extLst>
          </p:cNvPr>
          <p:cNvPicPr>
            <a:picLocks noChangeAspect="1"/>
          </p:cNvPicPr>
          <p:nvPr/>
        </p:nvPicPr>
        <p:blipFill>
          <a:blip r:embed="rId4" cstate="print"/>
          <a:stretch>
            <a:fillRect/>
          </a:stretch>
        </p:blipFill>
        <p:spPr>
          <a:xfrm>
            <a:off x="3886200" y="5330569"/>
            <a:ext cx="1828800" cy="1371600"/>
          </a:xfrm>
          <a:prstGeom prst="rect">
            <a:avLst/>
          </a:prstGeom>
        </p:spPr>
      </p:pic>
      <p:pic>
        <p:nvPicPr>
          <p:cNvPr id="12" name="Picture 4" descr="TBO Capiz">
            <a:extLst>
              <a:ext uri="{FF2B5EF4-FFF2-40B4-BE49-F238E27FC236}">
                <a16:creationId xmlns:a16="http://schemas.microsoft.com/office/drawing/2014/main" id="{3C9FB08E-F680-4A5F-A3AB-68250D315D94}"/>
              </a:ext>
            </a:extLst>
          </p:cNvPr>
          <p:cNvPicPr>
            <a:picLocks noChangeAspect="1" noChangeArrowheads="1"/>
          </p:cNvPicPr>
          <p:nvPr/>
        </p:nvPicPr>
        <p:blipFill>
          <a:blip r:embed="rId5" cstate="print"/>
          <a:srcRect l="1077" t="4630" b="12025"/>
          <a:stretch>
            <a:fillRect/>
          </a:stretch>
        </p:blipFill>
        <p:spPr bwMode="auto">
          <a:xfrm>
            <a:off x="1460191" y="5330569"/>
            <a:ext cx="2273609" cy="1432821"/>
          </a:xfrm>
          <a:prstGeom prst="rect">
            <a:avLst/>
          </a:prstGeom>
          <a:ln>
            <a:noFill/>
          </a:ln>
          <a:effectLst>
            <a:softEdge rad="112500"/>
          </a:effectLst>
        </p:spPr>
      </p:pic>
    </p:spTree>
    <p:extLst>
      <p:ext uri="{BB962C8B-B14F-4D97-AF65-F5344CB8AC3E}">
        <p14:creationId xmlns:p14="http://schemas.microsoft.com/office/powerpoint/2010/main" val="103707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4" name="Rectangle 3">
            <a:extLst>
              <a:ext uri="{FF2B5EF4-FFF2-40B4-BE49-F238E27FC236}">
                <a16:creationId xmlns:a16="http://schemas.microsoft.com/office/drawing/2014/main" id="{13F219F3-99F5-4096-A5AF-FA383D9C1529}"/>
              </a:ext>
            </a:extLst>
          </p:cNvPr>
          <p:cNvSpPr/>
          <p:nvPr/>
        </p:nvSpPr>
        <p:spPr>
          <a:xfrm>
            <a:off x="427219" y="748606"/>
            <a:ext cx="7562537" cy="369332"/>
          </a:xfrm>
          <a:prstGeom prst="rect">
            <a:avLst/>
          </a:prstGeom>
        </p:spPr>
        <p:txBody>
          <a:bodyPr wrap="square">
            <a:spAutoFit/>
          </a:bodyPr>
          <a:lstStyle/>
          <a:p>
            <a:pPr>
              <a:buNone/>
            </a:pPr>
            <a:endParaRPr lang="en-US" dirty="0"/>
          </a:p>
        </p:txBody>
      </p:sp>
      <p:sp>
        <p:nvSpPr>
          <p:cNvPr id="9" name="Rectangle 8">
            <a:extLst>
              <a:ext uri="{FF2B5EF4-FFF2-40B4-BE49-F238E27FC236}">
                <a16:creationId xmlns:a16="http://schemas.microsoft.com/office/drawing/2014/main" id="{1A604EDD-F09C-4879-A674-EAFD2CB15510}"/>
              </a:ext>
            </a:extLst>
          </p:cNvPr>
          <p:cNvSpPr/>
          <p:nvPr/>
        </p:nvSpPr>
        <p:spPr>
          <a:xfrm>
            <a:off x="1905000" y="4259179"/>
            <a:ext cx="4572000" cy="923330"/>
          </a:xfrm>
          <a:prstGeom prst="rect">
            <a:avLst/>
          </a:prstGeom>
        </p:spPr>
        <p:txBody>
          <a:bodyPr>
            <a:spAutoFit/>
          </a:bodyPr>
          <a:lstStyle/>
          <a:p>
            <a:pPr>
              <a:buNone/>
            </a:pPr>
            <a:endParaRPr lang="en-US" dirty="0"/>
          </a:p>
          <a:p>
            <a:pPr lvl="0">
              <a:buNone/>
            </a:pPr>
            <a:endParaRPr lang="en-US" dirty="0"/>
          </a:p>
          <a:p>
            <a:pPr lvl="0">
              <a:buNone/>
            </a:pPr>
            <a:endParaRPr lang="en-PH" dirty="0"/>
          </a:p>
        </p:txBody>
      </p:sp>
      <p:pic>
        <p:nvPicPr>
          <p:cNvPr id="10" name="Picture 9" descr="IMG_2506.JPG">
            <a:extLst>
              <a:ext uri="{FF2B5EF4-FFF2-40B4-BE49-F238E27FC236}">
                <a16:creationId xmlns:a16="http://schemas.microsoft.com/office/drawing/2014/main" id="{97E6C79B-A35E-4451-842F-926D1D78B236}"/>
              </a:ext>
            </a:extLst>
          </p:cNvPr>
          <p:cNvPicPr>
            <a:picLocks noChangeAspect="1"/>
          </p:cNvPicPr>
          <p:nvPr/>
        </p:nvPicPr>
        <p:blipFill>
          <a:blip r:embed="rId3" cstate="print"/>
          <a:stretch>
            <a:fillRect/>
          </a:stretch>
        </p:blipFill>
        <p:spPr>
          <a:xfrm>
            <a:off x="6019800" y="5330569"/>
            <a:ext cx="1860550" cy="1395413"/>
          </a:xfrm>
          <a:prstGeom prst="rect">
            <a:avLst/>
          </a:prstGeom>
        </p:spPr>
      </p:pic>
      <p:pic>
        <p:nvPicPr>
          <p:cNvPr id="11" name="Picture 10" descr="IMG_2396.JPG">
            <a:extLst>
              <a:ext uri="{FF2B5EF4-FFF2-40B4-BE49-F238E27FC236}">
                <a16:creationId xmlns:a16="http://schemas.microsoft.com/office/drawing/2014/main" id="{6AD61921-6746-4080-94BB-4CD054569AC3}"/>
              </a:ext>
            </a:extLst>
          </p:cNvPr>
          <p:cNvPicPr>
            <a:picLocks noChangeAspect="1"/>
          </p:cNvPicPr>
          <p:nvPr/>
        </p:nvPicPr>
        <p:blipFill>
          <a:blip r:embed="rId4" cstate="print"/>
          <a:stretch>
            <a:fillRect/>
          </a:stretch>
        </p:blipFill>
        <p:spPr>
          <a:xfrm>
            <a:off x="3886200" y="5330569"/>
            <a:ext cx="1828800" cy="1371600"/>
          </a:xfrm>
          <a:prstGeom prst="rect">
            <a:avLst/>
          </a:prstGeom>
        </p:spPr>
      </p:pic>
      <p:pic>
        <p:nvPicPr>
          <p:cNvPr id="12" name="Picture 4" descr="TBO Capiz">
            <a:extLst>
              <a:ext uri="{FF2B5EF4-FFF2-40B4-BE49-F238E27FC236}">
                <a16:creationId xmlns:a16="http://schemas.microsoft.com/office/drawing/2014/main" id="{3C9FB08E-F680-4A5F-A3AB-68250D315D94}"/>
              </a:ext>
            </a:extLst>
          </p:cNvPr>
          <p:cNvPicPr>
            <a:picLocks noChangeAspect="1" noChangeArrowheads="1"/>
          </p:cNvPicPr>
          <p:nvPr/>
        </p:nvPicPr>
        <p:blipFill>
          <a:blip r:embed="rId5" cstate="print"/>
          <a:srcRect l="1077" t="4630" b="12025"/>
          <a:stretch>
            <a:fillRect/>
          </a:stretch>
        </p:blipFill>
        <p:spPr bwMode="auto">
          <a:xfrm>
            <a:off x="1460191" y="5330569"/>
            <a:ext cx="2273609" cy="1432821"/>
          </a:xfrm>
          <a:prstGeom prst="rect">
            <a:avLst/>
          </a:prstGeom>
          <a:ln>
            <a:noFill/>
          </a:ln>
          <a:effectLst>
            <a:softEdge rad="112500"/>
          </a:effectLst>
        </p:spPr>
      </p:pic>
      <p:graphicFrame>
        <p:nvGraphicFramePr>
          <p:cNvPr id="2" name="Table 1">
            <a:extLst>
              <a:ext uri="{FF2B5EF4-FFF2-40B4-BE49-F238E27FC236}">
                <a16:creationId xmlns:a16="http://schemas.microsoft.com/office/drawing/2014/main" id="{46A7DAF9-6A2A-4A1F-9D91-5DF558A608B6}"/>
              </a:ext>
            </a:extLst>
          </p:cNvPr>
          <p:cNvGraphicFramePr>
            <a:graphicFrameLocks noGrp="1"/>
          </p:cNvGraphicFramePr>
          <p:nvPr>
            <p:extLst>
              <p:ext uri="{D42A27DB-BD31-4B8C-83A1-F6EECF244321}">
                <p14:modId xmlns:p14="http://schemas.microsoft.com/office/powerpoint/2010/main" val="1805806546"/>
              </p:ext>
            </p:extLst>
          </p:nvPr>
        </p:nvGraphicFramePr>
        <p:xfrm>
          <a:off x="250825" y="1117939"/>
          <a:ext cx="8229600" cy="3436684"/>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4145748218"/>
                    </a:ext>
                  </a:extLst>
                </a:gridCol>
              </a:tblGrid>
              <a:tr h="3221684">
                <a:tc>
                  <a:txBody>
                    <a:bodyPr/>
                    <a:lstStyle/>
                    <a:p>
                      <a:pPr marL="457200" algn="l">
                        <a:lnSpc>
                          <a:spcPct val="115000"/>
                        </a:lnSpc>
                        <a:spcAft>
                          <a:spcPts val="1000"/>
                        </a:spcAft>
                      </a:pPr>
                      <a:r>
                        <a:rPr lang="en-US" sz="1700" b="1" dirty="0">
                          <a:effectLst/>
                        </a:rPr>
                        <a:t>The implementation of SLM was initiated in sloping areas being cultivated to herbicide-resistant corn varieties to prevent and control soil erosion. The following activities were undertaken to facilitate scaling out of SLM:</a:t>
                      </a:r>
                    </a:p>
                    <a:p>
                      <a:pPr marL="457200" algn="l">
                        <a:lnSpc>
                          <a:spcPct val="115000"/>
                        </a:lnSpc>
                        <a:spcAft>
                          <a:spcPts val="1000"/>
                        </a:spcAft>
                      </a:pPr>
                      <a:endParaRPr lang="en-PH" sz="1700" b="0" dirty="0">
                        <a:effectLst/>
                        <a:latin typeface="+mn-lt"/>
                      </a:endParaRPr>
                    </a:p>
                    <a:p>
                      <a:pPr marL="342900" lvl="0" indent="-342900" algn="l">
                        <a:lnSpc>
                          <a:spcPct val="115000"/>
                        </a:lnSpc>
                        <a:spcBef>
                          <a:spcPts val="600"/>
                        </a:spcBef>
                        <a:spcAft>
                          <a:spcPts val="0"/>
                        </a:spcAft>
                        <a:buFont typeface="Symbol" panose="05050102010706020507" pitchFamily="18" charset="2"/>
                        <a:buChar char=""/>
                      </a:pPr>
                      <a:r>
                        <a:rPr lang="en-US" sz="1700" b="0" dirty="0">
                          <a:effectLst/>
                          <a:latin typeface="+mn-lt"/>
                        </a:rPr>
                        <a:t>Conducted awareness-raising and advocacy campaign through technology briefing to 850 farmers and agricultural technicians as participants;</a:t>
                      </a:r>
                    </a:p>
                    <a:p>
                      <a:pPr marL="342900" lvl="0" indent="-342900" algn="l">
                        <a:lnSpc>
                          <a:spcPct val="115000"/>
                        </a:lnSpc>
                        <a:spcBef>
                          <a:spcPts val="600"/>
                        </a:spcBef>
                        <a:spcAft>
                          <a:spcPts val="0"/>
                        </a:spcAft>
                        <a:buFont typeface="Symbol" panose="05050102010706020507" pitchFamily="18" charset="2"/>
                        <a:buChar char=""/>
                      </a:pPr>
                      <a:endParaRPr lang="en-US" sz="1700" b="0" dirty="0">
                        <a:effectLst/>
                        <a:latin typeface="+mn-lt"/>
                      </a:endParaRPr>
                    </a:p>
                    <a:p>
                      <a:pPr marL="342900" lvl="0" indent="-342900" algn="l">
                        <a:lnSpc>
                          <a:spcPct val="115000"/>
                        </a:lnSpc>
                        <a:spcBef>
                          <a:spcPts val="600"/>
                        </a:spcBef>
                        <a:spcAft>
                          <a:spcPts val="0"/>
                        </a:spcAft>
                        <a:buFont typeface="Symbol" panose="05050102010706020507" pitchFamily="18" charset="2"/>
                        <a:buChar char=""/>
                      </a:pPr>
                      <a:r>
                        <a:rPr kumimoji="0" lang="en-GB" altLang="en-US" sz="1700" b="0" i="0" u="none" strike="noStrike" cap="none" normalizeH="0" baseline="0" dirty="0">
                          <a:ln>
                            <a:noFill/>
                          </a:ln>
                          <a:solidFill>
                            <a:schemeClr val="tx1"/>
                          </a:solidFill>
                          <a:effectLst/>
                          <a:latin typeface="+mn-lt"/>
                          <a:ea typeface="MS Mincho" panose="02020609040205080304" pitchFamily="49" charset="-128"/>
                          <a:cs typeface="Calibri Light" panose="020F0302020204030204" pitchFamily="34" charset="0"/>
                        </a:rPr>
                        <a:t>Conducted 11 specialized capacity building activities on soil conservation and management.</a:t>
                      </a:r>
                      <a:endParaRPr lang="en-PH" sz="1700" b="0" dirty="0">
                        <a:effectLst/>
                        <a:latin typeface="+mn-lt"/>
                        <a:ea typeface="Times New Roman" panose="02020603050405020304" pitchFamily="18" charset="0"/>
                        <a:cs typeface="Arial" panose="020B0604020202020204" pitchFamily="34" charset="0"/>
                      </a:endParaRPr>
                    </a:p>
                  </a:txBody>
                  <a:tcPr marL="114300" marR="114300" marT="0" marB="0"/>
                </a:tc>
                <a:extLst>
                  <a:ext uri="{0D108BD9-81ED-4DB2-BD59-A6C34878D82A}">
                    <a16:rowId xmlns:a16="http://schemas.microsoft.com/office/drawing/2014/main" val="1070889829"/>
                  </a:ext>
                </a:extLst>
              </a:tr>
            </a:tbl>
          </a:graphicData>
        </a:graphic>
      </p:graphicFrame>
    </p:spTree>
    <p:extLst>
      <p:ext uri="{BB962C8B-B14F-4D97-AF65-F5344CB8AC3E}">
        <p14:creationId xmlns:p14="http://schemas.microsoft.com/office/powerpoint/2010/main" val="2834986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9" name="Rectangle 8">
            <a:extLst>
              <a:ext uri="{FF2B5EF4-FFF2-40B4-BE49-F238E27FC236}">
                <a16:creationId xmlns:a16="http://schemas.microsoft.com/office/drawing/2014/main" id="{1A604EDD-F09C-4879-A674-EAFD2CB15510}"/>
              </a:ext>
            </a:extLst>
          </p:cNvPr>
          <p:cNvSpPr/>
          <p:nvPr/>
        </p:nvSpPr>
        <p:spPr>
          <a:xfrm>
            <a:off x="1905000" y="4259179"/>
            <a:ext cx="4572000" cy="923330"/>
          </a:xfrm>
          <a:prstGeom prst="rect">
            <a:avLst/>
          </a:prstGeom>
        </p:spPr>
        <p:txBody>
          <a:bodyPr>
            <a:spAutoFit/>
          </a:bodyPr>
          <a:lstStyle/>
          <a:p>
            <a:pPr>
              <a:buNone/>
            </a:pPr>
            <a:endParaRPr lang="en-US" dirty="0"/>
          </a:p>
          <a:p>
            <a:pPr lvl="0">
              <a:buNone/>
            </a:pPr>
            <a:endParaRPr lang="en-US" dirty="0"/>
          </a:p>
          <a:p>
            <a:pPr lvl="0">
              <a:buNone/>
            </a:pPr>
            <a:endParaRPr lang="en-PH" dirty="0"/>
          </a:p>
        </p:txBody>
      </p:sp>
      <p:sp>
        <p:nvSpPr>
          <p:cNvPr id="3" name="Rectangle 2">
            <a:extLst>
              <a:ext uri="{FF2B5EF4-FFF2-40B4-BE49-F238E27FC236}">
                <a16:creationId xmlns:a16="http://schemas.microsoft.com/office/drawing/2014/main" id="{19F307A8-789B-4BE8-809E-644C2CCAE63C}"/>
              </a:ext>
            </a:extLst>
          </p:cNvPr>
          <p:cNvSpPr/>
          <p:nvPr/>
        </p:nvSpPr>
        <p:spPr>
          <a:xfrm>
            <a:off x="562593" y="1475436"/>
            <a:ext cx="5628808" cy="2246769"/>
          </a:xfrm>
          <a:prstGeom prst="rect">
            <a:avLst/>
          </a:prstGeom>
        </p:spPr>
        <p:txBody>
          <a:bodyPr wrap="square">
            <a:spAutoFit/>
          </a:bodyPr>
          <a:lstStyle/>
          <a:p>
            <a:r>
              <a:rPr lang="en-US" sz="2800" dirty="0"/>
              <a:t>Knowledge management platform for informed decision making</a:t>
            </a:r>
          </a:p>
          <a:p>
            <a:endParaRPr lang="en-US" sz="2800" dirty="0"/>
          </a:p>
          <a:p>
            <a:r>
              <a:rPr lang="en-US" sz="2800" b="1" u="sng" dirty="0"/>
              <a:t>Module 7</a:t>
            </a:r>
          </a:p>
          <a:p>
            <a:endParaRPr lang="en-US" sz="2800" dirty="0"/>
          </a:p>
        </p:txBody>
      </p:sp>
    </p:spTree>
    <p:extLst>
      <p:ext uri="{BB962C8B-B14F-4D97-AF65-F5344CB8AC3E}">
        <p14:creationId xmlns:p14="http://schemas.microsoft.com/office/powerpoint/2010/main" val="2678838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9" name="Rectangle 8">
            <a:extLst>
              <a:ext uri="{FF2B5EF4-FFF2-40B4-BE49-F238E27FC236}">
                <a16:creationId xmlns:a16="http://schemas.microsoft.com/office/drawing/2014/main" id="{1A604EDD-F09C-4879-A674-EAFD2CB15510}"/>
              </a:ext>
            </a:extLst>
          </p:cNvPr>
          <p:cNvSpPr/>
          <p:nvPr/>
        </p:nvSpPr>
        <p:spPr>
          <a:xfrm>
            <a:off x="1905000" y="4259179"/>
            <a:ext cx="4572000" cy="923330"/>
          </a:xfrm>
          <a:prstGeom prst="rect">
            <a:avLst/>
          </a:prstGeom>
        </p:spPr>
        <p:txBody>
          <a:bodyPr>
            <a:spAutoFit/>
          </a:bodyPr>
          <a:lstStyle/>
          <a:p>
            <a:pPr>
              <a:buNone/>
            </a:pPr>
            <a:endParaRPr lang="en-US" dirty="0"/>
          </a:p>
          <a:p>
            <a:pPr lvl="0">
              <a:buNone/>
            </a:pPr>
            <a:endParaRPr lang="en-US" dirty="0"/>
          </a:p>
          <a:p>
            <a:pPr lvl="0">
              <a:buNone/>
            </a:pPr>
            <a:endParaRPr lang="en-PH" dirty="0"/>
          </a:p>
        </p:txBody>
      </p:sp>
      <p:sp>
        <p:nvSpPr>
          <p:cNvPr id="4" name="Rectangle 3">
            <a:extLst>
              <a:ext uri="{FF2B5EF4-FFF2-40B4-BE49-F238E27FC236}">
                <a16:creationId xmlns:a16="http://schemas.microsoft.com/office/drawing/2014/main" id="{07ADB29F-BC72-4E2F-85C2-400E38609D83}"/>
              </a:ext>
            </a:extLst>
          </p:cNvPr>
          <p:cNvSpPr/>
          <p:nvPr/>
        </p:nvSpPr>
        <p:spPr>
          <a:xfrm>
            <a:off x="487180" y="918281"/>
            <a:ext cx="8169639" cy="5816977"/>
          </a:xfrm>
          <a:prstGeom prst="rect">
            <a:avLst/>
          </a:prstGeom>
        </p:spPr>
        <p:txBody>
          <a:bodyPr wrap="square">
            <a:spAutoFit/>
          </a:bodyPr>
          <a:lstStyle/>
          <a:p>
            <a:pPr algn="just"/>
            <a:r>
              <a:rPr lang="en-SG" sz="2800" b="1" dirty="0"/>
              <a:t>“Development of Decision Support Tools on Sustainable Land Management (SLM) as a Key to Address Abiotic Stresses in Areas Vulnerable to Climate Change”</a:t>
            </a:r>
          </a:p>
          <a:p>
            <a:pPr algn="just"/>
            <a:endParaRPr lang="en-SG" sz="2800" b="1" dirty="0"/>
          </a:p>
          <a:p>
            <a:pPr algn="just"/>
            <a:r>
              <a:rPr lang="en-SG" sz="2800" b="1" dirty="0"/>
              <a:t>Objective:</a:t>
            </a:r>
          </a:p>
          <a:p>
            <a:pPr algn="just"/>
            <a:r>
              <a:rPr lang="en-SG" sz="2800" b="1" dirty="0"/>
              <a:t>	</a:t>
            </a:r>
          </a:p>
          <a:p>
            <a:pPr algn="just"/>
            <a:r>
              <a:rPr lang="en-SG" sz="2800" dirty="0"/>
              <a:t>To document SLM approaches and technologies by adopting the documentation tools and methodologies of World Conservation Approaches and Technologies (WOCAT).</a:t>
            </a:r>
            <a:endParaRPr lang="en-SG" sz="2800" b="1" dirty="0"/>
          </a:p>
          <a:p>
            <a:pPr algn="just"/>
            <a:endParaRPr lang="en-SG" sz="2800" b="1" dirty="0"/>
          </a:p>
          <a:p>
            <a:pPr algn="just"/>
            <a:endParaRPr lang="en-SG" b="1" dirty="0"/>
          </a:p>
          <a:p>
            <a:pPr algn="just"/>
            <a:endParaRPr lang="en-PH" b="1" dirty="0"/>
          </a:p>
        </p:txBody>
      </p:sp>
    </p:spTree>
    <p:extLst>
      <p:ext uri="{BB962C8B-B14F-4D97-AF65-F5344CB8AC3E}">
        <p14:creationId xmlns:p14="http://schemas.microsoft.com/office/powerpoint/2010/main" val="2632023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9" name="Rectangle 8">
            <a:extLst>
              <a:ext uri="{FF2B5EF4-FFF2-40B4-BE49-F238E27FC236}">
                <a16:creationId xmlns:a16="http://schemas.microsoft.com/office/drawing/2014/main" id="{1A604EDD-F09C-4879-A674-EAFD2CB15510}"/>
              </a:ext>
            </a:extLst>
          </p:cNvPr>
          <p:cNvSpPr/>
          <p:nvPr/>
        </p:nvSpPr>
        <p:spPr>
          <a:xfrm>
            <a:off x="1905000" y="4259179"/>
            <a:ext cx="4572000" cy="923330"/>
          </a:xfrm>
          <a:prstGeom prst="rect">
            <a:avLst/>
          </a:prstGeom>
        </p:spPr>
        <p:txBody>
          <a:bodyPr>
            <a:spAutoFit/>
          </a:bodyPr>
          <a:lstStyle/>
          <a:p>
            <a:pPr>
              <a:buNone/>
            </a:pPr>
            <a:endParaRPr lang="en-US" dirty="0"/>
          </a:p>
          <a:p>
            <a:pPr lvl="0">
              <a:buNone/>
            </a:pPr>
            <a:endParaRPr lang="en-US" dirty="0"/>
          </a:p>
          <a:p>
            <a:pPr lvl="0">
              <a:buNone/>
            </a:pPr>
            <a:endParaRPr lang="en-PH" dirty="0"/>
          </a:p>
        </p:txBody>
      </p:sp>
      <p:sp>
        <p:nvSpPr>
          <p:cNvPr id="5" name="TextBox 4">
            <a:extLst>
              <a:ext uri="{FF2B5EF4-FFF2-40B4-BE49-F238E27FC236}">
                <a16:creationId xmlns:a16="http://schemas.microsoft.com/office/drawing/2014/main" id="{65AD0CDA-71EE-498D-9778-DC92EDC761FE}"/>
              </a:ext>
            </a:extLst>
          </p:cNvPr>
          <p:cNvSpPr txBox="1"/>
          <p:nvPr/>
        </p:nvSpPr>
        <p:spPr>
          <a:xfrm>
            <a:off x="986590" y="1066800"/>
            <a:ext cx="7467600" cy="1600438"/>
          </a:xfrm>
          <a:prstGeom prst="rect">
            <a:avLst/>
          </a:prstGeom>
          <a:noFill/>
        </p:spPr>
        <p:txBody>
          <a:bodyPr wrap="square" rtlCol="0">
            <a:spAutoFit/>
          </a:bodyPr>
          <a:lstStyle/>
          <a:p>
            <a:pPr marL="342900" indent="-342900" algn="just">
              <a:buFont typeface="Wingdings" panose="05000000000000000000" pitchFamily="2" charset="2"/>
              <a:buChar char="Ø"/>
            </a:pPr>
            <a:r>
              <a:rPr lang="en-SG" sz="2000" dirty="0"/>
              <a:t>Documented 22 technologies and 6 approaches covering  five (5) ecosystems.</a:t>
            </a:r>
          </a:p>
          <a:p>
            <a:pPr algn="just"/>
            <a:endParaRPr lang="en-US" sz="1400" b="1" dirty="0"/>
          </a:p>
          <a:p>
            <a:pPr marL="342900" indent="-342900" algn="just">
              <a:buFont typeface="Wingdings" panose="05000000000000000000" pitchFamily="2" charset="2"/>
              <a:buChar char="Ø"/>
            </a:pPr>
            <a:endParaRPr lang="en-SG" sz="2000" dirty="0"/>
          </a:p>
          <a:p>
            <a:endParaRPr lang="en-PH" sz="2400" dirty="0"/>
          </a:p>
        </p:txBody>
      </p:sp>
      <p:sp>
        <p:nvSpPr>
          <p:cNvPr id="6" name="Rectangle 5">
            <a:extLst>
              <a:ext uri="{FF2B5EF4-FFF2-40B4-BE49-F238E27FC236}">
                <a16:creationId xmlns:a16="http://schemas.microsoft.com/office/drawing/2014/main" id="{AAD9D56A-4C16-496C-9FF2-AB8CDDE9FDE1}"/>
              </a:ext>
            </a:extLst>
          </p:cNvPr>
          <p:cNvSpPr/>
          <p:nvPr/>
        </p:nvSpPr>
        <p:spPr>
          <a:xfrm>
            <a:off x="1023937" y="605135"/>
            <a:ext cx="2509020" cy="461665"/>
          </a:xfrm>
          <a:prstGeom prst="rect">
            <a:avLst/>
          </a:prstGeom>
        </p:spPr>
        <p:txBody>
          <a:bodyPr wrap="none">
            <a:spAutoFit/>
          </a:bodyPr>
          <a:lstStyle/>
          <a:p>
            <a:pPr algn="just"/>
            <a:r>
              <a:rPr lang="en-SG" sz="2400" b="1" dirty="0"/>
              <a:t>Project Outputs</a:t>
            </a:r>
          </a:p>
        </p:txBody>
      </p:sp>
      <p:pic>
        <p:nvPicPr>
          <p:cNvPr id="7" name="Picture 6">
            <a:extLst>
              <a:ext uri="{FF2B5EF4-FFF2-40B4-BE49-F238E27FC236}">
                <a16:creationId xmlns:a16="http://schemas.microsoft.com/office/drawing/2014/main" id="{EF8C48AA-DFC8-42A6-9282-34F60605BF07}"/>
              </a:ext>
            </a:extLst>
          </p:cNvPr>
          <p:cNvPicPr>
            <a:picLocks noChangeAspect="1"/>
          </p:cNvPicPr>
          <p:nvPr/>
        </p:nvPicPr>
        <p:blipFill rotWithShape="1">
          <a:blip r:embed="rId3"/>
          <a:srcRect l="21667" t="17391" r="15000" b="4052"/>
          <a:stretch/>
        </p:blipFill>
        <p:spPr>
          <a:xfrm>
            <a:off x="1239328" y="1905000"/>
            <a:ext cx="6665343" cy="4648201"/>
          </a:xfrm>
          <a:prstGeom prst="rect">
            <a:avLst/>
          </a:prstGeom>
        </p:spPr>
      </p:pic>
    </p:spTree>
    <p:extLst>
      <p:ext uri="{BB962C8B-B14F-4D97-AF65-F5344CB8AC3E}">
        <p14:creationId xmlns:p14="http://schemas.microsoft.com/office/powerpoint/2010/main" val="657604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9" name="Rectangle 8">
            <a:extLst>
              <a:ext uri="{FF2B5EF4-FFF2-40B4-BE49-F238E27FC236}">
                <a16:creationId xmlns:a16="http://schemas.microsoft.com/office/drawing/2014/main" id="{1A604EDD-F09C-4879-A674-EAFD2CB15510}"/>
              </a:ext>
            </a:extLst>
          </p:cNvPr>
          <p:cNvSpPr/>
          <p:nvPr/>
        </p:nvSpPr>
        <p:spPr>
          <a:xfrm>
            <a:off x="1905000" y="4259179"/>
            <a:ext cx="4572000" cy="923330"/>
          </a:xfrm>
          <a:prstGeom prst="rect">
            <a:avLst/>
          </a:prstGeom>
        </p:spPr>
        <p:txBody>
          <a:bodyPr>
            <a:spAutoFit/>
          </a:bodyPr>
          <a:lstStyle/>
          <a:p>
            <a:pPr>
              <a:buNone/>
            </a:pPr>
            <a:endParaRPr lang="en-US" dirty="0"/>
          </a:p>
          <a:p>
            <a:pPr lvl="0">
              <a:buNone/>
            </a:pPr>
            <a:endParaRPr lang="en-US" dirty="0"/>
          </a:p>
          <a:p>
            <a:pPr lvl="0">
              <a:buNone/>
            </a:pPr>
            <a:endParaRPr lang="en-PH" dirty="0"/>
          </a:p>
        </p:txBody>
      </p:sp>
      <p:sp>
        <p:nvSpPr>
          <p:cNvPr id="8" name="Rectangle 7">
            <a:extLst>
              <a:ext uri="{FF2B5EF4-FFF2-40B4-BE49-F238E27FC236}">
                <a16:creationId xmlns:a16="http://schemas.microsoft.com/office/drawing/2014/main" id="{C895E253-077E-4497-B673-BAE2CF61CFCD}"/>
              </a:ext>
            </a:extLst>
          </p:cNvPr>
          <p:cNvSpPr/>
          <p:nvPr/>
        </p:nvSpPr>
        <p:spPr>
          <a:xfrm>
            <a:off x="1042539" y="1155492"/>
            <a:ext cx="2509020" cy="461665"/>
          </a:xfrm>
          <a:prstGeom prst="rect">
            <a:avLst/>
          </a:prstGeom>
        </p:spPr>
        <p:txBody>
          <a:bodyPr wrap="none">
            <a:spAutoFit/>
          </a:bodyPr>
          <a:lstStyle/>
          <a:p>
            <a:pPr algn="just"/>
            <a:r>
              <a:rPr lang="en-SG" sz="2400" b="1" dirty="0"/>
              <a:t>Project Outputs</a:t>
            </a:r>
          </a:p>
        </p:txBody>
      </p:sp>
      <p:graphicFrame>
        <p:nvGraphicFramePr>
          <p:cNvPr id="10" name="Table 9">
            <a:extLst>
              <a:ext uri="{FF2B5EF4-FFF2-40B4-BE49-F238E27FC236}">
                <a16:creationId xmlns:a16="http://schemas.microsoft.com/office/drawing/2014/main" id="{021F54DF-FEC0-49B5-98FB-BCFC02046F12}"/>
              </a:ext>
            </a:extLst>
          </p:cNvPr>
          <p:cNvGraphicFramePr>
            <a:graphicFrameLocks noGrp="1"/>
          </p:cNvGraphicFramePr>
          <p:nvPr>
            <p:extLst>
              <p:ext uri="{D42A27DB-BD31-4B8C-83A1-F6EECF244321}">
                <p14:modId xmlns:p14="http://schemas.microsoft.com/office/powerpoint/2010/main" val="735892501"/>
              </p:ext>
            </p:extLst>
          </p:nvPr>
        </p:nvGraphicFramePr>
        <p:xfrm>
          <a:off x="517160" y="1841292"/>
          <a:ext cx="8229600" cy="4115008"/>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3374843773"/>
                    </a:ext>
                  </a:extLst>
                </a:gridCol>
              </a:tblGrid>
              <a:tr h="4115008">
                <a:tc>
                  <a:txBody>
                    <a:bodyPr/>
                    <a:lstStyle/>
                    <a:p>
                      <a:pPr marL="342900" indent="-342900" algn="l">
                        <a:buFont typeface="Wingdings" panose="05000000000000000000" pitchFamily="2" charset="2"/>
                        <a:buChar char="Ø"/>
                      </a:pPr>
                      <a:r>
                        <a:rPr lang="en-SG" sz="2000" kern="1200" dirty="0">
                          <a:solidFill>
                            <a:schemeClr val="tx1"/>
                          </a:solidFill>
                          <a:latin typeface="+mn-lt"/>
                          <a:ea typeface="+mn-ea"/>
                          <a:cs typeface="+mn-cs"/>
                        </a:rPr>
                        <a:t>Conducted trainings and workshops on WOCAT SLM documentation tools, processes and methodologies</a:t>
                      </a:r>
                      <a:endParaRPr lang="en-PH" sz="2000" kern="1200" dirty="0">
                        <a:solidFill>
                          <a:schemeClr val="tx1"/>
                        </a:solidFill>
                        <a:latin typeface="+mn-lt"/>
                        <a:ea typeface="+mn-ea"/>
                        <a:cs typeface="+mn-cs"/>
                      </a:endParaRPr>
                    </a:p>
                    <a:p>
                      <a:pPr marL="342900" indent="-342900" algn="l">
                        <a:buFont typeface="Wingdings" panose="05000000000000000000" pitchFamily="2" charset="2"/>
                        <a:buChar char="Ø"/>
                      </a:pPr>
                      <a:r>
                        <a:rPr lang="en-PH" sz="2000" kern="1200" dirty="0">
                          <a:solidFill>
                            <a:schemeClr val="tx1"/>
                          </a:solidFill>
                          <a:latin typeface="+mn-lt"/>
                          <a:ea typeface="+mn-ea"/>
                          <a:cs typeface="+mn-cs"/>
                        </a:rPr>
                        <a:t> </a:t>
                      </a:r>
                      <a:r>
                        <a:rPr lang="en-SG" sz="2000" kern="1200" dirty="0">
                          <a:solidFill>
                            <a:schemeClr val="tx1"/>
                          </a:solidFill>
                          <a:latin typeface="+mn-lt"/>
                          <a:ea typeface="+mn-ea"/>
                          <a:cs typeface="+mn-cs"/>
                        </a:rPr>
                        <a:t>Development of decision support tool in Java script. </a:t>
                      </a:r>
                      <a:r>
                        <a:rPr lang="en-PH" sz="2000" kern="1200" dirty="0">
                          <a:solidFill>
                            <a:schemeClr val="tx1"/>
                          </a:solidFill>
                          <a:latin typeface="+mn-lt"/>
                          <a:ea typeface="+mn-ea"/>
                          <a:cs typeface="+mn-cs"/>
                        </a:rPr>
                        <a:t> </a:t>
                      </a:r>
                    </a:p>
                    <a:p>
                      <a:pPr marL="342900" indent="-342900" algn="l">
                        <a:buFont typeface="Wingdings" panose="05000000000000000000" pitchFamily="2" charset="2"/>
                        <a:buChar char="Ø"/>
                      </a:pPr>
                      <a:r>
                        <a:rPr lang="en-SG" sz="2000" kern="1200" dirty="0">
                          <a:solidFill>
                            <a:schemeClr val="tx1"/>
                          </a:solidFill>
                          <a:latin typeface="+mn-lt"/>
                          <a:ea typeface="+mn-ea"/>
                          <a:cs typeface="+mn-cs"/>
                        </a:rPr>
                        <a:t>A spreadsheet on Financial Analysis as another decision. support tool in the selection of appropriate SLM practices. </a:t>
                      </a:r>
                    </a:p>
                    <a:p>
                      <a:pPr marL="342900" indent="-342900" algn="l">
                        <a:buFont typeface="Wingdings" panose="05000000000000000000" pitchFamily="2" charset="2"/>
                        <a:buChar char="Ø"/>
                      </a:pPr>
                      <a:r>
                        <a:rPr lang="en-SG" sz="2000" kern="1200" dirty="0">
                          <a:solidFill>
                            <a:schemeClr val="tx1"/>
                          </a:solidFill>
                          <a:latin typeface="+mn-lt"/>
                          <a:ea typeface="+mn-ea"/>
                          <a:cs typeface="+mn-cs"/>
                        </a:rPr>
                        <a:t>A compilation of SLM practices consists of summarized case studies (WOCAT format) was produced with 600 printed copies. </a:t>
                      </a:r>
                    </a:p>
                    <a:p>
                      <a:pPr marL="342900" indent="-342900" algn="l">
                        <a:buFont typeface="Wingdings" panose="05000000000000000000" pitchFamily="2" charset="2"/>
                        <a:buChar char="Ø"/>
                      </a:pPr>
                      <a:r>
                        <a:rPr lang="en-SG" sz="2000" kern="1200" dirty="0">
                          <a:solidFill>
                            <a:schemeClr val="tx1"/>
                          </a:solidFill>
                          <a:latin typeface="+mn-lt"/>
                          <a:ea typeface="+mn-ea"/>
                          <a:cs typeface="+mn-cs"/>
                        </a:rPr>
                        <a:t>IEC materials in form of leaflets/flyers in English and translated to three local dialects were also generated.</a:t>
                      </a:r>
                    </a:p>
                    <a:p>
                      <a:pPr marL="342900" indent="-342900" algn="l">
                        <a:buFont typeface="Wingdings" panose="05000000000000000000" pitchFamily="2" charset="2"/>
                        <a:buChar char="Ø"/>
                      </a:pPr>
                      <a:r>
                        <a:rPr lang="en-SG" sz="2000" kern="1200" dirty="0">
                          <a:solidFill>
                            <a:schemeClr val="tx1"/>
                          </a:solidFill>
                          <a:latin typeface="+mn-lt"/>
                          <a:ea typeface="+mn-ea"/>
                          <a:cs typeface="+mn-cs"/>
                        </a:rPr>
                        <a:t>Processed documentation (multi-media documentation- can be accessed through </a:t>
                      </a:r>
                      <a:r>
                        <a:rPr lang="en-SG" sz="2000" kern="1200" dirty="0" err="1">
                          <a:solidFill>
                            <a:schemeClr val="tx1"/>
                          </a:solidFill>
                          <a:latin typeface="+mn-lt"/>
                          <a:ea typeface="+mn-ea"/>
                          <a:cs typeface="+mn-cs"/>
                        </a:rPr>
                        <a:t>Youtube</a:t>
                      </a:r>
                      <a:r>
                        <a:rPr lang="en-SG" sz="2000" kern="1200" dirty="0">
                          <a:solidFill>
                            <a:schemeClr val="tx1"/>
                          </a:solidFill>
                          <a:latin typeface="+mn-lt"/>
                          <a:ea typeface="+mn-ea"/>
                          <a:cs typeface="+mn-cs"/>
                        </a:rPr>
                        <a:t>).</a:t>
                      </a:r>
                    </a:p>
                    <a:p>
                      <a:pPr marL="342900" indent="-342900" algn="l">
                        <a:buFont typeface="Wingdings" panose="05000000000000000000" pitchFamily="2" charset="2"/>
                        <a:buChar char="Ø"/>
                      </a:pPr>
                      <a:r>
                        <a:rPr lang="en-SG" sz="2000" kern="1200" dirty="0">
                          <a:solidFill>
                            <a:schemeClr val="tx1"/>
                          </a:solidFill>
                          <a:latin typeface="+mn-lt"/>
                          <a:ea typeface="+mn-ea"/>
                          <a:cs typeface="+mn-cs"/>
                        </a:rPr>
                        <a:t>Established on-line database on SLM knowledge management: </a:t>
                      </a:r>
                      <a:r>
                        <a:rPr lang="en-PH" sz="2000" dirty="0">
                          <a:hlinkClick r:id="rId3"/>
                        </a:rPr>
                        <a:t>http://www.bswm.da.gov.ph/philcat-slm/</a:t>
                      </a:r>
                      <a:endParaRPr lang="en-PH" sz="2000" kern="1200" dirty="0">
                        <a:solidFill>
                          <a:schemeClr val="tx1"/>
                        </a:solidFill>
                        <a:latin typeface="+mn-lt"/>
                        <a:ea typeface="+mn-ea"/>
                        <a:cs typeface="+mn-cs"/>
                      </a:endParaRPr>
                    </a:p>
                  </a:txBody>
                  <a:tcPr marL="114300" marR="114300" marT="0" marB="0">
                    <a:noFill/>
                  </a:tcPr>
                </a:tc>
                <a:extLst>
                  <a:ext uri="{0D108BD9-81ED-4DB2-BD59-A6C34878D82A}">
                    <a16:rowId xmlns:a16="http://schemas.microsoft.com/office/drawing/2014/main" val="4235943788"/>
                  </a:ext>
                </a:extLst>
              </a:tr>
            </a:tbl>
          </a:graphicData>
        </a:graphic>
      </p:graphicFrame>
    </p:spTree>
    <p:extLst>
      <p:ext uri="{BB962C8B-B14F-4D97-AF65-F5344CB8AC3E}">
        <p14:creationId xmlns:p14="http://schemas.microsoft.com/office/powerpoint/2010/main" val="717923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C54CAC24-1B22-42F2-9A90-5B3A73A37A60}"/>
              </a:ext>
            </a:extLst>
          </p:cNvPr>
          <p:cNvSpPr>
            <a:spLocks noChangeArrowheads="1"/>
          </p:cNvSpPr>
          <p:nvPr/>
        </p:nvSpPr>
        <p:spPr bwMode="auto">
          <a:xfrm>
            <a:off x="0" y="2133600"/>
            <a:ext cx="2047875" cy="646331"/>
          </a:xfrm>
          <a:prstGeom prst="rect">
            <a:avLst/>
          </a:prstGeom>
          <a:noFill/>
          <a:ln w="9525">
            <a:noFill/>
            <a:miter lim="800000"/>
            <a:headEnd/>
            <a:tailEnd/>
          </a:ln>
        </p:spPr>
        <p:txBody>
          <a:bodyPr>
            <a:spAutoFit/>
          </a:bodyPr>
          <a:lstStyle/>
          <a:p>
            <a:pPr marL="231775" indent="-231775" algn="ctr">
              <a:buFont typeface="Arial" charset="0"/>
              <a:buChar char="•"/>
            </a:pPr>
            <a:r>
              <a:rPr lang="de-CH" sz="1800" dirty="0">
                <a:solidFill>
                  <a:schemeClr val="bg1"/>
                </a:solidFill>
                <a:latin typeface="Arial" pitchFamily="34" charset="0"/>
                <a:cs typeface="Arial" pitchFamily="34" charset="0"/>
              </a:rPr>
              <a:t>Vegetative strips </a:t>
            </a:r>
          </a:p>
        </p:txBody>
      </p:sp>
      <p:sp>
        <p:nvSpPr>
          <p:cNvPr id="9" name="Rectangle 8">
            <a:extLst>
              <a:ext uri="{FF2B5EF4-FFF2-40B4-BE49-F238E27FC236}">
                <a16:creationId xmlns:a16="http://schemas.microsoft.com/office/drawing/2014/main" id="{1A604EDD-F09C-4879-A674-EAFD2CB15510}"/>
              </a:ext>
            </a:extLst>
          </p:cNvPr>
          <p:cNvSpPr/>
          <p:nvPr/>
        </p:nvSpPr>
        <p:spPr>
          <a:xfrm>
            <a:off x="1905000" y="4259179"/>
            <a:ext cx="4572000" cy="923330"/>
          </a:xfrm>
          <a:prstGeom prst="rect">
            <a:avLst/>
          </a:prstGeom>
        </p:spPr>
        <p:txBody>
          <a:bodyPr>
            <a:spAutoFit/>
          </a:bodyPr>
          <a:lstStyle/>
          <a:p>
            <a:pPr>
              <a:buNone/>
            </a:pPr>
            <a:endParaRPr lang="en-US" dirty="0"/>
          </a:p>
          <a:p>
            <a:pPr lvl="0">
              <a:buNone/>
            </a:pPr>
            <a:endParaRPr lang="en-US" dirty="0"/>
          </a:p>
          <a:p>
            <a:pPr lvl="0">
              <a:buNone/>
            </a:pPr>
            <a:endParaRPr lang="en-PH" dirty="0"/>
          </a:p>
        </p:txBody>
      </p:sp>
      <p:pic>
        <p:nvPicPr>
          <p:cNvPr id="6" name="Content Placeholder 3">
            <a:extLst>
              <a:ext uri="{FF2B5EF4-FFF2-40B4-BE49-F238E27FC236}">
                <a16:creationId xmlns:a16="http://schemas.microsoft.com/office/drawing/2014/main" id="{3C2DF51E-EBC2-4FE5-8E17-8BC0841ADEE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133476" y="801153"/>
            <a:ext cx="3209925" cy="4524375"/>
          </a:xfrm>
          <a:prstGeom prst="rect">
            <a:avLst/>
          </a:prstGeom>
        </p:spPr>
      </p:pic>
      <p:pic>
        <p:nvPicPr>
          <p:cNvPr id="7" name="Picture 6">
            <a:extLst>
              <a:ext uri="{FF2B5EF4-FFF2-40B4-BE49-F238E27FC236}">
                <a16:creationId xmlns:a16="http://schemas.microsoft.com/office/drawing/2014/main" id="{632D5818-5483-4F19-BA72-EF7FB6AE9CEB}"/>
              </a:ext>
            </a:extLst>
          </p:cNvPr>
          <p:cNvPicPr/>
          <p:nvPr/>
        </p:nvPicPr>
        <p:blipFill>
          <a:blip r:embed="rId4">
            <a:extLst>
              <a:ext uri="{28A0092B-C50C-407E-A947-70E740481C1C}">
                <a14:useLocalDpi xmlns:a14="http://schemas.microsoft.com/office/drawing/2010/main" val="0"/>
              </a:ext>
            </a:extLst>
          </a:blip>
          <a:srcRect b="11335"/>
          <a:stretch>
            <a:fillRect/>
          </a:stretch>
        </p:blipFill>
        <p:spPr>
          <a:xfrm>
            <a:off x="4800601" y="1326154"/>
            <a:ext cx="3101340" cy="3856355"/>
          </a:xfrm>
          <a:prstGeom prst="rect">
            <a:avLst/>
          </a:prstGeom>
        </p:spPr>
      </p:pic>
      <p:sp>
        <p:nvSpPr>
          <p:cNvPr id="11" name="TextBox 10">
            <a:extLst>
              <a:ext uri="{FF2B5EF4-FFF2-40B4-BE49-F238E27FC236}">
                <a16:creationId xmlns:a16="http://schemas.microsoft.com/office/drawing/2014/main" id="{9FA9C4D0-5161-4F94-BA82-9DB52535662D}"/>
              </a:ext>
            </a:extLst>
          </p:cNvPr>
          <p:cNvSpPr txBox="1"/>
          <p:nvPr/>
        </p:nvSpPr>
        <p:spPr>
          <a:xfrm>
            <a:off x="1905000" y="5356735"/>
            <a:ext cx="6530340" cy="1200329"/>
          </a:xfrm>
          <a:prstGeom prst="rect">
            <a:avLst/>
          </a:prstGeom>
          <a:noFill/>
        </p:spPr>
        <p:txBody>
          <a:bodyPr wrap="square" rtlCol="0">
            <a:spAutoFit/>
          </a:bodyPr>
          <a:lstStyle/>
          <a:p>
            <a:r>
              <a:rPr lang="en-SG" b="1" dirty="0"/>
              <a:t>The WOCAT questionnaires on approaches and technologies used as basis for documentation of sustainable land management practices.</a:t>
            </a:r>
            <a:endParaRPr lang="en-PH" dirty="0"/>
          </a:p>
          <a:p>
            <a:endParaRPr lang="en-PH" dirty="0"/>
          </a:p>
        </p:txBody>
      </p:sp>
    </p:spTree>
    <p:extLst>
      <p:ext uri="{BB962C8B-B14F-4D97-AF65-F5344CB8AC3E}">
        <p14:creationId xmlns:p14="http://schemas.microsoft.com/office/powerpoint/2010/main" val="2237128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3B104CE-CE06-4ADE-BC58-539D21444515}"/>
              </a:ext>
            </a:extLst>
          </p:cNvPr>
          <p:cNvSpPr>
            <a:spLocks noGrp="1"/>
          </p:cNvSpPr>
          <p:nvPr>
            <p:ph type="title"/>
          </p:nvPr>
        </p:nvSpPr>
        <p:spPr>
          <a:xfrm>
            <a:off x="1752599" y="584879"/>
            <a:ext cx="6477001" cy="1143000"/>
          </a:xfrm>
        </p:spPr>
        <p:txBody>
          <a:bodyPr>
            <a:normAutofit/>
          </a:bodyPr>
          <a:lstStyle/>
          <a:p>
            <a:r>
              <a:rPr lang="en-SG" sz="2800" dirty="0">
                <a:effectLst/>
              </a:rPr>
              <a:t>Farmers/Practitioners Interviewed</a:t>
            </a:r>
            <a:endParaRPr lang="en-PH" sz="2800" dirty="0"/>
          </a:p>
        </p:txBody>
      </p:sp>
      <p:pic>
        <p:nvPicPr>
          <p:cNvPr id="7" name="Picture 6" descr="F:\documentation pic\during interview\P1000230.JPG">
            <a:extLst>
              <a:ext uri="{FF2B5EF4-FFF2-40B4-BE49-F238E27FC236}">
                <a16:creationId xmlns:a16="http://schemas.microsoft.com/office/drawing/2014/main" id="{59C8C3CB-8CF2-4031-A984-35D1A92F1905}"/>
              </a:ext>
            </a:extLst>
          </p:cNvPr>
          <p:cNvPicPr/>
          <p:nvPr/>
        </p:nvPicPr>
        <p:blipFill>
          <a:blip r:embed="rId2" cstate="print"/>
          <a:srcRect/>
          <a:stretch>
            <a:fillRect/>
          </a:stretch>
        </p:blipFill>
        <p:spPr bwMode="auto">
          <a:xfrm>
            <a:off x="762000" y="1311274"/>
            <a:ext cx="3352800" cy="2512105"/>
          </a:xfrm>
          <a:prstGeom prst="rect">
            <a:avLst/>
          </a:prstGeom>
          <a:noFill/>
          <a:ln w="9525">
            <a:noFill/>
            <a:miter lim="800000"/>
            <a:headEnd/>
            <a:tailEnd/>
          </a:ln>
        </p:spPr>
      </p:pic>
      <p:pic>
        <p:nvPicPr>
          <p:cNvPr id="8" name="Picture 7" descr="F:\documentation pic\during interview\P1000491.JPG">
            <a:extLst>
              <a:ext uri="{FF2B5EF4-FFF2-40B4-BE49-F238E27FC236}">
                <a16:creationId xmlns:a16="http://schemas.microsoft.com/office/drawing/2014/main" id="{C4621E07-17D6-4956-A993-FD0348D13AD7}"/>
              </a:ext>
            </a:extLst>
          </p:cNvPr>
          <p:cNvPicPr/>
          <p:nvPr/>
        </p:nvPicPr>
        <p:blipFill>
          <a:blip r:embed="rId3" cstate="print"/>
          <a:srcRect/>
          <a:stretch>
            <a:fillRect/>
          </a:stretch>
        </p:blipFill>
        <p:spPr bwMode="auto">
          <a:xfrm>
            <a:off x="4876800" y="1307076"/>
            <a:ext cx="3352800" cy="2512105"/>
          </a:xfrm>
          <a:prstGeom prst="rect">
            <a:avLst/>
          </a:prstGeom>
          <a:noFill/>
          <a:ln w="9525">
            <a:noFill/>
            <a:miter lim="800000"/>
            <a:headEnd/>
            <a:tailEnd/>
          </a:ln>
        </p:spPr>
      </p:pic>
      <p:pic>
        <p:nvPicPr>
          <p:cNvPr id="9" name="Picture 8" descr="E:\PHILCAT\Region 8 Documantation\IMG_8099.JPG">
            <a:extLst>
              <a:ext uri="{FF2B5EF4-FFF2-40B4-BE49-F238E27FC236}">
                <a16:creationId xmlns:a16="http://schemas.microsoft.com/office/drawing/2014/main" id="{D5B313DC-96C4-4B45-B1A6-7DA9E5EEE675}"/>
              </a:ext>
            </a:extLst>
          </p:cNvPr>
          <p:cNvPicPr/>
          <p:nvPr/>
        </p:nvPicPr>
        <p:blipFill>
          <a:blip r:embed="rId4" cstate="print"/>
          <a:srcRect/>
          <a:stretch>
            <a:fillRect/>
          </a:stretch>
        </p:blipFill>
        <p:spPr bwMode="auto">
          <a:xfrm>
            <a:off x="2895599" y="3819181"/>
            <a:ext cx="3352800" cy="2667000"/>
          </a:xfrm>
          <a:prstGeom prst="rect">
            <a:avLst/>
          </a:prstGeom>
          <a:noFill/>
          <a:ln w="9525">
            <a:noFill/>
            <a:miter lim="800000"/>
            <a:headEnd/>
            <a:tailEnd/>
          </a:ln>
        </p:spPr>
      </p:pic>
    </p:spTree>
    <p:extLst>
      <p:ext uri="{BB962C8B-B14F-4D97-AF65-F5344CB8AC3E}">
        <p14:creationId xmlns:p14="http://schemas.microsoft.com/office/powerpoint/2010/main" val="507209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0508" y="2020824"/>
            <a:ext cx="7915835" cy="369332"/>
          </a:xfrm>
          <a:prstGeom prst="rect">
            <a:avLst/>
          </a:prstGeom>
          <a:noFill/>
        </p:spPr>
        <p:txBody>
          <a:bodyPr wrap="square" rtlCol="0">
            <a:spAutoFit/>
          </a:bodyPr>
          <a:lstStyle/>
          <a:p>
            <a:endParaRPr lang="en-US" dirty="0"/>
          </a:p>
        </p:txBody>
      </p:sp>
      <p:pic>
        <p:nvPicPr>
          <p:cNvPr id="6" name="Picture 5" descr="C:\Users\Windows User\Documents\WOCAT pictures\Approach\Conservation Farming Village\Conservation Farming Village  2.jpg">
            <a:extLst>
              <a:ext uri="{FF2B5EF4-FFF2-40B4-BE49-F238E27FC236}">
                <a16:creationId xmlns:a16="http://schemas.microsoft.com/office/drawing/2014/main" id="{F5129D56-B9F8-46D2-8FE2-AE64DDB5D732}"/>
              </a:ext>
            </a:extLst>
          </p:cNvPr>
          <p:cNvPicPr/>
          <p:nvPr/>
        </p:nvPicPr>
        <p:blipFill>
          <a:blip r:embed="rId2" cstate="print"/>
          <a:srcRect/>
          <a:stretch>
            <a:fillRect/>
          </a:stretch>
        </p:blipFill>
        <p:spPr bwMode="auto">
          <a:xfrm>
            <a:off x="504092" y="1715644"/>
            <a:ext cx="4067908" cy="2928361"/>
          </a:xfrm>
          <a:prstGeom prst="rect">
            <a:avLst/>
          </a:prstGeom>
          <a:noFill/>
          <a:ln w="9525">
            <a:noFill/>
            <a:miter lim="800000"/>
            <a:headEnd/>
            <a:tailEnd/>
          </a:ln>
        </p:spPr>
      </p:pic>
      <p:sp>
        <p:nvSpPr>
          <p:cNvPr id="7" name="TextBox 6">
            <a:extLst>
              <a:ext uri="{FF2B5EF4-FFF2-40B4-BE49-F238E27FC236}">
                <a16:creationId xmlns:a16="http://schemas.microsoft.com/office/drawing/2014/main" id="{22C3DC7A-7AED-48F3-B56F-281BC7447EF4}"/>
              </a:ext>
            </a:extLst>
          </p:cNvPr>
          <p:cNvSpPr txBox="1"/>
          <p:nvPr/>
        </p:nvSpPr>
        <p:spPr>
          <a:xfrm>
            <a:off x="862225" y="5091038"/>
            <a:ext cx="3886200" cy="923330"/>
          </a:xfrm>
          <a:prstGeom prst="rect">
            <a:avLst/>
          </a:prstGeom>
          <a:noFill/>
        </p:spPr>
        <p:txBody>
          <a:bodyPr wrap="square" rtlCol="0">
            <a:spAutoFit/>
          </a:bodyPr>
          <a:lstStyle/>
          <a:p>
            <a:r>
              <a:rPr lang="en-SG" dirty="0"/>
              <a:t>Conservation Farming Village that implements hedgerow planting</a:t>
            </a:r>
            <a:endParaRPr lang="en-PH" dirty="0"/>
          </a:p>
        </p:txBody>
      </p:sp>
      <p:pic>
        <p:nvPicPr>
          <p:cNvPr id="8" name="Picture 7" descr="C:\Users\Windows User\Documents\WOCAT pictures\Technology\Rockwall Terracing\rw1.jpg">
            <a:extLst>
              <a:ext uri="{FF2B5EF4-FFF2-40B4-BE49-F238E27FC236}">
                <a16:creationId xmlns:a16="http://schemas.microsoft.com/office/drawing/2014/main" id="{3EDAD315-0C4B-4E4C-9BA7-FAD510C17F9C}"/>
              </a:ext>
            </a:extLst>
          </p:cNvPr>
          <p:cNvPicPr/>
          <p:nvPr/>
        </p:nvPicPr>
        <p:blipFill>
          <a:blip r:embed="rId3" cstate="print"/>
          <a:srcRect/>
          <a:stretch>
            <a:fillRect/>
          </a:stretch>
        </p:blipFill>
        <p:spPr bwMode="auto">
          <a:xfrm>
            <a:off x="5633361" y="1662045"/>
            <a:ext cx="2419350" cy="3384054"/>
          </a:xfrm>
          <a:prstGeom prst="rect">
            <a:avLst/>
          </a:prstGeom>
          <a:noFill/>
          <a:ln w="9525">
            <a:noFill/>
            <a:miter lim="800000"/>
            <a:headEnd/>
            <a:tailEnd/>
          </a:ln>
        </p:spPr>
      </p:pic>
      <p:sp>
        <p:nvSpPr>
          <p:cNvPr id="9" name="TextBox 8">
            <a:extLst>
              <a:ext uri="{FF2B5EF4-FFF2-40B4-BE49-F238E27FC236}">
                <a16:creationId xmlns:a16="http://schemas.microsoft.com/office/drawing/2014/main" id="{964981D4-7364-405E-A575-1129C172F2B8}"/>
              </a:ext>
            </a:extLst>
          </p:cNvPr>
          <p:cNvSpPr txBox="1"/>
          <p:nvPr/>
        </p:nvSpPr>
        <p:spPr>
          <a:xfrm>
            <a:off x="5633361" y="5316578"/>
            <a:ext cx="3053439" cy="369332"/>
          </a:xfrm>
          <a:prstGeom prst="rect">
            <a:avLst/>
          </a:prstGeom>
          <a:noFill/>
        </p:spPr>
        <p:txBody>
          <a:bodyPr wrap="square" rtlCol="0">
            <a:spAutoFit/>
          </a:bodyPr>
          <a:lstStyle/>
          <a:p>
            <a:r>
              <a:rPr lang="en-SG" dirty="0" err="1"/>
              <a:t>Rockwall</a:t>
            </a:r>
            <a:r>
              <a:rPr lang="en-SG" dirty="0"/>
              <a:t> Terracing</a:t>
            </a:r>
            <a:endParaRPr lang="en-PH" dirty="0"/>
          </a:p>
        </p:txBody>
      </p:sp>
      <p:sp>
        <p:nvSpPr>
          <p:cNvPr id="10" name="Title 2">
            <a:extLst>
              <a:ext uri="{FF2B5EF4-FFF2-40B4-BE49-F238E27FC236}">
                <a16:creationId xmlns:a16="http://schemas.microsoft.com/office/drawing/2014/main" id="{E23EE853-F845-42DB-A846-62A1C2CE8A0A}"/>
              </a:ext>
            </a:extLst>
          </p:cNvPr>
          <p:cNvSpPr txBox="1">
            <a:spLocks/>
          </p:cNvSpPr>
          <p:nvPr/>
        </p:nvSpPr>
        <p:spPr>
          <a:xfrm>
            <a:off x="457200" y="274638"/>
            <a:ext cx="8229600" cy="532308"/>
          </a:xfrm>
          <a:prstGeom prst="rect">
            <a:avLst/>
          </a:prstGeom>
        </p:spPr>
        <p:txBody>
          <a:bodyPr>
            <a:normAutofit fontScale="82500" lnSpcReduction="200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endParaRPr lang="en-PH" dirty="0"/>
          </a:p>
        </p:txBody>
      </p:sp>
      <p:sp>
        <p:nvSpPr>
          <p:cNvPr id="11" name="Title 2">
            <a:extLst>
              <a:ext uri="{FF2B5EF4-FFF2-40B4-BE49-F238E27FC236}">
                <a16:creationId xmlns:a16="http://schemas.microsoft.com/office/drawing/2014/main" id="{2628F266-E7B5-4D73-922F-520D09ECA0C4}"/>
              </a:ext>
            </a:extLst>
          </p:cNvPr>
          <p:cNvSpPr txBox="1">
            <a:spLocks/>
          </p:cNvSpPr>
          <p:nvPr/>
        </p:nvSpPr>
        <p:spPr>
          <a:xfrm>
            <a:off x="1790700" y="1009222"/>
            <a:ext cx="5562600" cy="1143000"/>
          </a:xfrm>
          <a:prstGeom prst="rect">
            <a:avLst/>
          </a:prstGeom>
        </p:spPr>
        <p:txBody>
          <a:bodyP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SG" sz="2000" dirty="0">
                <a:effectLst/>
              </a:rPr>
              <a:t>Some SLM Best Practices Documented</a:t>
            </a:r>
            <a:endParaRPr lang="en-PH"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0508" y="2020824"/>
            <a:ext cx="7915835" cy="369332"/>
          </a:xfrm>
          <a:prstGeom prst="rect">
            <a:avLst/>
          </a:prstGeom>
          <a:noFill/>
        </p:spPr>
        <p:txBody>
          <a:bodyPr wrap="square" rtlCol="0">
            <a:spAutoFit/>
          </a:bodyPr>
          <a:lstStyle/>
          <a:p>
            <a:endParaRPr lang="en-US" dirty="0"/>
          </a:p>
        </p:txBody>
      </p:sp>
      <p:pic>
        <p:nvPicPr>
          <p:cNvPr id="6" name="Picture 5" descr="F:\documentation pic\slm documented\P1010013.JPG">
            <a:extLst>
              <a:ext uri="{FF2B5EF4-FFF2-40B4-BE49-F238E27FC236}">
                <a16:creationId xmlns:a16="http://schemas.microsoft.com/office/drawing/2014/main" id="{4A4960E2-8390-4566-9770-DAC79DA8F13D}"/>
              </a:ext>
            </a:extLst>
          </p:cNvPr>
          <p:cNvPicPr/>
          <p:nvPr/>
        </p:nvPicPr>
        <p:blipFill>
          <a:blip r:embed="rId2" cstate="print"/>
          <a:srcRect/>
          <a:stretch>
            <a:fillRect/>
          </a:stretch>
        </p:blipFill>
        <p:spPr bwMode="auto">
          <a:xfrm>
            <a:off x="673507" y="814091"/>
            <a:ext cx="3124200" cy="2413465"/>
          </a:xfrm>
          <a:prstGeom prst="rect">
            <a:avLst/>
          </a:prstGeom>
          <a:noFill/>
          <a:ln w="9525">
            <a:noFill/>
            <a:miter lim="800000"/>
            <a:headEnd/>
            <a:tailEnd/>
          </a:ln>
        </p:spPr>
      </p:pic>
      <p:pic>
        <p:nvPicPr>
          <p:cNvPr id="7" name="Picture 6" descr="F:\documentation pic\slm documented\P1000811.JPG">
            <a:extLst>
              <a:ext uri="{FF2B5EF4-FFF2-40B4-BE49-F238E27FC236}">
                <a16:creationId xmlns:a16="http://schemas.microsoft.com/office/drawing/2014/main" id="{363774AE-24D8-453F-8442-3FF7F1336E7D}"/>
              </a:ext>
            </a:extLst>
          </p:cNvPr>
          <p:cNvPicPr/>
          <p:nvPr/>
        </p:nvPicPr>
        <p:blipFill>
          <a:blip r:embed="rId3" cstate="print"/>
          <a:srcRect/>
          <a:stretch>
            <a:fillRect/>
          </a:stretch>
        </p:blipFill>
        <p:spPr bwMode="auto">
          <a:xfrm>
            <a:off x="4689925" y="842835"/>
            <a:ext cx="3124200" cy="2413465"/>
          </a:xfrm>
          <a:prstGeom prst="rect">
            <a:avLst/>
          </a:prstGeom>
          <a:noFill/>
          <a:ln w="9525">
            <a:noFill/>
            <a:miter lim="800000"/>
            <a:headEnd/>
            <a:tailEnd/>
          </a:ln>
        </p:spPr>
      </p:pic>
      <p:pic>
        <p:nvPicPr>
          <p:cNvPr id="8" name="Picture 7" descr="C:\Users\Windows User\Pictures\Negros Oriental\Brgy.Nassungan\P1000148.JPG">
            <a:extLst>
              <a:ext uri="{FF2B5EF4-FFF2-40B4-BE49-F238E27FC236}">
                <a16:creationId xmlns:a16="http://schemas.microsoft.com/office/drawing/2014/main" id="{FCF36BEA-9588-4B93-A573-3DB328B82093}"/>
              </a:ext>
            </a:extLst>
          </p:cNvPr>
          <p:cNvPicPr/>
          <p:nvPr/>
        </p:nvPicPr>
        <p:blipFill>
          <a:blip r:embed="rId4" cstate="print"/>
          <a:srcRect/>
          <a:stretch>
            <a:fillRect/>
          </a:stretch>
        </p:blipFill>
        <p:spPr bwMode="auto">
          <a:xfrm>
            <a:off x="673507" y="3582310"/>
            <a:ext cx="3124200" cy="2365082"/>
          </a:xfrm>
          <a:prstGeom prst="rect">
            <a:avLst/>
          </a:prstGeom>
          <a:noFill/>
          <a:ln w="9525">
            <a:noFill/>
            <a:miter lim="800000"/>
            <a:headEnd/>
            <a:tailEnd/>
          </a:ln>
        </p:spPr>
      </p:pic>
      <p:sp>
        <p:nvSpPr>
          <p:cNvPr id="9" name="Rectangle 8">
            <a:extLst>
              <a:ext uri="{FF2B5EF4-FFF2-40B4-BE49-F238E27FC236}">
                <a16:creationId xmlns:a16="http://schemas.microsoft.com/office/drawing/2014/main" id="{1C0EEB1D-4846-409B-9066-EE4B3DFDE038}"/>
              </a:ext>
            </a:extLst>
          </p:cNvPr>
          <p:cNvSpPr/>
          <p:nvPr/>
        </p:nvSpPr>
        <p:spPr>
          <a:xfrm>
            <a:off x="673507" y="6058568"/>
            <a:ext cx="3070071" cy="307777"/>
          </a:xfrm>
          <a:prstGeom prst="rect">
            <a:avLst/>
          </a:prstGeom>
        </p:spPr>
        <p:txBody>
          <a:bodyPr wrap="none">
            <a:spAutoFit/>
          </a:bodyPr>
          <a:lstStyle/>
          <a:p>
            <a:r>
              <a:rPr lang="en-SG" sz="1400" i="1" dirty="0">
                <a:latin typeface="Lucida Sans" panose="020B0602030504020204" pitchFamily="34" charset="0"/>
                <a:ea typeface="Calibri" panose="020F0502020204030204" pitchFamily="34" charset="0"/>
                <a:cs typeface="Times New Roman" panose="02020603050405020304" pitchFamily="18" charset="0"/>
              </a:rPr>
              <a:t>Trees as </a:t>
            </a:r>
            <a:r>
              <a:rPr lang="en-SG" sz="1400" i="1" dirty="0">
                <a:latin typeface="+mj-lt"/>
                <a:ea typeface="Calibri" panose="020F0502020204030204" pitchFamily="34" charset="0"/>
                <a:cs typeface="Times New Roman" panose="02020603050405020304" pitchFamily="18" charset="0"/>
              </a:rPr>
              <a:t>windbreakers</a:t>
            </a:r>
            <a:r>
              <a:rPr lang="en-SG" sz="1400" i="1" dirty="0">
                <a:latin typeface="Lucida Sans" panose="020B0602030504020204" pitchFamily="34" charset="0"/>
                <a:ea typeface="Calibri" panose="020F0502020204030204" pitchFamily="34" charset="0"/>
                <a:cs typeface="Times New Roman" panose="02020603050405020304" pitchFamily="18" charset="0"/>
              </a:rPr>
              <a:t> and buffer </a:t>
            </a:r>
            <a:endParaRPr lang="en-PH" sz="1400" dirty="0">
              <a:latin typeface="Lucida Sans" panose="020B0602030504020204" pitchFamily="34" charset="0"/>
            </a:endParaRPr>
          </a:p>
        </p:txBody>
      </p:sp>
      <p:pic>
        <p:nvPicPr>
          <p:cNvPr id="10" name="Picture 9" descr="C:\Users\Windows User\Pictures\MKADC\2nd Day visit in MKADC, Lurugan, Valencia City\IMG_4560.JPG">
            <a:extLst>
              <a:ext uri="{FF2B5EF4-FFF2-40B4-BE49-F238E27FC236}">
                <a16:creationId xmlns:a16="http://schemas.microsoft.com/office/drawing/2014/main" id="{1CD903F8-B317-467A-829A-913C6C27B791}"/>
              </a:ext>
            </a:extLst>
          </p:cNvPr>
          <p:cNvPicPr/>
          <p:nvPr/>
        </p:nvPicPr>
        <p:blipFill>
          <a:blip r:embed="rId5" cstate="print"/>
          <a:srcRect/>
          <a:stretch>
            <a:fillRect/>
          </a:stretch>
        </p:blipFill>
        <p:spPr bwMode="auto">
          <a:xfrm>
            <a:off x="4699000" y="3665452"/>
            <a:ext cx="3124200" cy="2239525"/>
          </a:xfrm>
          <a:prstGeom prst="rect">
            <a:avLst/>
          </a:prstGeom>
          <a:noFill/>
          <a:ln w="9525">
            <a:noFill/>
            <a:miter lim="800000"/>
            <a:headEnd/>
            <a:tailEnd/>
          </a:ln>
        </p:spPr>
      </p:pic>
      <p:sp>
        <p:nvSpPr>
          <p:cNvPr id="11" name="Rectangle 10">
            <a:extLst>
              <a:ext uri="{FF2B5EF4-FFF2-40B4-BE49-F238E27FC236}">
                <a16:creationId xmlns:a16="http://schemas.microsoft.com/office/drawing/2014/main" id="{F53B5522-C34D-47B4-8021-43B23F7DA7BA}"/>
              </a:ext>
            </a:extLst>
          </p:cNvPr>
          <p:cNvSpPr/>
          <p:nvPr/>
        </p:nvSpPr>
        <p:spPr>
          <a:xfrm>
            <a:off x="4572000" y="5986699"/>
            <a:ext cx="4572000" cy="566758"/>
          </a:xfrm>
          <a:prstGeom prst="rect">
            <a:avLst/>
          </a:prstGeom>
        </p:spPr>
        <p:txBody>
          <a:bodyPr>
            <a:spAutoFit/>
          </a:bodyPr>
          <a:lstStyle/>
          <a:p>
            <a:pPr>
              <a:lnSpc>
                <a:spcPct val="115000"/>
              </a:lnSpc>
              <a:spcAft>
                <a:spcPts val="1000"/>
              </a:spcAft>
            </a:pPr>
            <a:r>
              <a:rPr lang="en-SG" sz="1400" i="1" dirty="0">
                <a:latin typeface="+mj-lt"/>
                <a:ea typeface="Calibri" panose="020F0502020204030204" pitchFamily="34" charset="0"/>
                <a:cs typeface="Times New Roman" panose="02020603050405020304" pitchFamily="18" charset="0"/>
              </a:rPr>
              <a:t>Silt traps, cascading catchment canal and catch basins as sediment traps</a:t>
            </a:r>
            <a:endParaRPr lang="en-PH" sz="1400" dirty="0">
              <a:effectLst/>
              <a:latin typeface="+mj-l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F216B39-CA9F-4A66-B75A-D34079AA440E}"/>
              </a:ext>
            </a:extLst>
          </p:cNvPr>
          <p:cNvSpPr/>
          <p:nvPr/>
        </p:nvSpPr>
        <p:spPr>
          <a:xfrm>
            <a:off x="1100840" y="3258381"/>
            <a:ext cx="1617751" cy="307777"/>
          </a:xfrm>
          <a:prstGeom prst="rect">
            <a:avLst/>
          </a:prstGeom>
        </p:spPr>
        <p:txBody>
          <a:bodyPr wrap="none">
            <a:spAutoFit/>
          </a:bodyPr>
          <a:lstStyle/>
          <a:p>
            <a:pPr>
              <a:spcAft>
                <a:spcPts val="0"/>
              </a:spcAft>
            </a:pPr>
            <a:r>
              <a:rPr lang="en-SG" sz="1400" i="1" dirty="0">
                <a:latin typeface="+mj-lt"/>
                <a:ea typeface="Calibri" panose="020F0502020204030204" pitchFamily="34" charset="0"/>
                <a:cs typeface="Times New Roman" panose="02020603050405020304" pitchFamily="18" charset="0"/>
              </a:rPr>
              <a:t>Pressing of cogon</a:t>
            </a:r>
            <a:endParaRPr lang="en-PH" sz="1400" dirty="0">
              <a:effectLst/>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278FEB64-26A2-4404-A25F-7015830AA242}"/>
              </a:ext>
            </a:extLst>
          </p:cNvPr>
          <p:cNvSpPr/>
          <p:nvPr/>
        </p:nvSpPr>
        <p:spPr>
          <a:xfrm>
            <a:off x="5287917" y="3275954"/>
            <a:ext cx="1946367" cy="307777"/>
          </a:xfrm>
          <a:prstGeom prst="rect">
            <a:avLst/>
          </a:prstGeom>
        </p:spPr>
        <p:txBody>
          <a:bodyPr wrap="none">
            <a:spAutoFit/>
          </a:bodyPr>
          <a:lstStyle/>
          <a:p>
            <a:pPr algn="ctr">
              <a:spcAft>
                <a:spcPts val="0"/>
              </a:spcAft>
            </a:pPr>
            <a:r>
              <a:rPr lang="en-SG" sz="1400" i="1" dirty="0">
                <a:latin typeface="+mj-lt"/>
                <a:ea typeface="Calibri" panose="020F0502020204030204" pitchFamily="34" charset="0"/>
                <a:cs typeface="Times New Roman" panose="02020603050405020304" pitchFamily="18" charset="0"/>
              </a:rPr>
              <a:t>Contour Block Lay out</a:t>
            </a:r>
            <a:endParaRPr lang="en-PH" sz="1400" dirty="0">
              <a:effectLst/>
              <a:latin typeface="+mj-lt"/>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AB92B-E016-4511-8786-A8121042E444}"/>
              </a:ext>
            </a:extLst>
          </p:cNvPr>
          <p:cNvSpPr/>
          <p:nvPr/>
        </p:nvSpPr>
        <p:spPr>
          <a:xfrm>
            <a:off x="544540" y="1101635"/>
            <a:ext cx="8193060" cy="2677656"/>
          </a:xfrm>
          <a:prstGeom prst="rect">
            <a:avLst/>
          </a:prstGeom>
        </p:spPr>
        <p:txBody>
          <a:bodyPr wrap="square">
            <a:spAutoFit/>
          </a:bodyPr>
          <a:lstStyle/>
          <a:p>
            <a:r>
              <a:rPr lang="en-US" sz="2800" b="1" dirty="0"/>
              <a:t>OPERATIONAL STRATEGY AND ACTION PLAN FOR MAINSTREAMING AND SCALING OUT SLM</a:t>
            </a:r>
          </a:p>
          <a:p>
            <a:endParaRPr lang="en-US" sz="2800" b="1" dirty="0"/>
          </a:p>
          <a:p>
            <a:r>
              <a:rPr lang="en-US" sz="2800" b="1" u="sng" dirty="0"/>
              <a:t>MODULE 1</a:t>
            </a:r>
          </a:p>
          <a:p>
            <a:endParaRPr lang="en-US" sz="2800" b="1" dirty="0"/>
          </a:p>
        </p:txBody>
      </p:sp>
    </p:spTree>
    <p:extLst>
      <p:ext uri="{BB962C8B-B14F-4D97-AF65-F5344CB8AC3E}">
        <p14:creationId xmlns:p14="http://schemas.microsoft.com/office/powerpoint/2010/main" val="4268525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scontent.fmnl8-1.fna.fbcdn.net/v/t34.0-12/30184638_10216073220411383_146232488_n.jpg?_nc_cat=0&amp;oh=cc3d294b600b05db0b96445f87a31c70&amp;oe=5ACEAA43">
            <a:extLst>
              <a:ext uri="{FF2B5EF4-FFF2-40B4-BE49-F238E27FC236}">
                <a16:creationId xmlns:a16="http://schemas.microsoft.com/office/drawing/2014/main" id="{8C2D2AEB-48E9-4EB2-BC37-6703DE042D45}"/>
              </a:ext>
            </a:extLst>
          </p:cNvPr>
          <p:cNvPicPr/>
          <p:nvPr/>
        </p:nvPicPr>
        <p:blipFill rotWithShape="1">
          <a:blip r:embed="rId3">
            <a:extLst>
              <a:ext uri="{28A0092B-C50C-407E-A947-70E740481C1C}">
                <a14:useLocalDpi xmlns:a14="http://schemas.microsoft.com/office/drawing/2010/main" val="0"/>
              </a:ext>
            </a:extLst>
          </a:blip>
          <a:srcRect r="1613"/>
          <a:stretch/>
        </p:blipFill>
        <p:spPr bwMode="auto">
          <a:xfrm>
            <a:off x="2916836" y="845695"/>
            <a:ext cx="3814762" cy="471170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4430AEB-F0E7-440A-9D5C-8B85E379CAFD}"/>
              </a:ext>
            </a:extLst>
          </p:cNvPr>
          <p:cNvSpPr txBox="1"/>
          <p:nvPr/>
        </p:nvSpPr>
        <p:spPr>
          <a:xfrm>
            <a:off x="2497736" y="5722495"/>
            <a:ext cx="5257800" cy="646331"/>
          </a:xfrm>
          <a:prstGeom prst="rect">
            <a:avLst/>
          </a:prstGeom>
          <a:noFill/>
        </p:spPr>
        <p:txBody>
          <a:bodyPr wrap="square" rtlCol="0">
            <a:spAutoFit/>
          </a:bodyPr>
          <a:lstStyle/>
          <a:p>
            <a:r>
              <a:rPr lang="en-SG" dirty="0"/>
              <a:t>A compilation of SLM practices consists of summarized case studies (WOCAT format)</a:t>
            </a:r>
            <a:endParaRPr lang="en-PH"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PHILCAT\IEC Materials\English\brochure_v3\approach_brochure\cbfm\COMMUNITY-BASED FOREST MANAGEMENT front.jpg">
            <a:extLst>
              <a:ext uri="{FF2B5EF4-FFF2-40B4-BE49-F238E27FC236}">
                <a16:creationId xmlns:a16="http://schemas.microsoft.com/office/drawing/2014/main" id="{5703DC76-D46D-4443-9E40-21257F0686A7}"/>
              </a:ext>
            </a:extLst>
          </p:cNvPr>
          <p:cNvPicPr/>
          <p:nvPr/>
        </p:nvPicPr>
        <p:blipFill>
          <a:blip r:embed="rId3" cstate="print"/>
          <a:srcRect/>
          <a:stretch>
            <a:fillRect/>
          </a:stretch>
        </p:blipFill>
        <p:spPr bwMode="auto">
          <a:xfrm>
            <a:off x="838200" y="1487533"/>
            <a:ext cx="3733800" cy="3364523"/>
          </a:xfrm>
          <a:prstGeom prst="rect">
            <a:avLst/>
          </a:prstGeom>
          <a:noFill/>
          <a:ln w="9525">
            <a:noFill/>
            <a:miter lim="800000"/>
            <a:headEnd/>
            <a:tailEnd/>
          </a:ln>
        </p:spPr>
      </p:pic>
      <p:pic>
        <p:nvPicPr>
          <p:cNvPr id="9" name="Picture 8" descr="G:\PHILCAT\Brochures\JPEG\ContourFarmingUsingHedgerows\ContourFarmingUsingHedgerows.draft.jpg">
            <a:extLst>
              <a:ext uri="{FF2B5EF4-FFF2-40B4-BE49-F238E27FC236}">
                <a16:creationId xmlns:a16="http://schemas.microsoft.com/office/drawing/2014/main" id="{4C5ED5A4-716F-4315-8388-72A79F340B84}"/>
              </a:ext>
            </a:extLst>
          </p:cNvPr>
          <p:cNvPicPr/>
          <p:nvPr/>
        </p:nvPicPr>
        <p:blipFill>
          <a:blip r:embed="rId4" cstate="print"/>
          <a:srcRect/>
          <a:stretch>
            <a:fillRect/>
          </a:stretch>
        </p:blipFill>
        <p:spPr bwMode="auto">
          <a:xfrm>
            <a:off x="4618895" y="1452364"/>
            <a:ext cx="3979983" cy="3364523"/>
          </a:xfrm>
          <a:prstGeom prst="rect">
            <a:avLst/>
          </a:prstGeom>
          <a:noFill/>
          <a:ln w="9525">
            <a:noFill/>
            <a:miter lim="800000"/>
            <a:headEnd/>
            <a:tailEnd/>
          </a:ln>
        </p:spPr>
      </p:pic>
      <p:sp>
        <p:nvSpPr>
          <p:cNvPr id="10" name="TextBox 9">
            <a:extLst>
              <a:ext uri="{FF2B5EF4-FFF2-40B4-BE49-F238E27FC236}">
                <a16:creationId xmlns:a16="http://schemas.microsoft.com/office/drawing/2014/main" id="{48D12703-58DF-427F-AA83-1124FCF40D70}"/>
              </a:ext>
            </a:extLst>
          </p:cNvPr>
          <p:cNvSpPr txBox="1"/>
          <p:nvPr/>
        </p:nvSpPr>
        <p:spPr>
          <a:xfrm>
            <a:off x="1189895" y="5082470"/>
            <a:ext cx="6858000" cy="646331"/>
          </a:xfrm>
          <a:prstGeom prst="rect">
            <a:avLst/>
          </a:prstGeom>
          <a:noFill/>
        </p:spPr>
        <p:txBody>
          <a:bodyPr wrap="square" rtlCol="0">
            <a:spAutoFit/>
          </a:bodyPr>
          <a:lstStyle/>
          <a:p>
            <a:r>
              <a:rPr lang="en-SG" dirty="0"/>
              <a:t>Sample cover of the IEC materials on SLM technologies and approaches</a:t>
            </a:r>
            <a:endParaRPr lang="en-PH" dirty="0"/>
          </a:p>
        </p:txBody>
      </p:sp>
    </p:spTree>
    <p:extLst>
      <p:ext uri="{BB962C8B-B14F-4D97-AF65-F5344CB8AC3E}">
        <p14:creationId xmlns:p14="http://schemas.microsoft.com/office/powerpoint/2010/main" val="3690911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47678CB5-4D3F-4C01-AA0D-19C94F55D551}"/>
              </a:ext>
            </a:extLst>
          </p:cNvPr>
          <p:cNvSpPr>
            <a:spLocks noGrp="1"/>
          </p:cNvSpPr>
          <p:nvPr>
            <p:ph type="title"/>
          </p:nvPr>
        </p:nvSpPr>
        <p:spPr>
          <a:xfrm>
            <a:off x="596898" y="152398"/>
            <a:ext cx="8186738" cy="533400"/>
          </a:xfrm>
          <a:solidFill>
            <a:schemeClr val="bg1"/>
          </a:solidFill>
        </p:spPr>
        <p:txBody>
          <a:bodyPr>
            <a:normAutofit fontScale="90000"/>
          </a:bodyPr>
          <a:lstStyle/>
          <a:p>
            <a:r>
              <a:rPr lang="de-CH" sz="3600" dirty="0">
                <a:latin typeface="Arial Black" pitchFamily="34" charset="0"/>
                <a:cs typeface="Arial" pitchFamily="34" charset="0"/>
              </a:rPr>
              <a:t>Documentation of SLM PRACTICES </a:t>
            </a:r>
            <a:r>
              <a:rPr lang="de-CH" sz="3600" b="1" dirty="0">
                <a:latin typeface="Arial Black" pitchFamily="34" charset="0"/>
                <a:cs typeface="Arial" pitchFamily="34" charset="0"/>
              </a:rPr>
              <a:t> </a:t>
            </a:r>
            <a:endParaRPr lang="en-GB" sz="3600" b="1" dirty="0">
              <a:latin typeface="Arial Black" pitchFamily="34" charset="0"/>
              <a:cs typeface="Arial" pitchFamily="34" charset="0"/>
            </a:endParaRPr>
          </a:p>
        </p:txBody>
      </p:sp>
      <p:sp>
        <p:nvSpPr>
          <p:cNvPr id="10" name="Foliennummernplatzhalter 3">
            <a:extLst>
              <a:ext uri="{FF2B5EF4-FFF2-40B4-BE49-F238E27FC236}">
                <a16:creationId xmlns:a16="http://schemas.microsoft.com/office/drawing/2014/main" id="{1F525C06-20B2-4E5A-B6AB-1FF062C36343}"/>
              </a:ext>
            </a:extLst>
          </p:cNvPr>
          <p:cNvSpPr txBox="1">
            <a:spLocks/>
          </p:cNvSpPr>
          <p:nvPr/>
        </p:nvSpPr>
        <p:spPr>
          <a:xfrm>
            <a:off x="8631237" y="6477000"/>
            <a:ext cx="512763" cy="2508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4B7E-5A28-4C80-8D25-8DA897869172}" type="slidenum">
              <a:rPr lang="de-CH" smtClean="0">
                <a:solidFill>
                  <a:srgbClr val="000000"/>
                </a:solidFill>
              </a:rPr>
              <a:pPr/>
              <a:t>32</a:t>
            </a:fld>
            <a:endParaRPr lang="de-CH" sz="1400" dirty="0">
              <a:solidFill>
                <a:srgbClr val="000000"/>
              </a:solidFill>
            </a:endParaRPr>
          </a:p>
        </p:txBody>
      </p:sp>
      <p:sp>
        <p:nvSpPr>
          <p:cNvPr id="11" name="TextBox 20">
            <a:extLst>
              <a:ext uri="{FF2B5EF4-FFF2-40B4-BE49-F238E27FC236}">
                <a16:creationId xmlns:a16="http://schemas.microsoft.com/office/drawing/2014/main" id="{8A5E50CD-869F-4BC1-A4AD-25EB634DF80E}"/>
              </a:ext>
            </a:extLst>
          </p:cNvPr>
          <p:cNvSpPr txBox="1"/>
          <p:nvPr/>
        </p:nvSpPr>
        <p:spPr>
          <a:xfrm>
            <a:off x="3932991" y="6340676"/>
            <a:ext cx="611065" cy="184666"/>
          </a:xfrm>
          <a:prstGeom prst="rect">
            <a:avLst/>
          </a:prstGeom>
          <a:noFill/>
        </p:spPr>
        <p:txBody>
          <a:bodyPr wrap="none" rtlCol="0">
            <a:spAutoFit/>
          </a:bodyPr>
          <a:lstStyle/>
          <a:p>
            <a:r>
              <a:rPr lang="de-CH" sz="600" dirty="0">
                <a:solidFill>
                  <a:schemeClr val="bg1"/>
                </a:solidFill>
              </a:rPr>
              <a:t>G. Schwilch</a:t>
            </a:r>
            <a:endParaRPr lang="en-GB" sz="600" dirty="0">
              <a:solidFill>
                <a:schemeClr val="bg1"/>
              </a:solidFill>
            </a:endParaRPr>
          </a:p>
        </p:txBody>
      </p:sp>
      <p:sp>
        <p:nvSpPr>
          <p:cNvPr id="12" name="Rectangle 2">
            <a:extLst>
              <a:ext uri="{FF2B5EF4-FFF2-40B4-BE49-F238E27FC236}">
                <a16:creationId xmlns:a16="http://schemas.microsoft.com/office/drawing/2014/main" id="{D81E176F-EBD4-44F3-84DF-6679CDAA102D}"/>
              </a:ext>
            </a:extLst>
          </p:cNvPr>
          <p:cNvSpPr>
            <a:spLocks noChangeArrowheads="1"/>
          </p:cNvSpPr>
          <p:nvPr/>
        </p:nvSpPr>
        <p:spPr bwMode="auto">
          <a:xfrm>
            <a:off x="96836" y="761998"/>
            <a:ext cx="7620000" cy="76200"/>
          </a:xfrm>
          <a:prstGeom prst="rect">
            <a:avLst/>
          </a:prstGeom>
          <a:gradFill rotWithShape="0">
            <a:gsLst>
              <a:gs pos="0">
                <a:srgbClr val="FF8200"/>
              </a:gs>
              <a:gs pos="100000">
                <a:srgbClr val="CCFFFF"/>
              </a:gs>
            </a:gsLst>
            <a:lin ang="0" scaled="1"/>
          </a:gradFill>
          <a:ln w="9525">
            <a:noFill/>
            <a:miter lim="800000"/>
            <a:headEnd/>
            <a:tailEnd/>
          </a:ln>
        </p:spPr>
        <p:txBody>
          <a:bodyPr wrap="none" anchor="ctr"/>
          <a:lstStyle/>
          <a:p>
            <a:endParaRPr lang="en-US" dirty="0">
              <a:latin typeface="Arial" pitchFamily="34" charset="0"/>
              <a:cs typeface="Arial" pitchFamily="34" charset="0"/>
            </a:endParaRPr>
          </a:p>
        </p:txBody>
      </p:sp>
      <p:sp>
        <p:nvSpPr>
          <p:cNvPr id="13" name="Rectangle 2">
            <a:hlinkClick r:id="rId3"/>
            <a:extLst>
              <a:ext uri="{FF2B5EF4-FFF2-40B4-BE49-F238E27FC236}">
                <a16:creationId xmlns:a16="http://schemas.microsoft.com/office/drawing/2014/main" id="{73EE01C6-04A7-48BA-AF9C-44ECFA279890}"/>
              </a:ext>
            </a:extLst>
          </p:cNvPr>
          <p:cNvSpPr txBox="1">
            <a:spLocks noChangeArrowheads="1"/>
          </p:cNvSpPr>
          <p:nvPr/>
        </p:nvSpPr>
        <p:spPr bwMode="auto">
          <a:xfrm>
            <a:off x="325436" y="838198"/>
            <a:ext cx="4038600" cy="523220"/>
          </a:xfrm>
          <a:prstGeom prst="rect">
            <a:avLst/>
          </a:prstGeom>
          <a:solidFill>
            <a:schemeClr val="bg1"/>
          </a:solidFill>
          <a:ln>
            <a:noFill/>
          </a:ln>
          <a:extLst/>
        </p:spPr>
        <p:txBody>
          <a:bodyPr wrap="square" anchor="ctr">
            <a:spAutoFit/>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Unicode MS" pitchFamily="34" charset="-128"/>
              </a:defRPr>
            </a:lvl2pPr>
            <a:lvl3pPr algn="l" rtl="0" eaLnBrk="0" fontAlgn="base" hangingPunct="0">
              <a:spcBef>
                <a:spcPct val="0"/>
              </a:spcBef>
              <a:spcAft>
                <a:spcPct val="0"/>
              </a:spcAft>
              <a:defRPr sz="3200">
                <a:solidFill>
                  <a:schemeClr val="tx2"/>
                </a:solidFill>
                <a:latin typeface="Arial Unicode MS" pitchFamily="34" charset="-128"/>
              </a:defRPr>
            </a:lvl3pPr>
            <a:lvl4pPr algn="l" rtl="0" eaLnBrk="0" fontAlgn="base" hangingPunct="0">
              <a:spcBef>
                <a:spcPct val="0"/>
              </a:spcBef>
              <a:spcAft>
                <a:spcPct val="0"/>
              </a:spcAft>
              <a:defRPr sz="3200">
                <a:solidFill>
                  <a:schemeClr val="tx2"/>
                </a:solidFill>
                <a:latin typeface="Arial Unicode MS" pitchFamily="34" charset="-128"/>
              </a:defRPr>
            </a:lvl4pPr>
            <a:lvl5pPr algn="l" rtl="0" eaLnBrk="0" fontAlgn="base" hangingPunct="0">
              <a:spcBef>
                <a:spcPct val="0"/>
              </a:spcBef>
              <a:spcAft>
                <a:spcPct val="0"/>
              </a:spcAft>
              <a:defRPr sz="3200">
                <a:solidFill>
                  <a:schemeClr val="tx2"/>
                </a:solidFill>
                <a:latin typeface="Arial Unicode MS" pitchFamily="34" charset="-128"/>
              </a:defRPr>
            </a:lvl5pPr>
            <a:lvl6pPr marL="457200" algn="l" rtl="0" eaLnBrk="0" fontAlgn="base" hangingPunct="0">
              <a:spcBef>
                <a:spcPct val="0"/>
              </a:spcBef>
              <a:spcAft>
                <a:spcPct val="0"/>
              </a:spcAft>
              <a:defRPr sz="3200">
                <a:solidFill>
                  <a:schemeClr val="tx2"/>
                </a:solidFill>
                <a:latin typeface="Arial Unicode MS" pitchFamily="34" charset="-128"/>
              </a:defRPr>
            </a:lvl6pPr>
            <a:lvl7pPr marL="914400" algn="l" rtl="0" eaLnBrk="0" fontAlgn="base" hangingPunct="0">
              <a:spcBef>
                <a:spcPct val="0"/>
              </a:spcBef>
              <a:spcAft>
                <a:spcPct val="0"/>
              </a:spcAft>
              <a:defRPr sz="3200">
                <a:solidFill>
                  <a:schemeClr val="tx2"/>
                </a:solidFill>
                <a:latin typeface="Arial Unicode MS" pitchFamily="34" charset="-128"/>
              </a:defRPr>
            </a:lvl7pPr>
            <a:lvl8pPr marL="1371600" algn="l" rtl="0" eaLnBrk="0" fontAlgn="base" hangingPunct="0">
              <a:spcBef>
                <a:spcPct val="0"/>
              </a:spcBef>
              <a:spcAft>
                <a:spcPct val="0"/>
              </a:spcAft>
              <a:defRPr sz="3200">
                <a:solidFill>
                  <a:schemeClr val="tx2"/>
                </a:solidFill>
                <a:latin typeface="Arial Unicode MS" pitchFamily="34" charset="-128"/>
              </a:defRPr>
            </a:lvl8pPr>
            <a:lvl9pPr marL="1828800" algn="l" rtl="0" eaLnBrk="0" fontAlgn="base" hangingPunct="0">
              <a:spcBef>
                <a:spcPct val="0"/>
              </a:spcBef>
              <a:spcAft>
                <a:spcPct val="0"/>
              </a:spcAft>
              <a:defRPr sz="3200">
                <a:solidFill>
                  <a:schemeClr val="tx2"/>
                </a:solidFill>
                <a:latin typeface="Arial Unicode MS" pitchFamily="34" charset="-128"/>
              </a:defRPr>
            </a:lvl9pPr>
          </a:lstStyle>
          <a:p>
            <a:pPr>
              <a:defRPr/>
            </a:pPr>
            <a:r>
              <a:rPr lang="en-US" altLang="en-US" sz="2800" b="1" kern="0" dirty="0">
                <a:solidFill>
                  <a:srgbClr val="000000"/>
                </a:solidFill>
                <a:latin typeface="Arial" panose="020B0604020202020204" pitchFamily="34" charset="0"/>
                <a:ea typeface="+mn-ea"/>
                <a:cs typeface="Arial" panose="020B0604020202020204" pitchFamily="34" charset="0"/>
              </a:rPr>
              <a:t>SLM </a:t>
            </a:r>
            <a:r>
              <a:rPr lang="en-US" altLang="en-US" sz="2800" b="1" kern="0" dirty="0" err="1">
                <a:solidFill>
                  <a:srgbClr val="000000"/>
                </a:solidFill>
                <a:latin typeface="Arial" panose="020B0604020202020204" pitchFamily="34" charset="0"/>
                <a:ea typeface="+mn-ea"/>
                <a:cs typeface="Arial" panose="020B0604020202020204" pitchFamily="34" charset="0"/>
              </a:rPr>
              <a:t>PhilCAT</a:t>
            </a:r>
            <a:r>
              <a:rPr lang="en-US" altLang="en-US" sz="2800" b="1" kern="0" dirty="0">
                <a:solidFill>
                  <a:srgbClr val="000000"/>
                </a:solidFill>
                <a:latin typeface="Arial" panose="020B0604020202020204" pitchFamily="34" charset="0"/>
                <a:ea typeface="+mn-ea"/>
                <a:cs typeface="Arial" panose="020B0604020202020204" pitchFamily="34" charset="0"/>
              </a:rPr>
              <a:t> Web site </a:t>
            </a:r>
            <a:endParaRPr lang="en-US" altLang="en-US" sz="2800" kern="0" dirty="0">
              <a:solidFill>
                <a:srgbClr val="000000"/>
              </a:solidFill>
              <a:latin typeface="Arial" panose="020B0604020202020204" pitchFamily="34" charset="0"/>
              <a:ea typeface="+mn-ea"/>
              <a:cs typeface="Arial" panose="020B0604020202020204" pitchFamily="34" charset="0"/>
            </a:endParaRPr>
          </a:p>
        </p:txBody>
      </p:sp>
      <p:pic>
        <p:nvPicPr>
          <p:cNvPr id="14" name="Picture 2" descr="C:\Users\Samuel\Desktop\PHILCAT-WEB\Homepage-Philcat.PNG">
            <a:extLst>
              <a:ext uri="{FF2B5EF4-FFF2-40B4-BE49-F238E27FC236}">
                <a16:creationId xmlns:a16="http://schemas.microsoft.com/office/drawing/2014/main" id="{353F0819-5A9C-4910-BDD4-DE59B38AE320}"/>
              </a:ext>
            </a:extLst>
          </p:cNvPr>
          <p:cNvPicPr>
            <a:picLocks noChangeAspect="1" noChangeArrowheads="1"/>
          </p:cNvPicPr>
          <p:nvPr/>
        </p:nvPicPr>
        <p:blipFill>
          <a:blip r:embed="rId4" cstate="print"/>
          <a:srcRect/>
          <a:stretch>
            <a:fillRect/>
          </a:stretch>
        </p:blipFill>
        <p:spPr bwMode="auto">
          <a:xfrm>
            <a:off x="554036" y="1390648"/>
            <a:ext cx="8001000" cy="4933950"/>
          </a:xfrm>
          <a:prstGeom prst="rect">
            <a:avLst/>
          </a:prstGeom>
          <a:noFill/>
        </p:spPr>
      </p:pic>
      <p:pic>
        <p:nvPicPr>
          <p:cNvPr id="15" name="Picture 3" descr="C:\Users\Samuel\Desktop\PHILCAT-WEB\SLM Practices.PNG">
            <a:extLst>
              <a:ext uri="{FF2B5EF4-FFF2-40B4-BE49-F238E27FC236}">
                <a16:creationId xmlns:a16="http://schemas.microsoft.com/office/drawing/2014/main" id="{0A25DF7E-5480-4768-80A4-DE48E7C55886}"/>
              </a:ext>
            </a:extLst>
          </p:cNvPr>
          <p:cNvPicPr>
            <a:picLocks noChangeAspect="1" noChangeArrowheads="1"/>
          </p:cNvPicPr>
          <p:nvPr/>
        </p:nvPicPr>
        <p:blipFill>
          <a:blip r:embed="rId5" cstate="print"/>
          <a:srcRect/>
          <a:stretch>
            <a:fillRect/>
          </a:stretch>
        </p:blipFill>
        <p:spPr bwMode="auto">
          <a:xfrm>
            <a:off x="5735636" y="725943"/>
            <a:ext cx="3276600" cy="6132057"/>
          </a:xfrm>
          <a:prstGeom prst="rect">
            <a:avLst/>
          </a:prstGeom>
          <a:noFill/>
        </p:spPr>
      </p:pic>
      <p:pic>
        <p:nvPicPr>
          <p:cNvPr id="16" name="Picture 4" descr="C:\Users\Samuel\Desktop\PHILCAT-WEB\About PHILCAT-SLM.PNG">
            <a:hlinkClick r:id="rId6"/>
            <a:extLst>
              <a:ext uri="{FF2B5EF4-FFF2-40B4-BE49-F238E27FC236}">
                <a16:creationId xmlns:a16="http://schemas.microsoft.com/office/drawing/2014/main" id="{BD9B3C49-798A-4EAC-85A5-1B59B83CD0CB}"/>
              </a:ext>
            </a:extLst>
          </p:cNvPr>
          <p:cNvPicPr>
            <a:picLocks noChangeAspect="1" noChangeArrowheads="1"/>
          </p:cNvPicPr>
          <p:nvPr/>
        </p:nvPicPr>
        <p:blipFill>
          <a:blip r:embed="rId7" cstate="print"/>
          <a:srcRect/>
          <a:stretch>
            <a:fillRect/>
          </a:stretch>
        </p:blipFill>
        <p:spPr bwMode="auto">
          <a:xfrm>
            <a:off x="96836" y="1904998"/>
            <a:ext cx="4844422" cy="4724400"/>
          </a:xfrm>
          <a:prstGeom prst="rect">
            <a:avLst/>
          </a:prstGeom>
          <a:noFill/>
        </p:spPr>
      </p:pic>
    </p:spTree>
    <p:extLst>
      <p:ext uri="{BB962C8B-B14F-4D97-AF65-F5344CB8AC3E}">
        <p14:creationId xmlns:p14="http://schemas.microsoft.com/office/powerpoint/2010/main" val="42147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vertical)">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4)">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4)">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3A7C49-F88B-48E4-B4D6-D07CDE85CB7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0153" y="630369"/>
            <a:ext cx="5732145" cy="1652905"/>
          </a:xfrm>
          <a:prstGeom prst="rect">
            <a:avLst/>
          </a:prstGeom>
          <a:noFill/>
          <a:ln>
            <a:noFill/>
          </a:ln>
        </p:spPr>
      </p:pic>
      <p:sp>
        <p:nvSpPr>
          <p:cNvPr id="8" name="TextBox 7">
            <a:extLst>
              <a:ext uri="{FF2B5EF4-FFF2-40B4-BE49-F238E27FC236}">
                <a16:creationId xmlns:a16="http://schemas.microsoft.com/office/drawing/2014/main" id="{303C67A6-B5EA-4A19-AEB7-4E0F65077012}"/>
              </a:ext>
            </a:extLst>
          </p:cNvPr>
          <p:cNvSpPr txBox="1"/>
          <p:nvPr/>
        </p:nvSpPr>
        <p:spPr>
          <a:xfrm>
            <a:off x="1670154" y="2352983"/>
            <a:ext cx="5732144" cy="646331"/>
          </a:xfrm>
          <a:prstGeom prst="rect">
            <a:avLst/>
          </a:prstGeom>
          <a:noFill/>
        </p:spPr>
        <p:txBody>
          <a:bodyPr wrap="square" rtlCol="0">
            <a:spAutoFit/>
          </a:bodyPr>
          <a:lstStyle/>
          <a:p>
            <a:r>
              <a:rPr lang="en-SG" dirty="0"/>
              <a:t>Participants during the National Consultation Workshop </a:t>
            </a:r>
            <a:endParaRPr lang="en-PH" dirty="0"/>
          </a:p>
        </p:txBody>
      </p:sp>
      <p:pic>
        <p:nvPicPr>
          <p:cNvPr id="9" name="Picture 8" descr="C:\Users\Windows User\Pictures\slm_laguna_oct.26-27\splash laguna\IMG_6099 - Copy.JPG">
            <a:extLst>
              <a:ext uri="{FF2B5EF4-FFF2-40B4-BE49-F238E27FC236}">
                <a16:creationId xmlns:a16="http://schemas.microsoft.com/office/drawing/2014/main" id="{BA5595B6-AE9B-4CBB-A5EF-836403904D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496" y="3212810"/>
            <a:ext cx="3590290" cy="1650365"/>
          </a:xfrm>
          <a:prstGeom prst="rect">
            <a:avLst/>
          </a:prstGeom>
          <a:noFill/>
          <a:ln>
            <a:noFill/>
          </a:ln>
        </p:spPr>
      </p:pic>
      <p:pic>
        <p:nvPicPr>
          <p:cNvPr id="10" name="Picture 9">
            <a:extLst>
              <a:ext uri="{FF2B5EF4-FFF2-40B4-BE49-F238E27FC236}">
                <a16:creationId xmlns:a16="http://schemas.microsoft.com/office/drawing/2014/main" id="{A37492C1-A1C3-4AE6-85BA-20D3CFA3642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50984" y="4072282"/>
            <a:ext cx="3704590" cy="1581785"/>
          </a:xfrm>
          <a:prstGeom prst="rect">
            <a:avLst/>
          </a:prstGeom>
          <a:noFill/>
        </p:spPr>
      </p:pic>
      <p:sp>
        <p:nvSpPr>
          <p:cNvPr id="11" name="TextBox 10">
            <a:extLst>
              <a:ext uri="{FF2B5EF4-FFF2-40B4-BE49-F238E27FC236}">
                <a16:creationId xmlns:a16="http://schemas.microsoft.com/office/drawing/2014/main" id="{DD05E47A-CE16-4FEB-B567-DE6E96909EE0}"/>
              </a:ext>
            </a:extLst>
          </p:cNvPr>
          <p:cNvSpPr txBox="1"/>
          <p:nvPr/>
        </p:nvSpPr>
        <p:spPr>
          <a:xfrm>
            <a:off x="2462451" y="5803705"/>
            <a:ext cx="6271352" cy="923330"/>
          </a:xfrm>
          <a:prstGeom prst="rect">
            <a:avLst/>
          </a:prstGeom>
          <a:noFill/>
        </p:spPr>
        <p:txBody>
          <a:bodyPr wrap="square" rtlCol="0">
            <a:spAutoFit/>
          </a:bodyPr>
          <a:lstStyle/>
          <a:p>
            <a:r>
              <a:rPr lang="en-SG" dirty="0"/>
              <a:t>Workshops in North and South Luzon, </a:t>
            </a:r>
            <a:r>
              <a:rPr lang="en-SG" dirty="0" err="1"/>
              <a:t>Visayas</a:t>
            </a:r>
            <a:r>
              <a:rPr lang="en-SG" dirty="0"/>
              <a:t> and Mindanao</a:t>
            </a:r>
            <a:endParaRPr lang="en-PH" dirty="0"/>
          </a:p>
          <a:p>
            <a:endParaRPr lang="en-PH" dirty="0"/>
          </a:p>
        </p:txBody>
      </p:sp>
    </p:spTree>
    <p:extLst>
      <p:ext uri="{BB962C8B-B14F-4D97-AF65-F5344CB8AC3E}">
        <p14:creationId xmlns:p14="http://schemas.microsoft.com/office/powerpoint/2010/main" val="2752082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C8E438-3313-4D03-8A45-58C6A9CB4300}"/>
              </a:ext>
            </a:extLst>
          </p:cNvPr>
          <p:cNvSpPr/>
          <p:nvPr/>
        </p:nvSpPr>
        <p:spPr>
          <a:xfrm>
            <a:off x="839449" y="1664945"/>
            <a:ext cx="5943600" cy="3970318"/>
          </a:xfrm>
          <a:prstGeom prst="rect">
            <a:avLst/>
          </a:prstGeom>
        </p:spPr>
        <p:txBody>
          <a:bodyPr wrap="square">
            <a:spAutoFit/>
          </a:bodyPr>
          <a:lstStyle/>
          <a:p>
            <a:pPr marL="342900" indent="-342900">
              <a:buAutoNum type="arabicPeriod"/>
            </a:pPr>
            <a:r>
              <a:rPr lang="en-US" dirty="0"/>
              <a:t>Training on local degradation assessment.</a:t>
            </a:r>
          </a:p>
          <a:p>
            <a:pPr marL="342900" indent="-342900"/>
            <a:endParaRPr lang="en-US" dirty="0"/>
          </a:p>
          <a:p>
            <a:pPr marL="342900" indent="-342900"/>
            <a:r>
              <a:rPr lang="en-US" dirty="0"/>
              <a:t>2.  Training on the use of new QT &amp; QA with </a:t>
            </a:r>
            <a:r>
              <a:rPr lang="en-US" dirty="0" err="1"/>
              <a:t>PhilCAT</a:t>
            </a:r>
            <a:r>
              <a:rPr lang="en-US" dirty="0"/>
              <a:t> members and selected LGUs and DA-RFOs as participants.</a:t>
            </a:r>
          </a:p>
          <a:p>
            <a:pPr marL="342900" indent="-342900">
              <a:buAutoNum type="arabicPeriod"/>
            </a:pPr>
            <a:endParaRPr lang="en-US" dirty="0"/>
          </a:p>
          <a:p>
            <a:pPr marL="342900" indent="-342900">
              <a:buAutoNum type="arabicPeriod" startAt="3"/>
            </a:pPr>
            <a:r>
              <a:rPr lang="en-US" dirty="0"/>
              <a:t>Documentation of additional approaches technologies using new QT &amp; QA.</a:t>
            </a:r>
          </a:p>
          <a:p>
            <a:pPr marL="342900" indent="-342900"/>
            <a:endParaRPr lang="en-US" dirty="0"/>
          </a:p>
          <a:p>
            <a:pPr marL="342900" indent="-342900">
              <a:buAutoNum type="arabicPeriod" startAt="4"/>
            </a:pPr>
            <a:r>
              <a:rPr lang="en-US" dirty="0"/>
              <a:t>Presentation of output cum workshop.</a:t>
            </a:r>
          </a:p>
          <a:p>
            <a:pPr marL="342900" indent="-342900"/>
            <a:endParaRPr lang="en-US" dirty="0"/>
          </a:p>
          <a:p>
            <a:pPr marL="342900" indent="-342900">
              <a:buAutoNum type="arabicPeriod" startAt="5"/>
            </a:pPr>
            <a:r>
              <a:rPr lang="en-US" dirty="0"/>
              <a:t>Project meetings.</a:t>
            </a:r>
          </a:p>
          <a:p>
            <a:pPr marL="342900" indent="-342900"/>
            <a:endParaRPr lang="en-US" dirty="0"/>
          </a:p>
          <a:p>
            <a:pPr marL="342900" indent="-342900"/>
            <a:r>
              <a:rPr lang="en-US" dirty="0"/>
              <a:t>6.  Final output presentation.</a:t>
            </a:r>
          </a:p>
        </p:txBody>
      </p:sp>
      <p:sp>
        <p:nvSpPr>
          <p:cNvPr id="8" name="Rectangle 7">
            <a:extLst>
              <a:ext uri="{FF2B5EF4-FFF2-40B4-BE49-F238E27FC236}">
                <a16:creationId xmlns:a16="http://schemas.microsoft.com/office/drawing/2014/main" id="{7054FCBA-E569-4F4B-BD87-F5C6037E915F}"/>
              </a:ext>
            </a:extLst>
          </p:cNvPr>
          <p:cNvSpPr/>
          <p:nvPr/>
        </p:nvSpPr>
        <p:spPr>
          <a:xfrm>
            <a:off x="839449" y="1295613"/>
            <a:ext cx="4224298" cy="369332"/>
          </a:xfrm>
          <a:prstGeom prst="rect">
            <a:avLst/>
          </a:prstGeom>
        </p:spPr>
        <p:txBody>
          <a:bodyPr wrap="none">
            <a:spAutoFit/>
          </a:bodyPr>
          <a:lstStyle/>
          <a:p>
            <a:pPr algn="just"/>
            <a:r>
              <a:rPr lang="en-US" b="1" dirty="0"/>
              <a:t>Work Plan from April 2018-April 2019</a:t>
            </a:r>
          </a:p>
        </p:txBody>
      </p:sp>
    </p:spTree>
    <p:extLst>
      <p:ext uri="{BB962C8B-B14F-4D97-AF65-F5344CB8AC3E}">
        <p14:creationId xmlns:p14="http://schemas.microsoft.com/office/powerpoint/2010/main" val="42337607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FC85A1-5022-413A-9495-0A6DDB4959E4}"/>
              </a:ext>
            </a:extLst>
          </p:cNvPr>
          <p:cNvSpPr txBox="1"/>
          <p:nvPr/>
        </p:nvSpPr>
        <p:spPr>
          <a:xfrm>
            <a:off x="539646" y="1499017"/>
            <a:ext cx="7839857" cy="4062651"/>
          </a:xfrm>
          <a:prstGeom prst="rect">
            <a:avLst/>
          </a:prstGeom>
          <a:noFill/>
        </p:spPr>
        <p:txBody>
          <a:bodyPr wrap="square" rtlCol="0">
            <a:spAutoFit/>
          </a:bodyPr>
          <a:lstStyle/>
          <a:p>
            <a:pPr marL="342900" indent="-342900">
              <a:buFont typeface="Arial" panose="020B0604020202020204" pitchFamily="34" charset="0"/>
              <a:buChar char="•"/>
            </a:pPr>
            <a:r>
              <a:rPr lang="en-PH" sz="2400" b="1" dirty="0"/>
              <a:t>Training Workshop on the Use of New WOCAT Questionnaires on Technologies and Approaches</a:t>
            </a:r>
          </a:p>
          <a:p>
            <a:endParaRPr lang="en-PH" sz="2400" b="1" dirty="0"/>
          </a:p>
          <a:p>
            <a:r>
              <a:rPr lang="en-PH" sz="2400" b="1" dirty="0"/>
              <a:t>	February 20-22, 2019</a:t>
            </a:r>
          </a:p>
          <a:p>
            <a:endParaRPr lang="en-PH" sz="2400" b="1" dirty="0"/>
          </a:p>
          <a:p>
            <a:endParaRPr lang="en-PH" sz="2400" b="1" dirty="0"/>
          </a:p>
          <a:p>
            <a:pPr marL="342900" indent="-342900">
              <a:buFont typeface="Arial" panose="020B0604020202020204" pitchFamily="34" charset="0"/>
              <a:buChar char="•"/>
            </a:pPr>
            <a:r>
              <a:rPr lang="en-US" sz="2400" b="1" dirty="0"/>
              <a:t>Training on Improved Decision Making Through GIS Platforms</a:t>
            </a:r>
          </a:p>
          <a:p>
            <a:endParaRPr lang="en-US" sz="2400" b="1" dirty="0"/>
          </a:p>
          <a:p>
            <a:r>
              <a:rPr lang="en-US" sz="2400" b="1" dirty="0"/>
              <a:t>	February 26-March 1, 2019</a:t>
            </a:r>
            <a:endParaRPr lang="en-US" sz="2400" dirty="0"/>
          </a:p>
          <a:p>
            <a:endParaRPr lang="en-US" dirty="0"/>
          </a:p>
        </p:txBody>
      </p:sp>
    </p:spTree>
    <p:extLst>
      <p:ext uri="{BB962C8B-B14F-4D97-AF65-F5344CB8AC3E}">
        <p14:creationId xmlns:p14="http://schemas.microsoft.com/office/powerpoint/2010/main" val="354562396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hotos\IMG_5158.JPG">
            <a:extLst>
              <a:ext uri="{FF2B5EF4-FFF2-40B4-BE49-F238E27FC236}">
                <a16:creationId xmlns:a16="http://schemas.microsoft.com/office/drawing/2014/main" id="{EDABA259-7845-4B2E-BA96-1C4E0ABDF8DD}"/>
              </a:ext>
            </a:extLst>
          </p:cNvPr>
          <p:cNvPicPr/>
          <p:nvPr/>
        </p:nvPicPr>
        <p:blipFill>
          <a:blip r:embed="rId2" cstate="print"/>
          <a:srcRect l="4129" t="4863" b="9422"/>
          <a:stretch>
            <a:fillRect/>
          </a:stretch>
        </p:blipFill>
        <p:spPr bwMode="auto">
          <a:xfrm>
            <a:off x="668765" y="929491"/>
            <a:ext cx="4781862" cy="2798227"/>
          </a:xfrm>
          <a:prstGeom prst="rect">
            <a:avLst/>
          </a:prstGeom>
          <a:noFill/>
          <a:ln w="9525">
            <a:noFill/>
            <a:miter lim="800000"/>
            <a:headEnd/>
            <a:tailEnd/>
          </a:ln>
        </p:spPr>
      </p:pic>
      <p:pic>
        <p:nvPicPr>
          <p:cNvPr id="4" name="Picture 3" descr="A close up of a logo&#10;&#10;Description automatically generated">
            <a:extLst>
              <a:ext uri="{FF2B5EF4-FFF2-40B4-BE49-F238E27FC236}">
                <a16:creationId xmlns:a16="http://schemas.microsoft.com/office/drawing/2014/main" id="{98719A16-383F-44FE-8C30-8EBB28238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777" y="6025284"/>
            <a:ext cx="2123810" cy="323810"/>
          </a:xfrm>
          <a:prstGeom prst="rect">
            <a:avLst/>
          </a:prstGeom>
        </p:spPr>
      </p:pic>
      <p:pic>
        <p:nvPicPr>
          <p:cNvPr id="5" name="Picture 4">
            <a:extLst>
              <a:ext uri="{FF2B5EF4-FFF2-40B4-BE49-F238E27FC236}">
                <a16:creationId xmlns:a16="http://schemas.microsoft.com/office/drawing/2014/main" id="{E0AEA168-FCE0-466D-85AD-EDF8CD500A11}"/>
              </a:ext>
            </a:extLst>
          </p:cNvPr>
          <p:cNvPicPr/>
          <p:nvPr/>
        </p:nvPicPr>
        <p:blipFill rotWithShape="1">
          <a:blip r:embed="rId4" cstate="print">
            <a:extLst>
              <a:ext uri="{28A0092B-C50C-407E-A947-70E740481C1C}">
                <a14:useLocalDpi xmlns:a14="http://schemas.microsoft.com/office/drawing/2010/main" val="0"/>
              </a:ext>
            </a:extLst>
          </a:blip>
          <a:srcRect t="27589" b="8925"/>
          <a:stretch/>
        </p:blipFill>
        <p:spPr bwMode="auto">
          <a:xfrm>
            <a:off x="2682240" y="3727717"/>
            <a:ext cx="5998963" cy="2621377"/>
          </a:xfrm>
          <a:prstGeom prst="rect">
            <a:avLst/>
          </a:prstGeom>
          <a:noFill/>
          <a:ln>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9888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Photos\IMG_5116.JPG">
            <a:extLst>
              <a:ext uri="{FF2B5EF4-FFF2-40B4-BE49-F238E27FC236}">
                <a16:creationId xmlns:a16="http://schemas.microsoft.com/office/drawing/2014/main" id="{A6ACC3FE-AE7E-4A3F-9328-C05A8754490C}"/>
              </a:ext>
            </a:extLst>
          </p:cNvPr>
          <p:cNvPicPr/>
          <p:nvPr/>
        </p:nvPicPr>
        <p:blipFill>
          <a:blip r:embed="rId2" cstate="print"/>
          <a:srcRect/>
          <a:stretch>
            <a:fillRect/>
          </a:stretch>
        </p:blipFill>
        <p:spPr bwMode="auto">
          <a:xfrm>
            <a:off x="2592341" y="746442"/>
            <a:ext cx="2615565" cy="1744345"/>
          </a:xfrm>
          <a:prstGeom prst="rect">
            <a:avLst/>
          </a:prstGeom>
          <a:noFill/>
          <a:ln w="9525">
            <a:noFill/>
            <a:miter lim="800000"/>
            <a:headEnd/>
            <a:tailEnd/>
          </a:ln>
        </p:spPr>
      </p:pic>
      <p:pic>
        <p:nvPicPr>
          <p:cNvPr id="3" name="Picture 2" descr="F:\Photos\IMG_5121.JPG">
            <a:extLst>
              <a:ext uri="{FF2B5EF4-FFF2-40B4-BE49-F238E27FC236}">
                <a16:creationId xmlns:a16="http://schemas.microsoft.com/office/drawing/2014/main" id="{4C87A177-2AB5-490E-9CE5-4B9808185C6A}"/>
              </a:ext>
            </a:extLst>
          </p:cNvPr>
          <p:cNvPicPr/>
          <p:nvPr/>
        </p:nvPicPr>
        <p:blipFill>
          <a:blip r:embed="rId3" cstate="print"/>
          <a:srcRect l="18619" t="5517" r="11623" b="4828"/>
          <a:stretch>
            <a:fillRect/>
          </a:stretch>
        </p:blipFill>
        <p:spPr bwMode="auto">
          <a:xfrm>
            <a:off x="398416" y="746442"/>
            <a:ext cx="2193925" cy="1876425"/>
          </a:xfrm>
          <a:prstGeom prst="rect">
            <a:avLst/>
          </a:prstGeom>
          <a:noFill/>
          <a:ln w="9525">
            <a:noFill/>
            <a:miter lim="800000"/>
            <a:headEnd/>
            <a:tailEnd/>
          </a:ln>
        </p:spPr>
      </p:pic>
      <p:pic>
        <p:nvPicPr>
          <p:cNvPr id="4" name="Picture 3" descr="F:\Workshop-pines\IMG_0440.JPG">
            <a:extLst>
              <a:ext uri="{FF2B5EF4-FFF2-40B4-BE49-F238E27FC236}">
                <a16:creationId xmlns:a16="http://schemas.microsoft.com/office/drawing/2014/main" id="{81808F49-B95E-4F08-9F94-062A9F3DEC07}"/>
              </a:ext>
            </a:extLst>
          </p:cNvPr>
          <p:cNvPicPr/>
          <p:nvPr/>
        </p:nvPicPr>
        <p:blipFill>
          <a:blip r:embed="rId4" cstate="print"/>
          <a:srcRect/>
          <a:stretch>
            <a:fillRect/>
          </a:stretch>
        </p:blipFill>
        <p:spPr bwMode="auto">
          <a:xfrm>
            <a:off x="5207906" y="781721"/>
            <a:ext cx="2579370" cy="1936750"/>
          </a:xfrm>
          <a:prstGeom prst="rect">
            <a:avLst/>
          </a:prstGeom>
          <a:noFill/>
          <a:ln w="9525">
            <a:noFill/>
            <a:miter lim="800000"/>
            <a:headEnd/>
            <a:tailEnd/>
          </a:ln>
        </p:spPr>
      </p:pic>
      <p:pic>
        <p:nvPicPr>
          <p:cNvPr id="5" name="Picture 4" descr="F:\Workshop-pines\IMG_0499.JPG">
            <a:extLst>
              <a:ext uri="{FF2B5EF4-FFF2-40B4-BE49-F238E27FC236}">
                <a16:creationId xmlns:a16="http://schemas.microsoft.com/office/drawing/2014/main" id="{099B8579-BAF5-4BE3-9268-FD9528CDECFA}"/>
              </a:ext>
            </a:extLst>
          </p:cNvPr>
          <p:cNvPicPr/>
          <p:nvPr/>
        </p:nvPicPr>
        <p:blipFill>
          <a:blip r:embed="rId5" cstate="print"/>
          <a:srcRect/>
          <a:stretch>
            <a:fillRect/>
          </a:stretch>
        </p:blipFill>
        <p:spPr bwMode="auto">
          <a:xfrm>
            <a:off x="478426" y="2581613"/>
            <a:ext cx="2612297" cy="1936751"/>
          </a:xfrm>
          <a:prstGeom prst="rect">
            <a:avLst/>
          </a:prstGeom>
          <a:noFill/>
          <a:ln w="9525">
            <a:noFill/>
            <a:miter lim="800000"/>
            <a:headEnd/>
            <a:tailEnd/>
          </a:ln>
        </p:spPr>
      </p:pic>
      <p:pic>
        <p:nvPicPr>
          <p:cNvPr id="6" name="Picture 5" descr="F:\Workshop-pines\IMG_0524.JPG">
            <a:extLst>
              <a:ext uri="{FF2B5EF4-FFF2-40B4-BE49-F238E27FC236}">
                <a16:creationId xmlns:a16="http://schemas.microsoft.com/office/drawing/2014/main" id="{9DCA1F9B-E3BC-4315-880C-5D345428AA83}"/>
              </a:ext>
            </a:extLst>
          </p:cNvPr>
          <p:cNvPicPr/>
          <p:nvPr/>
        </p:nvPicPr>
        <p:blipFill>
          <a:blip r:embed="rId6" cstate="print"/>
          <a:srcRect/>
          <a:stretch>
            <a:fillRect/>
          </a:stretch>
        </p:blipFill>
        <p:spPr bwMode="auto">
          <a:xfrm>
            <a:off x="3010713" y="2490787"/>
            <a:ext cx="2659380" cy="2009140"/>
          </a:xfrm>
          <a:prstGeom prst="rect">
            <a:avLst/>
          </a:prstGeom>
          <a:noFill/>
          <a:ln w="9525">
            <a:noFill/>
            <a:miter lim="800000"/>
            <a:headEnd/>
            <a:tailEnd/>
          </a:ln>
        </p:spPr>
      </p:pic>
      <p:pic>
        <p:nvPicPr>
          <p:cNvPr id="7" name="Picture 6" descr="F:\Workshop-pines\IMG_0548.JPG">
            <a:extLst>
              <a:ext uri="{FF2B5EF4-FFF2-40B4-BE49-F238E27FC236}">
                <a16:creationId xmlns:a16="http://schemas.microsoft.com/office/drawing/2014/main" id="{FEADA173-FC76-4B6D-936D-ACEBC5574DD1}"/>
              </a:ext>
            </a:extLst>
          </p:cNvPr>
          <p:cNvPicPr/>
          <p:nvPr/>
        </p:nvPicPr>
        <p:blipFill>
          <a:blip r:embed="rId7" cstate="print"/>
          <a:srcRect/>
          <a:stretch>
            <a:fillRect/>
          </a:stretch>
        </p:blipFill>
        <p:spPr bwMode="auto">
          <a:xfrm>
            <a:off x="5634333" y="2519938"/>
            <a:ext cx="2875915" cy="2165350"/>
          </a:xfrm>
          <a:prstGeom prst="rect">
            <a:avLst/>
          </a:prstGeom>
          <a:noFill/>
          <a:ln w="9525">
            <a:noFill/>
            <a:miter lim="800000"/>
            <a:headEnd/>
            <a:tailEnd/>
          </a:ln>
        </p:spPr>
      </p:pic>
      <p:pic>
        <p:nvPicPr>
          <p:cNvPr id="8" name="Picture 7" descr="F:\Workshop-pines\IMG_0545.JPG">
            <a:extLst>
              <a:ext uri="{FF2B5EF4-FFF2-40B4-BE49-F238E27FC236}">
                <a16:creationId xmlns:a16="http://schemas.microsoft.com/office/drawing/2014/main" id="{A6D7C655-FB0D-40AB-A0A6-30F2946B1EA2}"/>
              </a:ext>
            </a:extLst>
          </p:cNvPr>
          <p:cNvPicPr/>
          <p:nvPr/>
        </p:nvPicPr>
        <p:blipFill>
          <a:blip r:embed="rId8" cstate="print"/>
          <a:srcRect t="8531" r="9252"/>
          <a:stretch>
            <a:fillRect/>
          </a:stretch>
        </p:blipFill>
        <p:spPr bwMode="auto">
          <a:xfrm>
            <a:off x="633752" y="4481487"/>
            <a:ext cx="2724150" cy="2031955"/>
          </a:xfrm>
          <a:prstGeom prst="rect">
            <a:avLst/>
          </a:prstGeom>
          <a:noFill/>
          <a:ln w="9525">
            <a:noFill/>
            <a:miter lim="800000"/>
            <a:headEnd/>
            <a:tailEnd/>
          </a:ln>
        </p:spPr>
      </p:pic>
      <p:pic>
        <p:nvPicPr>
          <p:cNvPr id="9" name="Picture 8" descr="F:\Workshop-pines\IMG_0541.JPG">
            <a:extLst>
              <a:ext uri="{FF2B5EF4-FFF2-40B4-BE49-F238E27FC236}">
                <a16:creationId xmlns:a16="http://schemas.microsoft.com/office/drawing/2014/main" id="{E2237287-3062-4C3E-9374-123C66D855E4}"/>
              </a:ext>
            </a:extLst>
          </p:cNvPr>
          <p:cNvPicPr/>
          <p:nvPr/>
        </p:nvPicPr>
        <p:blipFill>
          <a:blip r:embed="rId9" cstate="print"/>
          <a:srcRect/>
          <a:stretch>
            <a:fillRect/>
          </a:stretch>
        </p:blipFill>
        <p:spPr bwMode="auto">
          <a:xfrm>
            <a:off x="3293589" y="4463050"/>
            <a:ext cx="2724150" cy="2068830"/>
          </a:xfrm>
          <a:prstGeom prst="rect">
            <a:avLst/>
          </a:prstGeom>
          <a:noFill/>
          <a:ln w="9525">
            <a:noFill/>
            <a:miter lim="800000"/>
            <a:headEnd/>
            <a:tailEnd/>
          </a:ln>
        </p:spPr>
      </p:pic>
      <p:sp>
        <p:nvSpPr>
          <p:cNvPr id="10" name="TextBox 9">
            <a:extLst>
              <a:ext uri="{FF2B5EF4-FFF2-40B4-BE49-F238E27FC236}">
                <a16:creationId xmlns:a16="http://schemas.microsoft.com/office/drawing/2014/main" id="{DEFDB9D4-E824-4049-BC32-529EA15B94EB}"/>
              </a:ext>
            </a:extLst>
          </p:cNvPr>
          <p:cNvSpPr txBox="1"/>
          <p:nvPr/>
        </p:nvSpPr>
        <p:spPr>
          <a:xfrm>
            <a:off x="6220605" y="5111646"/>
            <a:ext cx="2366717" cy="369332"/>
          </a:xfrm>
          <a:prstGeom prst="rect">
            <a:avLst/>
          </a:prstGeom>
          <a:noFill/>
        </p:spPr>
        <p:txBody>
          <a:bodyPr wrap="square" rtlCol="0">
            <a:spAutoFit/>
          </a:bodyPr>
          <a:lstStyle/>
          <a:p>
            <a:r>
              <a:rPr lang="en-US" dirty="0"/>
              <a:t>Field practicum</a:t>
            </a:r>
          </a:p>
        </p:txBody>
      </p:sp>
    </p:spTree>
    <p:extLst>
      <p:ext uri="{BB962C8B-B14F-4D97-AF65-F5344CB8AC3E}">
        <p14:creationId xmlns:p14="http://schemas.microsoft.com/office/powerpoint/2010/main" val="524781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Workshop-pines\IMG_0590.JPG">
            <a:extLst>
              <a:ext uri="{FF2B5EF4-FFF2-40B4-BE49-F238E27FC236}">
                <a16:creationId xmlns:a16="http://schemas.microsoft.com/office/drawing/2014/main" id="{BF9F8876-D627-4843-A617-0F079D384AA5}"/>
              </a:ext>
            </a:extLst>
          </p:cNvPr>
          <p:cNvPicPr/>
          <p:nvPr/>
        </p:nvPicPr>
        <p:blipFill>
          <a:blip r:embed="rId2" cstate="print"/>
          <a:srcRect/>
          <a:stretch>
            <a:fillRect/>
          </a:stretch>
        </p:blipFill>
        <p:spPr bwMode="auto">
          <a:xfrm>
            <a:off x="721793" y="1110503"/>
            <a:ext cx="2508047" cy="1797587"/>
          </a:xfrm>
          <a:prstGeom prst="rect">
            <a:avLst/>
          </a:prstGeom>
          <a:noFill/>
          <a:ln w="9525">
            <a:noFill/>
            <a:miter lim="800000"/>
            <a:headEnd/>
            <a:tailEnd/>
          </a:ln>
        </p:spPr>
      </p:pic>
      <p:pic>
        <p:nvPicPr>
          <p:cNvPr id="12" name="Picture 11" descr="D:\Workshop-pines\IMG_0579.JPG">
            <a:extLst>
              <a:ext uri="{FF2B5EF4-FFF2-40B4-BE49-F238E27FC236}">
                <a16:creationId xmlns:a16="http://schemas.microsoft.com/office/drawing/2014/main" id="{B5D775ED-6D9E-4F4D-833E-61468E1FD62E}"/>
              </a:ext>
            </a:extLst>
          </p:cNvPr>
          <p:cNvPicPr/>
          <p:nvPr/>
        </p:nvPicPr>
        <p:blipFill>
          <a:blip r:embed="rId3" cstate="print"/>
          <a:srcRect/>
          <a:stretch>
            <a:fillRect/>
          </a:stretch>
        </p:blipFill>
        <p:spPr bwMode="auto">
          <a:xfrm>
            <a:off x="3229840" y="1110504"/>
            <a:ext cx="2671596" cy="1797587"/>
          </a:xfrm>
          <a:prstGeom prst="rect">
            <a:avLst/>
          </a:prstGeom>
          <a:noFill/>
          <a:ln w="9525">
            <a:noFill/>
            <a:miter lim="800000"/>
            <a:headEnd/>
            <a:tailEnd/>
          </a:ln>
        </p:spPr>
      </p:pic>
      <p:pic>
        <p:nvPicPr>
          <p:cNvPr id="13" name="Picture 12" descr="D:\Workshop-pines\IMG_0587.JPG">
            <a:extLst>
              <a:ext uri="{FF2B5EF4-FFF2-40B4-BE49-F238E27FC236}">
                <a16:creationId xmlns:a16="http://schemas.microsoft.com/office/drawing/2014/main" id="{FAA99D2D-B67C-4683-89C0-51B5BD5B3F1A}"/>
              </a:ext>
            </a:extLst>
          </p:cNvPr>
          <p:cNvPicPr/>
          <p:nvPr/>
        </p:nvPicPr>
        <p:blipFill>
          <a:blip r:embed="rId4" cstate="print"/>
          <a:srcRect/>
          <a:stretch>
            <a:fillRect/>
          </a:stretch>
        </p:blipFill>
        <p:spPr bwMode="auto">
          <a:xfrm>
            <a:off x="5914161" y="1110504"/>
            <a:ext cx="2508047" cy="1797587"/>
          </a:xfrm>
          <a:prstGeom prst="rect">
            <a:avLst/>
          </a:prstGeom>
          <a:noFill/>
          <a:ln w="9525">
            <a:noFill/>
            <a:miter lim="800000"/>
            <a:headEnd/>
            <a:tailEnd/>
          </a:ln>
        </p:spPr>
      </p:pic>
      <p:pic>
        <p:nvPicPr>
          <p:cNvPr id="14" name="Picture 13" descr="D:\Workshop-pines\IMG_0669.JPG">
            <a:extLst>
              <a:ext uri="{FF2B5EF4-FFF2-40B4-BE49-F238E27FC236}">
                <a16:creationId xmlns:a16="http://schemas.microsoft.com/office/drawing/2014/main" id="{3B1B38FF-7136-4054-97CE-F97BE9A248F1}"/>
              </a:ext>
            </a:extLst>
          </p:cNvPr>
          <p:cNvPicPr/>
          <p:nvPr/>
        </p:nvPicPr>
        <p:blipFill>
          <a:blip r:embed="rId5" cstate="print"/>
          <a:srcRect t="9355" r="9348" b="9353"/>
          <a:stretch>
            <a:fillRect/>
          </a:stretch>
        </p:blipFill>
        <p:spPr bwMode="auto">
          <a:xfrm>
            <a:off x="1171497" y="3029328"/>
            <a:ext cx="3235610" cy="2101252"/>
          </a:xfrm>
          <a:prstGeom prst="rect">
            <a:avLst/>
          </a:prstGeom>
          <a:noFill/>
          <a:ln w="9525">
            <a:noFill/>
            <a:miter lim="800000"/>
            <a:headEnd/>
            <a:tailEnd/>
          </a:ln>
        </p:spPr>
      </p:pic>
      <p:pic>
        <p:nvPicPr>
          <p:cNvPr id="15" name="Picture 14" descr="D:\Workshop-pines\IMG_0668.JPG">
            <a:extLst>
              <a:ext uri="{FF2B5EF4-FFF2-40B4-BE49-F238E27FC236}">
                <a16:creationId xmlns:a16="http://schemas.microsoft.com/office/drawing/2014/main" id="{43BB8460-2702-4BBE-8244-E8000B8558E1}"/>
              </a:ext>
            </a:extLst>
          </p:cNvPr>
          <p:cNvPicPr/>
          <p:nvPr/>
        </p:nvPicPr>
        <p:blipFill>
          <a:blip r:embed="rId6" cstate="print"/>
          <a:srcRect/>
          <a:stretch>
            <a:fillRect/>
          </a:stretch>
        </p:blipFill>
        <p:spPr bwMode="auto">
          <a:xfrm>
            <a:off x="4572000" y="2998033"/>
            <a:ext cx="2970937" cy="2101252"/>
          </a:xfrm>
          <a:prstGeom prst="rect">
            <a:avLst/>
          </a:prstGeom>
          <a:noFill/>
          <a:ln w="9525">
            <a:noFill/>
            <a:miter lim="800000"/>
            <a:headEnd/>
            <a:tailEnd/>
          </a:ln>
        </p:spPr>
      </p:pic>
      <p:sp>
        <p:nvSpPr>
          <p:cNvPr id="16" name="TextBox 15">
            <a:extLst>
              <a:ext uri="{FF2B5EF4-FFF2-40B4-BE49-F238E27FC236}">
                <a16:creationId xmlns:a16="http://schemas.microsoft.com/office/drawing/2014/main" id="{2BE753F4-0526-44B1-A137-3D235E2A4F03}"/>
              </a:ext>
            </a:extLst>
          </p:cNvPr>
          <p:cNvSpPr txBox="1"/>
          <p:nvPr/>
        </p:nvSpPr>
        <p:spPr>
          <a:xfrm>
            <a:off x="2789302" y="5378164"/>
            <a:ext cx="3967242" cy="369332"/>
          </a:xfrm>
          <a:prstGeom prst="rect">
            <a:avLst/>
          </a:prstGeom>
          <a:noFill/>
        </p:spPr>
        <p:txBody>
          <a:bodyPr wrap="square" rtlCol="0">
            <a:spAutoFit/>
          </a:bodyPr>
          <a:lstStyle/>
          <a:p>
            <a:r>
              <a:rPr lang="en-US" dirty="0"/>
              <a:t>Data entry and output presentations</a:t>
            </a:r>
          </a:p>
        </p:txBody>
      </p:sp>
    </p:spTree>
    <p:extLst>
      <p:ext uri="{BB962C8B-B14F-4D97-AF65-F5344CB8AC3E}">
        <p14:creationId xmlns:p14="http://schemas.microsoft.com/office/powerpoint/2010/main" val="941005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descr="https://scontent.fmnl4-4.fna.fbcdn.net/v/t1.15752-9/55887697_2267365076888177_9077166934872555520_n.jpg?_nc_cat=109&amp;_nc_ht=scontent.fmnl4-4.fna&amp;oh=d597502b8a4e40285ef0224282bf555c&amp;oe=5D13947A">
            <a:extLst>
              <a:ext uri="{FF2B5EF4-FFF2-40B4-BE49-F238E27FC236}">
                <a16:creationId xmlns:a16="http://schemas.microsoft.com/office/drawing/2014/main" id="{1D3D8979-6A24-4B5F-B841-BE9C5E74A45C}"/>
              </a:ext>
            </a:extLst>
          </p:cNvPr>
          <p:cNvPicPr/>
          <p:nvPr/>
        </p:nvPicPr>
        <p:blipFill>
          <a:blip r:embed="rId2"/>
          <a:srcRect l="7576" r="3641" b="23672"/>
          <a:stretch>
            <a:fillRect/>
          </a:stretch>
        </p:blipFill>
        <p:spPr bwMode="auto">
          <a:xfrm>
            <a:off x="528206" y="792375"/>
            <a:ext cx="2793728" cy="3154592"/>
          </a:xfrm>
          <a:prstGeom prst="rect">
            <a:avLst/>
          </a:prstGeom>
          <a:noFill/>
          <a:ln w="9525">
            <a:noFill/>
            <a:miter lim="800000"/>
            <a:headEnd/>
            <a:tailEnd/>
          </a:ln>
        </p:spPr>
      </p:pic>
      <p:pic>
        <p:nvPicPr>
          <p:cNvPr id="191" name="Picture 190" descr="https://scontent.fmnl4-3.fna.fbcdn.net/v/t1.15752-9/55939948_423780868356733_3356333233187848192_n.jpg?_nc_cat=110&amp;_nc_ht=scontent.fmnl4-3.fna&amp;oh=cac6fe879f6ba73a72535024713ec621&amp;oe=5D0F6445">
            <a:extLst>
              <a:ext uri="{FF2B5EF4-FFF2-40B4-BE49-F238E27FC236}">
                <a16:creationId xmlns:a16="http://schemas.microsoft.com/office/drawing/2014/main" id="{5EBCAB5F-BE28-4A84-BF59-E382BB58FC8F}"/>
              </a:ext>
            </a:extLst>
          </p:cNvPr>
          <p:cNvPicPr/>
          <p:nvPr/>
        </p:nvPicPr>
        <p:blipFill>
          <a:blip r:embed="rId3"/>
          <a:srcRect l="5828" t="4255" r="5237" b="19757"/>
          <a:stretch>
            <a:fillRect/>
          </a:stretch>
        </p:blipFill>
        <p:spPr bwMode="auto">
          <a:xfrm>
            <a:off x="5677354" y="305087"/>
            <a:ext cx="2938440" cy="3063588"/>
          </a:xfrm>
          <a:prstGeom prst="rect">
            <a:avLst/>
          </a:prstGeom>
          <a:noFill/>
          <a:ln w="9525">
            <a:noFill/>
            <a:miter lim="800000"/>
            <a:headEnd/>
            <a:tailEnd/>
          </a:ln>
        </p:spPr>
      </p:pic>
      <p:pic>
        <p:nvPicPr>
          <p:cNvPr id="192" name="Picture 191" descr="https://scontent.fmnl4-6.fna.fbcdn.net/v/t1.15752-9/55823817_2319895428060853_7716345326394671104_n.jpg?_nc_cat=108&amp;_nc_ht=scontent.fmnl4-6.fna&amp;oh=4ea66fe0b92cbff8178b6a1e871ee14e&amp;oe=5D09C766">
            <a:extLst>
              <a:ext uri="{FF2B5EF4-FFF2-40B4-BE49-F238E27FC236}">
                <a16:creationId xmlns:a16="http://schemas.microsoft.com/office/drawing/2014/main" id="{66ED9917-34FD-4904-B9AC-E98F0C8E25EF}"/>
              </a:ext>
            </a:extLst>
          </p:cNvPr>
          <p:cNvPicPr/>
          <p:nvPr/>
        </p:nvPicPr>
        <p:blipFill>
          <a:blip r:embed="rId4"/>
          <a:srcRect l="4290" r="4774" b="19319"/>
          <a:stretch>
            <a:fillRect/>
          </a:stretch>
        </p:blipFill>
        <p:spPr bwMode="auto">
          <a:xfrm>
            <a:off x="1184262" y="2785867"/>
            <a:ext cx="2793728" cy="3330028"/>
          </a:xfrm>
          <a:prstGeom prst="rect">
            <a:avLst/>
          </a:prstGeom>
          <a:noFill/>
          <a:ln w="9525">
            <a:noFill/>
            <a:miter lim="800000"/>
            <a:headEnd/>
            <a:tailEnd/>
          </a:ln>
        </p:spPr>
      </p:pic>
      <p:pic>
        <p:nvPicPr>
          <p:cNvPr id="193" name="Picture 192" descr="https://scontent.fmnl4-2.fna.fbcdn.net/v/t1.15752-9/55906336_2142422822540903_4913900142374944768_n.jpg?_nc_cat=106&amp;_nc_ht=scontent.fmnl4-2.fna&amp;oh=5783ef5085362cde30e66dd2ef3d3c92&amp;oe=5D48E88B">
            <a:extLst>
              <a:ext uri="{FF2B5EF4-FFF2-40B4-BE49-F238E27FC236}">
                <a16:creationId xmlns:a16="http://schemas.microsoft.com/office/drawing/2014/main" id="{F69C6956-567B-4F19-9022-AA451AC633E3}"/>
              </a:ext>
            </a:extLst>
          </p:cNvPr>
          <p:cNvPicPr/>
          <p:nvPr/>
        </p:nvPicPr>
        <p:blipFill>
          <a:blip r:embed="rId5"/>
          <a:srcRect l="8003" r="4459" b="12946"/>
          <a:stretch>
            <a:fillRect/>
          </a:stretch>
        </p:blipFill>
        <p:spPr bwMode="auto">
          <a:xfrm>
            <a:off x="4385276" y="2623627"/>
            <a:ext cx="2628982" cy="3441998"/>
          </a:xfrm>
          <a:prstGeom prst="rect">
            <a:avLst/>
          </a:prstGeom>
          <a:noFill/>
          <a:ln w="9525">
            <a:noFill/>
            <a:miter lim="800000"/>
            <a:headEnd/>
            <a:tailEnd/>
          </a:ln>
        </p:spPr>
      </p:pic>
      <p:sp>
        <p:nvSpPr>
          <p:cNvPr id="2174" name="TextBox 2173">
            <a:extLst>
              <a:ext uri="{FF2B5EF4-FFF2-40B4-BE49-F238E27FC236}">
                <a16:creationId xmlns:a16="http://schemas.microsoft.com/office/drawing/2014/main" id="{D9038882-5121-4A2A-B38D-5D4F768B693F}"/>
              </a:ext>
            </a:extLst>
          </p:cNvPr>
          <p:cNvSpPr txBox="1"/>
          <p:nvPr/>
        </p:nvSpPr>
        <p:spPr>
          <a:xfrm>
            <a:off x="3214235" y="6115895"/>
            <a:ext cx="2715530" cy="369332"/>
          </a:xfrm>
          <a:prstGeom prst="rect">
            <a:avLst/>
          </a:prstGeom>
          <a:noFill/>
        </p:spPr>
        <p:txBody>
          <a:bodyPr wrap="square" rtlCol="0">
            <a:spAutoFit/>
          </a:bodyPr>
          <a:lstStyle/>
          <a:p>
            <a:r>
              <a:rPr lang="en-US" dirty="0"/>
              <a:t>Workshop outputs</a:t>
            </a:r>
          </a:p>
        </p:txBody>
      </p:sp>
    </p:spTree>
    <p:extLst>
      <p:ext uri="{BB962C8B-B14F-4D97-AF65-F5344CB8AC3E}">
        <p14:creationId xmlns:p14="http://schemas.microsoft.com/office/powerpoint/2010/main" val="2668106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2BEC-D551-4DDA-AC1B-C4A9BCD05B8E}"/>
              </a:ext>
            </a:extLst>
          </p:cNvPr>
          <p:cNvSpPr/>
          <p:nvPr/>
        </p:nvSpPr>
        <p:spPr>
          <a:xfrm>
            <a:off x="996845" y="771595"/>
            <a:ext cx="7390152" cy="2092881"/>
          </a:xfrm>
          <a:prstGeom prst="rect">
            <a:avLst/>
          </a:prstGeom>
        </p:spPr>
        <p:txBody>
          <a:bodyPr wrap="square">
            <a:spAutoFit/>
          </a:bodyPr>
          <a:lstStyle/>
          <a:p>
            <a:pPr algn="just"/>
            <a:r>
              <a:rPr lang="en-US" sz="2800" b="1" dirty="0"/>
              <a:t>Implementation of Sustainable Land Management (SLM) Practices to Address Land Degradation and Mitigate Effects of Drought</a:t>
            </a:r>
          </a:p>
          <a:p>
            <a:endParaRPr lang="en-US" dirty="0"/>
          </a:p>
        </p:txBody>
      </p:sp>
      <p:sp>
        <p:nvSpPr>
          <p:cNvPr id="5" name="Rectangle 4">
            <a:extLst>
              <a:ext uri="{FF2B5EF4-FFF2-40B4-BE49-F238E27FC236}">
                <a16:creationId xmlns:a16="http://schemas.microsoft.com/office/drawing/2014/main" id="{C89A3E96-DC7D-4259-B13A-EF886AD6124B}"/>
              </a:ext>
            </a:extLst>
          </p:cNvPr>
          <p:cNvSpPr/>
          <p:nvPr/>
        </p:nvSpPr>
        <p:spPr>
          <a:xfrm>
            <a:off x="876924" y="3024029"/>
            <a:ext cx="7390151" cy="1938992"/>
          </a:xfrm>
          <a:prstGeom prst="rect">
            <a:avLst/>
          </a:prstGeom>
        </p:spPr>
        <p:txBody>
          <a:bodyPr wrap="square">
            <a:spAutoFit/>
          </a:bodyPr>
          <a:lstStyle/>
          <a:p>
            <a:pPr marL="109728" indent="0" algn="just">
              <a:buNone/>
            </a:pPr>
            <a:r>
              <a:rPr lang="en-US" sz="2400" dirty="0"/>
              <a:t>Objective:</a:t>
            </a:r>
          </a:p>
          <a:p>
            <a:pPr marL="109728" indent="0" algn="just">
              <a:buNone/>
            </a:pPr>
            <a:r>
              <a:rPr lang="en-US" sz="2400" dirty="0"/>
              <a:t>Strengthening SLM frameworks to address land degradation processes and mitigate the effects of drought to contribute in enhancing integrated natural resource management in the country.</a:t>
            </a:r>
          </a:p>
        </p:txBody>
      </p:sp>
      <p:cxnSp>
        <p:nvCxnSpPr>
          <p:cNvPr id="6" name="Straight Connector 5">
            <a:extLst>
              <a:ext uri="{FF2B5EF4-FFF2-40B4-BE49-F238E27FC236}">
                <a16:creationId xmlns:a16="http://schemas.microsoft.com/office/drawing/2014/main" id="{FA7F130C-1655-461C-B3C2-1BA39BC8DC1B}"/>
              </a:ext>
            </a:extLst>
          </p:cNvPr>
          <p:cNvCxnSpPr>
            <a:cxnSpLocks/>
          </p:cNvCxnSpPr>
          <p:nvPr/>
        </p:nvCxnSpPr>
        <p:spPr>
          <a:xfrm>
            <a:off x="1053058" y="2635462"/>
            <a:ext cx="7277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759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72F2-E49A-4ECF-9A4A-D1A660B08E41}"/>
              </a:ext>
            </a:extLst>
          </p:cNvPr>
          <p:cNvSpPr>
            <a:spLocks noGrp="1"/>
          </p:cNvSpPr>
          <p:nvPr>
            <p:ph type="title"/>
          </p:nvPr>
        </p:nvSpPr>
        <p:spPr/>
        <p:txBody>
          <a:bodyPr/>
          <a:lstStyle/>
          <a:p>
            <a:r>
              <a:rPr lang="en-PH" dirty="0"/>
              <a:t>For review: Documented SLM</a:t>
            </a:r>
          </a:p>
        </p:txBody>
      </p:sp>
      <p:pic>
        <p:nvPicPr>
          <p:cNvPr id="5" name="Content Placeholder 4">
            <a:extLst>
              <a:ext uri="{FF2B5EF4-FFF2-40B4-BE49-F238E27FC236}">
                <a16:creationId xmlns:a16="http://schemas.microsoft.com/office/drawing/2014/main" id="{095C5F48-C4A4-46B8-B26B-75C453535BD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5465" y="1557338"/>
            <a:ext cx="6746080" cy="4497387"/>
          </a:xfrm>
        </p:spPr>
      </p:pic>
    </p:spTree>
    <p:extLst>
      <p:ext uri="{BB962C8B-B14F-4D97-AF65-F5344CB8AC3E}">
        <p14:creationId xmlns:p14="http://schemas.microsoft.com/office/powerpoint/2010/main" val="3528730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72F2-E49A-4ECF-9A4A-D1A660B08E41}"/>
              </a:ext>
            </a:extLst>
          </p:cNvPr>
          <p:cNvSpPr>
            <a:spLocks noGrp="1"/>
          </p:cNvSpPr>
          <p:nvPr>
            <p:ph type="title"/>
          </p:nvPr>
        </p:nvSpPr>
        <p:spPr/>
        <p:txBody>
          <a:bodyPr/>
          <a:lstStyle/>
          <a:p>
            <a:r>
              <a:rPr lang="en-PH" dirty="0"/>
              <a:t>For review: Documented SLM</a:t>
            </a:r>
          </a:p>
        </p:txBody>
      </p:sp>
      <p:pic>
        <p:nvPicPr>
          <p:cNvPr id="7" name="Content Placeholder 6">
            <a:extLst>
              <a:ext uri="{FF2B5EF4-FFF2-40B4-BE49-F238E27FC236}">
                <a16:creationId xmlns:a16="http://schemas.microsoft.com/office/drawing/2014/main" id="{F0367F51-37C2-4F56-9CED-31C1AD6515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2584" y="1557338"/>
            <a:ext cx="6947455" cy="4631637"/>
          </a:xfrm>
        </p:spPr>
      </p:pic>
    </p:spTree>
    <p:extLst>
      <p:ext uri="{BB962C8B-B14F-4D97-AF65-F5344CB8AC3E}">
        <p14:creationId xmlns:p14="http://schemas.microsoft.com/office/powerpoint/2010/main" val="1371993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4" name="TextBox 2173">
            <a:extLst>
              <a:ext uri="{FF2B5EF4-FFF2-40B4-BE49-F238E27FC236}">
                <a16:creationId xmlns:a16="http://schemas.microsoft.com/office/drawing/2014/main" id="{D9038882-5121-4A2A-B38D-5D4F768B693F}"/>
              </a:ext>
            </a:extLst>
          </p:cNvPr>
          <p:cNvSpPr txBox="1"/>
          <p:nvPr/>
        </p:nvSpPr>
        <p:spPr>
          <a:xfrm>
            <a:off x="4114800" y="5326186"/>
            <a:ext cx="5029200" cy="800219"/>
          </a:xfrm>
          <a:prstGeom prst="rect">
            <a:avLst/>
          </a:prstGeom>
          <a:noFill/>
        </p:spPr>
        <p:txBody>
          <a:bodyPr wrap="square" rtlCol="0">
            <a:spAutoFit/>
          </a:bodyPr>
          <a:lstStyle/>
          <a:p>
            <a:pPr lvl="0"/>
            <a:r>
              <a:rPr lang="en-US" sz="1400" dirty="0"/>
              <a:t>Training on Improved Decision Making Through GIS Platforms</a:t>
            </a:r>
            <a:endParaRPr lang="en-PH" sz="1400" dirty="0"/>
          </a:p>
          <a:p>
            <a:endParaRPr lang="en-US"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2785" y="1932276"/>
            <a:ext cx="3766705" cy="2986088"/>
          </a:xfrm>
          <a:prstGeom prst="rect">
            <a:avLst/>
          </a:prstGeom>
          <a:noFill/>
          <a:ln>
            <a:noFill/>
          </a:ln>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38" y="1256001"/>
            <a:ext cx="3448050" cy="2295525"/>
          </a:xfrm>
          <a:prstGeom prst="rect">
            <a:avLst/>
          </a:prstGeom>
          <a:noFill/>
          <a:ln>
            <a:noFill/>
          </a:ln>
        </p:spPr>
      </p:pic>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016" y="3813896"/>
            <a:ext cx="3495675" cy="2333625"/>
          </a:xfrm>
          <a:prstGeom prst="rect">
            <a:avLst/>
          </a:prstGeom>
          <a:noFill/>
          <a:ln>
            <a:noFill/>
          </a:ln>
        </p:spPr>
      </p:pic>
    </p:spTree>
    <p:extLst>
      <p:ext uri="{BB962C8B-B14F-4D97-AF65-F5344CB8AC3E}">
        <p14:creationId xmlns:p14="http://schemas.microsoft.com/office/powerpoint/2010/main" val="2668106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8C0E-A616-4ECF-BC1A-ADF3B1B7593E}"/>
              </a:ext>
            </a:extLst>
          </p:cNvPr>
          <p:cNvSpPr>
            <a:spLocks noGrp="1"/>
          </p:cNvSpPr>
          <p:nvPr>
            <p:ph type="title"/>
          </p:nvPr>
        </p:nvSpPr>
        <p:spPr/>
        <p:txBody>
          <a:bodyPr/>
          <a:lstStyle/>
          <a:p>
            <a:r>
              <a:rPr lang="en-PH" dirty="0"/>
              <a:t>	WAY FORWARD</a:t>
            </a:r>
          </a:p>
        </p:txBody>
      </p:sp>
      <p:sp>
        <p:nvSpPr>
          <p:cNvPr id="3" name="Content Placeholder 2">
            <a:extLst>
              <a:ext uri="{FF2B5EF4-FFF2-40B4-BE49-F238E27FC236}">
                <a16:creationId xmlns:a16="http://schemas.microsoft.com/office/drawing/2014/main" id="{851CB084-7F52-40E6-90D3-69C940407459}"/>
              </a:ext>
            </a:extLst>
          </p:cNvPr>
          <p:cNvSpPr>
            <a:spLocks noGrp="1"/>
          </p:cNvSpPr>
          <p:nvPr>
            <p:ph idx="1"/>
          </p:nvPr>
        </p:nvSpPr>
        <p:spPr/>
        <p:txBody>
          <a:bodyPr/>
          <a:lstStyle/>
          <a:p>
            <a:r>
              <a:rPr lang="en-PH" dirty="0"/>
              <a:t>Crafting of proposal focusing on the SLM Mainstreaming;</a:t>
            </a:r>
          </a:p>
          <a:p>
            <a:r>
              <a:rPr lang="en-PH" dirty="0"/>
              <a:t>Continued activity to capacitate technical staff: GIS platform as a tool for LD;</a:t>
            </a:r>
          </a:p>
          <a:p>
            <a:r>
              <a:rPr lang="en-PH" dirty="0"/>
              <a:t>Continued activity on the promotion of SLM through consultations.</a:t>
            </a:r>
          </a:p>
        </p:txBody>
      </p:sp>
    </p:spTree>
    <p:extLst>
      <p:ext uri="{BB962C8B-B14F-4D97-AF65-F5344CB8AC3E}">
        <p14:creationId xmlns:p14="http://schemas.microsoft.com/office/powerpoint/2010/main" val="1339403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46722" y="2948751"/>
            <a:ext cx="4493538" cy="1200329"/>
          </a:xfrm>
          <a:prstGeom prst="rect">
            <a:avLst/>
          </a:prstGeom>
          <a:noFill/>
        </p:spPr>
        <p:txBody>
          <a:bodyPr wrap="none" lIns="91440" tIns="45720" rIns="91440" bIns="45720">
            <a:spAutoFit/>
          </a:bodyPr>
          <a:lstStyle/>
          <a:p>
            <a:pPr algn="ctr" fontAlgn="base">
              <a:spcBef>
                <a:spcPct val="0"/>
              </a:spcBef>
              <a:spcAft>
                <a:spcPct val="0"/>
              </a:spcAft>
            </a:pPr>
            <a:r>
              <a:rPr lang="en-US" sz="7200" dirty="0">
                <a:ln w="0"/>
                <a:solidFill>
                  <a:srgbClr val="D2AD46"/>
                </a:solidFill>
                <a:effectLst>
                  <a:outerShdw blurRad="38100" dist="50800" dir="5400000" algn="ctr" rotWithShape="0">
                    <a:srgbClr val="996633">
                      <a:alpha val="43000"/>
                    </a:srgbClr>
                  </a:outerShdw>
                </a:effectLst>
              </a:rPr>
              <a:t>Thank you</a:t>
            </a:r>
          </a:p>
        </p:txBody>
      </p:sp>
    </p:spTree>
    <p:extLst>
      <p:ext uri="{BB962C8B-B14F-4D97-AF65-F5344CB8AC3E}">
        <p14:creationId xmlns:p14="http://schemas.microsoft.com/office/powerpoint/2010/main" val="2266282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E0F808-2D7F-4632-95AF-FBCCBAB6C139}"/>
              </a:ext>
            </a:extLst>
          </p:cNvPr>
          <p:cNvSpPr/>
          <p:nvPr/>
        </p:nvSpPr>
        <p:spPr>
          <a:xfrm>
            <a:off x="1053057" y="962164"/>
            <a:ext cx="1683474" cy="523220"/>
          </a:xfrm>
          <a:prstGeom prst="rect">
            <a:avLst/>
          </a:prstGeom>
        </p:spPr>
        <p:txBody>
          <a:bodyPr wrap="none">
            <a:spAutoFit/>
          </a:bodyPr>
          <a:lstStyle/>
          <a:p>
            <a:r>
              <a:rPr lang="en-US" sz="2800" b="1" dirty="0"/>
              <a:t>Outputs:</a:t>
            </a:r>
            <a:endParaRPr lang="en-US" sz="2800" dirty="0"/>
          </a:p>
        </p:txBody>
      </p:sp>
      <p:sp>
        <p:nvSpPr>
          <p:cNvPr id="4" name="Rectangle 3">
            <a:extLst>
              <a:ext uri="{FF2B5EF4-FFF2-40B4-BE49-F238E27FC236}">
                <a16:creationId xmlns:a16="http://schemas.microsoft.com/office/drawing/2014/main" id="{7598CC59-E897-4699-8058-6E0403D6CFD2}"/>
              </a:ext>
            </a:extLst>
          </p:cNvPr>
          <p:cNvSpPr/>
          <p:nvPr/>
        </p:nvSpPr>
        <p:spPr>
          <a:xfrm>
            <a:off x="1053057" y="1720440"/>
            <a:ext cx="7446365" cy="4154984"/>
          </a:xfrm>
          <a:prstGeom prst="rect">
            <a:avLst/>
          </a:prstGeom>
        </p:spPr>
        <p:txBody>
          <a:bodyPr wrap="square">
            <a:spAutoFit/>
          </a:bodyPr>
          <a:lstStyle/>
          <a:p>
            <a:pPr algn="just"/>
            <a:r>
              <a:rPr lang="en-US" sz="2400" dirty="0"/>
              <a:t>1.Finalized the Integrated Land Management framework Plan and Guidelines for Mainstreaming Integrated Land Management Framework/Sustainable land Management (ILMF/SLM) into the Comprehensive Land Use Plans of LGUs.</a:t>
            </a:r>
          </a:p>
          <a:p>
            <a:pPr algn="just"/>
            <a:endParaRPr lang="en-US" sz="2400" dirty="0"/>
          </a:p>
          <a:p>
            <a:pPr algn="just"/>
            <a:r>
              <a:rPr lang="en-US" sz="2400" dirty="0"/>
              <a:t>2. Pilot the mainstreaming of SLM into the Strategic Plans of Department of Agriculture (DA) and Department of Environment and Natural Resources (DENR). </a:t>
            </a:r>
          </a:p>
        </p:txBody>
      </p:sp>
    </p:spTree>
    <p:extLst>
      <p:ext uri="{BB962C8B-B14F-4D97-AF65-F5344CB8AC3E}">
        <p14:creationId xmlns:p14="http://schemas.microsoft.com/office/powerpoint/2010/main" val="4284556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27053E-329D-4566-B4DC-2E0DB98DA064}"/>
              </a:ext>
            </a:extLst>
          </p:cNvPr>
          <p:cNvSpPr/>
          <p:nvPr/>
        </p:nvSpPr>
        <p:spPr>
          <a:xfrm>
            <a:off x="839449" y="1572931"/>
            <a:ext cx="7465102" cy="3416320"/>
          </a:xfrm>
          <a:prstGeom prst="rect">
            <a:avLst/>
          </a:prstGeom>
        </p:spPr>
        <p:txBody>
          <a:bodyPr wrap="square">
            <a:spAutoFit/>
          </a:bodyPr>
          <a:lstStyle/>
          <a:p>
            <a:r>
              <a:rPr lang="en-PH" sz="2400" b="1" dirty="0"/>
              <a:t>These are in consonance with the Thematic Programs of the:</a:t>
            </a:r>
          </a:p>
          <a:p>
            <a:endParaRPr lang="en-PH" sz="2400" dirty="0"/>
          </a:p>
          <a:p>
            <a:pPr marL="457200" indent="-457200">
              <a:buFont typeface="Arial" panose="020B0604020202020204" pitchFamily="34" charset="0"/>
              <a:buChar char="•"/>
            </a:pPr>
            <a:r>
              <a:rPr lang="en-PH" sz="2400" dirty="0"/>
              <a:t>Philippine Aligned National Action Plan to Combat Desertification Land Degradation (DLDD).</a:t>
            </a:r>
          </a:p>
          <a:p>
            <a:endParaRPr lang="en-PH" sz="2400" dirty="0"/>
          </a:p>
          <a:p>
            <a:pPr marL="457200" indent="-457200">
              <a:buFont typeface="Arial" panose="020B0604020202020204" pitchFamily="34" charset="0"/>
              <a:buChar char="•"/>
            </a:pPr>
            <a:endParaRPr lang="en-PH" sz="2400" dirty="0"/>
          </a:p>
          <a:p>
            <a:pPr marL="457200" indent="-457200">
              <a:buFont typeface="Arial" panose="020B0604020202020204" pitchFamily="34" charset="0"/>
              <a:buChar char="•"/>
            </a:pPr>
            <a:r>
              <a:rPr lang="en-PH" sz="2400" dirty="0"/>
              <a:t>Mainstreaming SLM in Local Agricultural Landscapes.</a:t>
            </a:r>
          </a:p>
        </p:txBody>
      </p:sp>
    </p:spTree>
    <p:extLst>
      <p:ext uri="{BB962C8B-B14F-4D97-AF65-F5344CB8AC3E}">
        <p14:creationId xmlns:p14="http://schemas.microsoft.com/office/powerpoint/2010/main" val="3955222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26899D-19AD-471F-9CDB-1E225B55113B}"/>
              </a:ext>
            </a:extLst>
          </p:cNvPr>
          <p:cNvSpPr/>
          <p:nvPr/>
        </p:nvSpPr>
        <p:spPr>
          <a:xfrm>
            <a:off x="544654" y="1750080"/>
            <a:ext cx="6503127" cy="2246769"/>
          </a:xfrm>
          <a:prstGeom prst="rect">
            <a:avLst/>
          </a:prstGeom>
        </p:spPr>
        <p:txBody>
          <a:bodyPr wrap="none">
            <a:spAutoFit/>
          </a:bodyPr>
          <a:lstStyle/>
          <a:p>
            <a:r>
              <a:rPr lang="en-US" sz="2800" dirty="0"/>
              <a:t>National/Subnational Level Assessment</a:t>
            </a:r>
          </a:p>
          <a:p>
            <a:endParaRPr lang="en-US" sz="2800" b="1" dirty="0"/>
          </a:p>
          <a:p>
            <a:endParaRPr lang="en-US" sz="2800" b="1" dirty="0"/>
          </a:p>
          <a:p>
            <a:r>
              <a:rPr lang="en-US" sz="2800" b="1" u="sng" dirty="0"/>
              <a:t>MODULE 2</a:t>
            </a:r>
          </a:p>
          <a:p>
            <a:endParaRPr lang="en-US" sz="2800" dirty="0"/>
          </a:p>
        </p:txBody>
      </p:sp>
    </p:spTree>
    <p:extLst>
      <p:ext uri="{BB962C8B-B14F-4D97-AF65-F5344CB8AC3E}">
        <p14:creationId xmlns:p14="http://schemas.microsoft.com/office/powerpoint/2010/main" val="3776836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A3996B9-C1D8-494E-BFDD-0FA2CA9FD4C2}"/>
              </a:ext>
            </a:extLst>
          </p:cNvPr>
          <p:cNvSpPr txBox="1">
            <a:spLocks/>
          </p:cNvSpPr>
          <p:nvPr/>
        </p:nvSpPr>
        <p:spPr>
          <a:xfrm>
            <a:off x="457200" y="601200"/>
            <a:ext cx="8229600" cy="728472"/>
          </a:xfrm>
          <a:prstGeom prst="rect">
            <a:avLst/>
          </a:prstGeom>
        </p:spPr>
        <p:txBody>
          <a:bodyPr>
            <a:normAutofit/>
          </a:bodyPr>
          <a:lstStyle>
            <a:lvl1pPr marL="342891" indent="-342891" algn="l" rtl="0" eaLnBrk="0" fontAlgn="base" hangingPunct="0">
              <a:spcBef>
                <a:spcPct val="20000"/>
              </a:spcBef>
              <a:spcAft>
                <a:spcPct val="0"/>
              </a:spcAft>
              <a:buChar char="•"/>
              <a:defRPr sz="2800" b="1">
                <a:solidFill>
                  <a:srgbClr val="6B6BCF"/>
                </a:solidFill>
                <a:latin typeface="+mn-lt"/>
                <a:ea typeface="+mn-ea"/>
                <a:cs typeface="+mn-cs"/>
              </a:defRPr>
            </a:lvl1pPr>
            <a:lvl2pPr marL="742932" indent="-285744" algn="l" rtl="0" eaLnBrk="0" fontAlgn="base" hangingPunct="0">
              <a:spcBef>
                <a:spcPct val="20000"/>
              </a:spcBef>
              <a:spcAft>
                <a:spcPct val="0"/>
              </a:spcAft>
              <a:buChar char="•"/>
              <a:defRPr sz="2400">
                <a:solidFill>
                  <a:srgbClr val="D2AD46"/>
                </a:solidFill>
                <a:latin typeface="+mn-lt"/>
              </a:defRPr>
            </a:lvl2pPr>
            <a:lvl3pPr marL="1142971" indent="-228594" algn="l" rtl="0" eaLnBrk="0" fontAlgn="base" hangingPunct="0">
              <a:spcBef>
                <a:spcPct val="20000"/>
              </a:spcBef>
              <a:spcAft>
                <a:spcPct val="0"/>
              </a:spcAft>
              <a:buChar char="o"/>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a:buFontTx/>
              <a:buNone/>
            </a:pPr>
            <a:r>
              <a:rPr lang="en-US" kern="0" dirty="0"/>
              <a:t>National Level Assessment</a:t>
            </a:r>
          </a:p>
        </p:txBody>
      </p:sp>
      <p:cxnSp>
        <p:nvCxnSpPr>
          <p:cNvPr id="6" name="Straight Connector 5">
            <a:extLst>
              <a:ext uri="{FF2B5EF4-FFF2-40B4-BE49-F238E27FC236}">
                <a16:creationId xmlns:a16="http://schemas.microsoft.com/office/drawing/2014/main" id="{DAE13267-818B-4E1B-931E-CC84D4ABE830}"/>
              </a:ext>
            </a:extLst>
          </p:cNvPr>
          <p:cNvCxnSpPr>
            <a:cxnSpLocks/>
          </p:cNvCxnSpPr>
          <p:nvPr/>
        </p:nvCxnSpPr>
        <p:spPr>
          <a:xfrm>
            <a:off x="457200" y="116916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088802E-2EFD-4588-B1C2-3806468031F2}"/>
              </a:ext>
            </a:extLst>
          </p:cNvPr>
          <p:cNvSpPr txBox="1"/>
          <p:nvPr/>
        </p:nvSpPr>
        <p:spPr>
          <a:xfrm>
            <a:off x="569495" y="2328134"/>
            <a:ext cx="4454148" cy="2708434"/>
          </a:xfrm>
          <a:prstGeom prst="rect">
            <a:avLst/>
          </a:prstGeom>
          <a:noFill/>
        </p:spPr>
        <p:txBody>
          <a:bodyPr wrap="square" rtlCol="0">
            <a:spAutoFit/>
          </a:bodyPr>
          <a:lstStyle/>
          <a:p>
            <a:pPr marL="285750" indent="-285750" algn="just">
              <a:buFont typeface="Wingdings" panose="05000000000000000000" pitchFamily="2" charset="2"/>
              <a:buChar char="Ø"/>
            </a:pPr>
            <a:r>
              <a:rPr lang="en-US" sz="2000" dirty="0"/>
              <a:t>The state of Land Degradation adopts the Land Degradation Neutrality Target Setting Program (LDNTSP) using three (3) indicators and are now being used as baseline data for spatial planning: </a:t>
            </a:r>
          </a:p>
          <a:p>
            <a:pPr marL="711200"/>
            <a:endParaRPr lang="en-US" sz="1200" dirty="0"/>
          </a:p>
          <a:p>
            <a:endParaRPr lang="en-US" dirty="0"/>
          </a:p>
        </p:txBody>
      </p:sp>
      <p:sp>
        <p:nvSpPr>
          <p:cNvPr id="8" name="TextBox 7">
            <a:extLst>
              <a:ext uri="{FF2B5EF4-FFF2-40B4-BE49-F238E27FC236}">
                <a16:creationId xmlns:a16="http://schemas.microsoft.com/office/drawing/2014/main" id="{0FDBBB36-547D-425D-BB61-5FDB1DB5B053}"/>
              </a:ext>
            </a:extLst>
          </p:cNvPr>
          <p:cNvSpPr txBox="1"/>
          <p:nvPr/>
        </p:nvSpPr>
        <p:spPr>
          <a:xfrm>
            <a:off x="533400" y="1247531"/>
            <a:ext cx="4454148" cy="144655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Assessment of land degradation hotspots used</a:t>
            </a:r>
            <a:r>
              <a:rPr lang="en-PH" sz="2000" dirty="0"/>
              <a:t> the Land Use System (LUS) Map</a:t>
            </a:r>
            <a:r>
              <a:rPr lang="en-PH" sz="2400" dirty="0"/>
              <a:t>.</a:t>
            </a:r>
          </a:p>
          <a:p>
            <a:pPr marL="285750" indent="-285750">
              <a:buFont typeface="Wingdings" panose="05000000000000000000" pitchFamily="2" charset="2"/>
              <a:buChar char="Ø"/>
            </a:pPr>
            <a:endParaRPr lang="en-PH" sz="2400" dirty="0"/>
          </a:p>
        </p:txBody>
      </p:sp>
      <p:pic>
        <p:nvPicPr>
          <p:cNvPr id="9" name="Picture 2">
            <a:extLst>
              <a:ext uri="{FF2B5EF4-FFF2-40B4-BE49-F238E27FC236}">
                <a16:creationId xmlns:a16="http://schemas.microsoft.com/office/drawing/2014/main" id="{B0819966-02F7-42BB-AE8F-F020FE532296}"/>
              </a:ext>
            </a:extLst>
          </p:cNvPr>
          <p:cNvPicPr>
            <a:picLocks noChangeAspect="1" noChangeArrowheads="1"/>
          </p:cNvPicPr>
          <p:nvPr/>
        </p:nvPicPr>
        <p:blipFill rotWithShape="1">
          <a:blip r:embed="rId3" cstate="print"/>
          <a:srcRect r="52122"/>
          <a:stretch/>
        </p:blipFill>
        <p:spPr bwMode="auto">
          <a:xfrm>
            <a:off x="5618748" y="254760"/>
            <a:ext cx="2057400" cy="2560667"/>
          </a:xfrm>
          <a:prstGeom prst="rect">
            <a:avLst/>
          </a:prstGeom>
          <a:noFill/>
          <a:ln w="9525">
            <a:noFill/>
            <a:miter lim="800000"/>
            <a:headEnd/>
            <a:tailEnd/>
          </a:ln>
        </p:spPr>
      </p:pic>
      <p:pic>
        <p:nvPicPr>
          <p:cNvPr id="10" name="Picture 9">
            <a:extLst>
              <a:ext uri="{FF2B5EF4-FFF2-40B4-BE49-F238E27FC236}">
                <a16:creationId xmlns:a16="http://schemas.microsoft.com/office/drawing/2014/main" id="{1C7724A1-8B95-461B-93D5-4A33FDE9C5C1}"/>
              </a:ext>
            </a:extLst>
          </p:cNvPr>
          <p:cNvPicPr>
            <a:picLocks noChangeAspect="1" noChangeArrowheads="1"/>
          </p:cNvPicPr>
          <p:nvPr/>
        </p:nvPicPr>
        <p:blipFill rotWithShape="1">
          <a:blip r:embed="rId4" cstate="print"/>
          <a:srcRect r="53494" b="2475"/>
          <a:stretch/>
        </p:blipFill>
        <p:spPr bwMode="auto">
          <a:xfrm>
            <a:off x="7059444" y="2328134"/>
            <a:ext cx="2084556" cy="2685870"/>
          </a:xfrm>
          <a:prstGeom prst="rect">
            <a:avLst/>
          </a:prstGeom>
          <a:noFill/>
          <a:ln w="9525">
            <a:noFill/>
            <a:miter lim="800000"/>
            <a:headEnd/>
            <a:tailEnd/>
          </a:ln>
        </p:spPr>
      </p:pic>
      <p:sp>
        <p:nvSpPr>
          <p:cNvPr id="11" name="Rectangle 10">
            <a:extLst>
              <a:ext uri="{FF2B5EF4-FFF2-40B4-BE49-F238E27FC236}">
                <a16:creationId xmlns:a16="http://schemas.microsoft.com/office/drawing/2014/main" id="{820B8B48-24FF-48A7-B1B5-F83746B77B4E}"/>
              </a:ext>
            </a:extLst>
          </p:cNvPr>
          <p:cNvSpPr/>
          <p:nvPr/>
        </p:nvSpPr>
        <p:spPr>
          <a:xfrm>
            <a:off x="152400" y="4692890"/>
            <a:ext cx="4572000" cy="1815882"/>
          </a:xfrm>
          <a:prstGeom prst="rect">
            <a:avLst/>
          </a:prstGeom>
        </p:spPr>
        <p:txBody>
          <a:bodyPr>
            <a:spAutoFit/>
          </a:bodyPr>
          <a:lstStyle/>
          <a:p>
            <a:pPr marL="711200">
              <a:buFont typeface="Arial" pitchFamily="34" charset="0"/>
              <a:buChar char="•"/>
            </a:pPr>
            <a:r>
              <a:rPr lang="en-US" sz="1400" b="1" i="1" dirty="0"/>
              <a:t>Trends land cover change (LCC)- National Datasets</a:t>
            </a:r>
          </a:p>
          <a:p>
            <a:endParaRPr lang="en-US" sz="1400" i="1" dirty="0"/>
          </a:p>
          <a:p>
            <a:pPr marL="711200">
              <a:buFont typeface="Arial" pitchFamily="34" charset="0"/>
              <a:buChar char="•"/>
            </a:pPr>
            <a:r>
              <a:rPr lang="en-US" sz="1400" b="1" i="1" dirty="0"/>
              <a:t> Land productivity dynamics (LPD)- UNCCD Dataset/Global Datasets</a:t>
            </a:r>
          </a:p>
          <a:p>
            <a:endParaRPr lang="en-US" sz="1400" i="1" dirty="0"/>
          </a:p>
          <a:p>
            <a:pPr marL="711200">
              <a:buFont typeface="Arial" pitchFamily="34" charset="0"/>
              <a:buChar char="•"/>
            </a:pPr>
            <a:r>
              <a:rPr lang="en-US" sz="1400" b="1" i="1" dirty="0"/>
              <a:t> Soil Organic Carbon (SOC)</a:t>
            </a:r>
          </a:p>
          <a:p>
            <a:pPr marL="711200"/>
            <a:r>
              <a:rPr lang="en-US" sz="1400" b="1" i="1" dirty="0"/>
              <a:t>National datasets</a:t>
            </a:r>
          </a:p>
        </p:txBody>
      </p:sp>
      <p:sp>
        <p:nvSpPr>
          <p:cNvPr id="12" name="Rectangle 11">
            <a:extLst>
              <a:ext uri="{FF2B5EF4-FFF2-40B4-BE49-F238E27FC236}">
                <a16:creationId xmlns:a16="http://schemas.microsoft.com/office/drawing/2014/main" id="{190965F2-D7E9-469A-9381-86867889988A}"/>
              </a:ext>
            </a:extLst>
          </p:cNvPr>
          <p:cNvSpPr/>
          <p:nvPr/>
        </p:nvSpPr>
        <p:spPr>
          <a:xfrm>
            <a:off x="4475147" y="6392737"/>
            <a:ext cx="4572001" cy="400110"/>
          </a:xfrm>
          <a:prstGeom prst="rect">
            <a:avLst/>
          </a:prstGeom>
        </p:spPr>
        <p:txBody>
          <a:bodyPr>
            <a:spAutoFit/>
          </a:bodyPr>
          <a:lstStyle/>
          <a:p>
            <a:r>
              <a:rPr lang="en-US" sz="1000" i="1" dirty="0"/>
              <a:t>Data Sources:  Land Cover Map 2003, Land Cover Map 2010, Soil Survey Reports for Organic Carbon</a:t>
            </a:r>
          </a:p>
        </p:txBody>
      </p:sp>
      <p:pic>
        <p:nvPicPr>
          <p:cNvPr id="13" name="Picture 2" descr="F:\LAND DEGRADATION MAP (NEGATIVE TRENDS)_01.tif">
            <a:extLst>
              <a:ext uri="{FF2B5EF4-FFF2-40B4-BE49-F238E27FC236}">
                <a16:creationId xmlns:a16="http://schemas.microsoft.com/office/drawing/2014/main" id="{4454E52F-DE8F-438A-BF97-953950A8C653}"/>
              </a:ext>
            </a:extLst>
          </p:cNvPr>
          <p:cNvPicPr>
            <a:picLocks noChangeAspect="1" noChangeArrowheads="1"/>
          </p:cNvPicPr>
          <p:nvPr/>
        </p:nvPicPr>
        <p:blipFill>
          <a:blip r:embed="rId5" cstate="print"/>
          <a:srcRect/>
          <a:stretch>
            <a:fillRect/>
          </a:stretch>
        </p:blipFill>
        <p:spPr bwMode="auto">
          <a:xfrm>
            <a:off x="5174554" y="3436207"/>
            <a:ext cx="1936626" cy="2736770"/>
          </a:xfrm>
          <a:prstGeom prst="rect">
            <a:avLst/>
          </a:prstGeom>
          <a:noFill/>
        </p:spPr>
      </p:pic>
    </p:spTree>
    <p:extLst>
      <p:ext uri="{BB962C8B-B14F-4D97-AF65-F5344CB8AC3E}">
        <p14:creationId xmlns:p14="http://schemas.microsoft.com/office/powerpoint/2010/main" val="1069439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A3996B9-C1D8-494E-BFDD-0FA2CA9FD4C2}"/>
              </a:ext>
            </a:extLst>
          </p:cNvPr>
          <p:cNvSpPr txBox="1">
            <a:spLocks/>
          </p:cNvSpPr>
          <p:nvPr/>
        </p:nvSpPr>
        <p:spPr>
          <a:xfrm>
            <a:off x="457200" y="601200"/>
            <a:ext cx="8229600" cy="728472"/>
          </a:xfrm>
          <a:prstGeom prst="rect">
            <a:avLst/>
          </a:prstGeom>
        </p:spPr>
        <p:txBody>
          <a:bodyPr>
            <a:normAutofit/>
          </a:bodyPr>
          <a:lstStyle>
            <a:lvl1pPr marL="342891" indent="-342891" algn="l" rtl="0" eaLnBrk="0" fontAlgn="base" hangingPunct="0">
              <a:spcBef>
                <a:spcPct val="20000"/>
              </a:spcBef>
              <a:spcAft>
                <a:spcPct val="0"/>
              </a:spcAft>
              <a:buChar char="•"/>
              <a:defRPr sz="2800" b="1">
                <a:solidFill>
                  <a:srgbClr val="6B6BCF"/>
                </a:solidFill>
                <a:latin typeface="+mn-lt"/>
                <a:ea typeface="+mn-ea"/>
                <a:cs typeface="+mn-cs"/>
              </a:defRPr>
            </a:lvl1pPr>
            <a:lvl2pPr marL="742932" indent="-285744" algn="l" rtl="0" eaLnBrk="0" fontAlgn="base" hangingPunct="0">
              <a:spcBef>
                <a:spcPct val="20000"/>
              </a:spcBef>
              <a:spcAft>
                <a:spcPct val="0"/>
              </a:spcAft>
              <a:buChar char="•"/>
              <a:defRPr sz="2400">
                <a:solidFill>
                  <a:srgbClr val="D2AD46"/>
                </a:solidFill>
                <a:latin typeface="+mn-lt"/>
              </a:defRPr>
            </a:lvl2pPr>
            <a:lvl3pPr marL="1142971" indent="-228594" algn="l" rtl="0" eaLnBrk="0" fontAlgn="base" hangingPunct="0">
              <a:spcBef>
                <a:spcPct val="20000"/>
              </a:spcBef>
              <a:spcAft>
                <a:spcPct val="0"/>
              </a:spcAft>
              <a:buChar char="o"/>
              <a:defRPr sz="2000">
                <a:solidFill>
                  <a:schemeClr val="tx1"/>
                </a:solidFill>
                <a:latin typeface="+mn-lt"/>
              </a:defRPr>
            </a:lvl3pPr>
            <a:lvl4pPr marL="1600160" indent="-228594" algn="l" rtl="0" eaLnBrk="0" fontAlgn="base" hangingPunct="0">
              <a:spcBef>
                <a:spcPct val="20000"/>
              </a:spcBef>
              <a:spcAft>
                <a:spcPct val="0"/>
              </a:spcAft>
              <a:buChar char="•"/>
              <a:defRPr>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a:buFontTx/>
              <a:buNone/>
            </a:pPr>
            <a:r>
              <a:rPr lang="en-US" kern="0" dirty="0"/>
              <a:t>National Level Assessment</a:t>
            </a:r>
          </a:p>
        </p:txBody>
      </p:sp>
      <p:cxnSp>
        <p:nvCxnSpPr>
          <p:cNvPr id="6" name="Straight Connector 5">
            <a:extLst>
              <a:ext uri="{FF2B5EF4-FFF2-40B4-BE49-F238E27FC236}">
                <a16:creationId xmlns:a16="http://schemas.microsoft.com/office/drawing/2014/main" id="{DAE13267-818B-4E1B-931E-CC84D4ABE830}"/>
              </a:ext>
            </a:extLst>
          </p:cNvPr>
          <p:cNvCxnSpPr>
            <a:cxnSpLocks/>
          </p:cNvCxnSpPr>
          <p:nvPr/>
        </p:nvCxnSpPr>
        <p:spPr>
          <a:xfrm>
            <a:off x="457200" y="116916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088802E-2EFD-4588-B1C2-3806468031F2}"/>
              </a:ext>
            </a:extLst>
          </p:cNvPr>
          <p:cNvSpPr txBox="1"/>
          <p:nvPr/>
        </p:nvSpPr>
        <p:spPr>
          <a:xfrm>
            <a:off x="569495" y="1870934"/>
            <a:ext cx="4454148" cy="553998"/>
          </a:xfrm>
          <a:prstGeom prst="rect">
            <a:avLst/>
          </a:prstGeom>
          <a:noFill/>
        </p:spPr>
        <p:txBody>
          <a:bodyPr wrap="square" rtlCol="0">
            <a:spAutoFit/>
          </a:bodyPr>
          <a:lstStyle/>
          <a:p>
            <a:pPr algn="just"/>
            <a:endParaRPr lang="en-US" sz="1200" dirty="0"/>
          </a:p>
          <a:p>
            <a:endParaRPr lang="en-US" dirty="0"/>
          </a:p>
        </p:txBody>
      </p:sp>
      <p:graphicFrame>
        <p:nvGraphicFramePr>
          <p:cNvPr id="2" name="Table 1">
            <a:extLst>
              <a:ext uri="{FF2B5EF4-FFF2-40B4-BE49-F238E27FC236}">
                <a16:creationId xmlns:a16="http://schemas.microsoft.com/office/drawing/2014/main" id="{261BADEF-8751-458E-A6EC-93565A2B1743}"/>
              </a:ext>
            </a:extLst>
          </p:cNvPr>
          <p:cNvGraphicFramePr>
            <a:graphicFrameLocks noGrp="1"/>
          </p:cNvGraphicFramePr>
          <p:nvPr>
            <p:extLst>
              <p:ext uri="{D42A27DB-BD31-4B8C-83A1-F6EECF244321}">
                <p14:modId xmlns:p14="http://schemas.microsoft.com/office/powerpoint/2010/main" val="2194991626"/>
              </p:ext>
            </p:extLst>
          </p:nvPr>
        </p:nvGraphicFramePr>
        <p:xfrm>
          <a:off x="365125" y="1337534"/>
          <a:ext cx="8229600" cy="5075965"/>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1543675346"/>
                    </a:ext>
                  </a:extLst>
                </a:gridCol>
              </a:tblGrid>
              <a:tr h="5075965">
                <a:tc>
                  <a:txBody>
                    <a:bodyPr/>
                    <a:lstStyle/>
                    <a:p>
                      <a:pPr algn="just">
                        <a:spcAft>
                          <a:spcPts val="0"/>
                        </a:spcAft>
                      </a:pPr>
                      <a:r>
                        <a:rPr lang="en-GB" sz="1600" dirty="0">
                          <a:effectLst/>
                        </a:rPr>
                        <a:t>The National Level Assessment for the period was anchored on the Land Degradation Neutrality (LDN) Target Setting Program that mapped LDN baselines and priority targets for SLM adoption and implementation. The following activities were undertaken: </a:t>
                      </a:r>
                      <a:endParaRPr lang="en-PH" sz="1600" dirty="0">
                        <a:effectLst/>
                      </a:endParaRPr>
                    </a:p>
                    <a:p>
                      <a:pPr algn="just">
                        <a:spcAft>
                          <a:spcPts val="0"/>
                        </a:spcAft>
                      </a:pPr>
                      <a:r>
                        <a:rPr lang="en-GB" sz="1600" dirty="0">
                          <a:effectLst/>
                        </a:rPr>
                        <a:t> </a:t>
                      </a:r>
                      <a:endParaRPr lang="en-PH" sz="1600" dirty="0">
                        <a:effectLst/>
                      </a:endParaRPr>
                    </a:p>
                    <a:p>
                      <a:pPr marL="342900" lvl="0" indent="-342900" algn="l">
                        <a:lnSpc>
                          <a:spcPct val="115000"/>
                        </a:lnSpc>
                        <a:spcAft>
                          <a:spcPts val="0"/>
                        </a:spcAft>
                        <a:buFont typeface="Symbol" panose="05050102010706020507" pitchFamily="18" charset="2"/>
                        <a:buChar char=""/>
                      </a:pPr>
                      <a:r>
                        <a:rPr lang="en-US" sz="1600" dirty="0">
                          <a:effectLst/>
                        </a:rPr>
                        <a:t>Submission of UNCCD National Report in August 2018 (LD 2010 Assessment).</a:t>
                      </a:r>
                      <a:endParaRPr lang="en-PH" sz="1600" dirty="0">
                        <a:effectLst/>
                      </a:endParaRPr>
                    </a:p>
                    <a:p>
                      <a:pPr marL="342900" lvl="0" indent="-342900" algn="l">
                        <a:lnSpc>
                          <a:spcPct val="115000"/>
                        </a:lnSpc>
                        <a:spcAft>
                          <a:spcPts val="0"/>
                        </a:spcAft>
                        <a:buFont typeface="Symbol" panose="05050102010706020507" pitchFamily="18" charset="2"/>
                        <a:buChar char=""/>
                      </a:pPr>
                      <a:r>
                        <a:rPr lang="en-US" sz="1600" dirty="0">
                          <a:effectLst/>
                        </a:rPr>
                        <a:t>Conducted two (2) consultation meetings for the on-going assessment LD 2015:</a:t>
                      </a:r>
                      <a:endParaRPr lang="en-PH" sz="1600" dirty="0">
                        <a:effectLst/>
                      </a:endParaRPr>
                    </a:p>
                    <a:p>
                      <a:pPr marL="342900" lvl="0" indent="-342900" algn="l">
                        <a:lnSpc>
                          <a:spcPct val="115000"/>
                        </a:lnSpc>
                        <a:spcAft>
                          <a:spcPts val="0"/>
                        </a:spcAft>
                        <a:buFont typeface="Calibri Light" panose="020F0302020204030204" pitchFamily="34" charset="0"/>
                        <a:buChar char="-"/>
                      </a:pPr>
                      <a:r>
                        <a:rPr lang="en-US" sz="1600" dirty="0">
                          <a:effectLst/>
                        </a:rPr>
                        <a:t>UNCCD National Report Consultation Meeting in August 2018;</a:t>
                      </a:r>
                      <a:endParaRPr lang="en-PH" sz="1600" dirty="0">
                        <a:effectLst/>
                      </a:endParaRPr>
                    </a:p>
                    <a:p>
                      <a:pPr marL="342900" lvl="0" indent="-342900" algn="l">
                        <a:lnSpc>
                          <a:spcPct val="115000"/>
                        </a:lnSpc>
                        <a:spcAft>
                          <a:spcPts val="0"/>
                        </a:spcAft>
                        <a:buFont typeface="Calibri Light" panose="020F0302020204030204" pitchFamily="34" charset="0"/>
                        <a:buChar char="-"/>
                      </a:pPr>
                      <a:r>
                        <a:rPr lang="en-US" sz="1600" dirty="0">
                          <a:effectLst/>
                        </a:rPr>
                        <a:t>Luzon-Wide Consultation Workshop: UNCCD Reporting Process in November 2018.</a:t>
                      </a:r>
                      <a:endParaRPr lang="en-PH" sz="1600" dirty="0">
                        <a:effectLst/>
                      </a:endParaRPr>
                    </a:p>
                    <a:p>
                      <a:pPr marL="342900" marR="0" lvl="0" indent="-342900" algn="l" defTabSz="914377"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US" sz="1600" dirty="0">
                          <a:effectLst/>
                        </a:rPr>
                        <a:t>Conducted Workshop on Gender Mainstreaming in LDN Programming in October 2018;</a:t>
                      </a:r>
                      <a:endParaRPr lang="en-PH" sz="1600" dirty="0">
                        <a:effectLst/>
                      </a:endParaRPr>
                    </a:p>
                    <a:p>
                      <a:pPr marL="342900" lvl="0" indent="-342900" algn="l">
                        <a:lnSpc>
                          <a:spcPct val="115000"/>
                        </a:lnSpc>
                        <a:spcAft>
                          <a:spcPts val="0"/>
                        </a:spcAft>
                        <a:buFont typeface="Symbol" panose="05050102010706020507" pitchFamily="18" charset="2"/>
                        <a:buChar char=""/>
                      </a:pPr>
                      <a:r>
                        <a:rPr lang="en-US" sz="1600" dirty="0">
                          <a:effectLst/>
                        </a:rPr>
                        <a:t>National Drought Plan Workshop in October 2018; </a:t>
                      </a:r>
                      <a:r>
                        <a:rPr lang="en-US" sz="1600" i="1" dirty="0">
                          <a:effectLst/>
                        </a:rPr>
                        <a:t>(SO</a:t>
                      </a:r>
                      <a:r>
                        <a:rPr lang="en-PH" sz="1600" i="1" dirty="0">
                          <a:latin typeface="Arial" pitchFamily="34" charset="0"/>
                          <a:cs typeface="Arial" pitchFamily="34" charset="0"/>
                        </a:rPr>
                        <a:t>3. Mitigating, adapting to, and managing the effects of drought in order to enhance resilience of vulnerable populations and ecosystems)</a:t>
                      </a:r>
                      <a:r>
                        <a:rPr lang="en-PH" sz="1600" dirty="0">
                          <a:latin typeface="Arial" pitchFamily="34" charset="0"/>
                          <a:cs typeface="Arial" pitchFamily="34" charset="0"/>
                        </a:rPr>
                        <a:t>;</a:t>
                      </a:r>
                      <a:endParaRPr lang="en-US" sz="1600" dirty="0">
                        <a:effectLst/>
                      </a:endParaRPr>
                    </a:p>
                    <a:p>
                      <a:pPr marL="342900" lvl="0" indent="-342900" algn="l">
                        <a:lnSpc>
                          <a:spcPct val="115000"/>
                        </a:lnSpc>
                        <a:spcAft>
                          <a:spcPts val="0"/>
                        </a:spcAft>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Arial" panose="020B0604020202020204" pitchFamily="34" charset="0"/>
                        </a:rPr>
                        <a:t>Update: </a:t>
                      </a:r>
                      <a:r>
                        <a:rPr lang="en-US" sz="1600" i="1" dirty="0">
                          <a:effectLst/>
                          <a:latin typeface="Calibri" panose="020F0502020204030204" pitchFamily="34" charset="0"/>
                          <a:ea typeface="Times New Roman" panose="02020603050405020304" pitchFamily="18" charset="0"/>
                          <a:cs typeface="Arial" panose="020B0604020202020204" pitchFamily="34" charset="0"/>
                        </a:rPr>
                        <a:t>Three consultation workshops (Visayas: March 2019 ; Mindanao Island: June 2019; National Consultation: August 2019 ) in collaboration with National Agencies and Private sectors.</a:t>
                      </a:r>
                    </a:p>
                    <a:p>
                      <a:pPr marL="342900" lvl="0" indent="-342900" algn="l">
                        <a:lnSpc>
                          <a:spcPct val="115000"/>
                        </a:lnSpc>
                        <a:spcAft>
                          <a:spcPts val="0"/>
                        </a:spcAft>
                        <a:buFont typeface="Symbol" panose="05050102010706020507" pitchFamily="18" charset="2"/>
                        <a:buChar char=""/>
                      </a:pPr>
                      <a:r>
                        <a:rPr lang="en-US" sz="1600" i="1" dirty="0">
                          <a:effectLst/>
                          <a:latin typeface="Calibri" panose="020F0502020204030204" pitchFamily="34" charset="0"/>
                          <a:ea typeface="Times New Roman" panose="02020603050405020304" pitchFamily="18" charset="0"/>
                          <a:cs typeface="Arial" panose="020B0604020202020204" pitchFamily="34" charset="0"/>
                        </a:rPr>
                        <a:t>Ground  validation on the Assessment of  Land Degradation (LD) is on-going through the use of Unmanned Aerial Vehicle (UAV)</a:t>
                      </a:r>
                      <a:r>
                        <a:rPr lang="en-US" sz="1600" dirty="0">
                          <a:effectLst/>
                          <a:latin typeface="Calibri" panose="020F0502020204030204" pitchFamily="34" charset="0"/>
                          <a:ea typeface="Times New Roman" panose="02020603050405020304" pitchFamily="18" charset="0"/>
                          <a:cs typeface="Arial" panose="020B0604020202020204" pitchFamily="34" charset="0"/>
                        </a:rPr>
                        <a:t> </a:t>
                      </a:r>
                      <a:endParaRPr lang="en-PH" sz="1600" dirty="0">
                        <a:effectLst/>
                        <a:latin typeface="Calibri" panose="020F0502020204030204" pitchFamily="34" charset="0"/>
                        <a:ea typeface="Times New Roman" panose="02020603050405020304" pitchFamily="18" charset="0"/>
                        <a:cs typeface="Arial" panose="020B0604020202020204" pitchFamily="34" charset="0"/>
                      </a:endParaRPr>
                    </a:p>
                  </a:txBody>
                  <a:tcPr marL="114300" marR="114300" marT="0" marB="0"/>
                </a:tc>
                <a:extLst>
                  <a:ext uri="{0D108BD9-81ED-4DB2-BD59-A6C34878D82A}">
                    <a16:rowId xmlns:a16="http://schemas.microsoft.com/office/drawing/2014/main" val="1575103667"/>
                  </a:ext>
                </a:extLst>
              </a:tr>
            </a:tbl>
          </a:graphicData>
        </a:graphic>
      </p:graphicFrame>
    </p:spTree>
    <p:extLst>
      <p:ext uri="{BB962C8B-B14F-4D97-AF65-F5344CB8AC3E}">
        <p14:creationId xmlns:p14="http://schemas.microsoft.com/office/powerpoint/2010/main" val="357735144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1748</TotalTime>
  <Words>1542</Words>
  <Application>Microsoft Office PowerPoint</Application>
  <PresentationFormat>On-screen Show (4:3)</PresentationFormat>
  <Paragraphs>229</Paragraphs>
  <Slides>44</Slides>
  <Notes>23</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Arial</vt:lpstr>
      <vt:lpstr>Arial Black</vt:lpstr>
      <vt:lpstr>Calibri</vt:lpstr>
      <vt:lpstr>Calibri Light</vt:lpstr>
      <vt:lpstr>Lucida Sans</vt:lpstr>
      <vt:lpstr>Symbol</vt:lpstr>
      <vt:lpstr>Wingdings</vt:lpstr>
      <vt:lpstr>Wingdings 3</vt:lpstr>
      <vt:lpstr>Default Design</vt:lpstr>
      <vt:lpstr>3_Default Design</vt:lpstr>
      <vt:lpstr> 3rd Global Meeting: DS-SLM Project for Mainstreaming and Scaling up of Sustainable Land Management  Crowne Plaza Hotel, Ankara, Turkey April 24-27, 2019   MS. FILIPINA Z. VENTIGAN Department of Agriculture-Bureau of Soils and Water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Farmers/Practitioners Interviewed</vt:lpstr>
      <vt:lpstr>PowerPoint Presentation</vt:lpstr>
      <vt:lpstr>PowerPoint Presentation</vt:lpstr>
      <vt:lpstr>PowerPoint Presentation</vt:lpstr>
      <vt:lpstr>PowerPoint Presentation</vt:lpstr>
      <vt:lpstr>Documentation of SLM PRACTICES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review: Documented SLM</vt:lpstr>
      <vt:lpstr>For review: Documented SLM</vt:lpstr>
      <vt:lpstr>PowerPoint Presentation</vt:lpstr>
      <vt:lpstr> WAY FORWARD</vt:lpstr>
      <vt:lpstr>PowerPoint Presentation</vt:lpstr>
    </vt:vector>
  </TitlesOfParts>
  <Company>FAO of the 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Decision Support for Mainstreaming and Scaling up of  Sustainable Land Management    Project Task Force Meeting 16 March 2018</dc:title>
  <dc:creator>Schlingloff, Stefan (AGL)</dc:creator>
  <cp:lastModifiedBy>Baldwin M. Pine</cp:lastModifiedBy>
  <cp:revision>202</cp:revision>
  <cp:lastPrinted>2018-03-15T14:19:58Z</cp:lastPrinted>
  <dcterms:created xsi:type="dcterms:W3CDTF">2018-03-13T15:38:07Z</dcterms:created>
  <dcterms:modified xsi:type="dcterms:W3CDTF">2019-04-24T12:16:02Z</dcterms:modified>
</cp:coreProperties>
</file>