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gif" ContentType="image/gif"/>
  <Default Extension="tif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6"/>
  </p:notesMasterIdLst>
  <p:sldIdLst>
    <p:sldId id="327" r:id="rId2"/>
    <p:sldId id="328" r:id="rId3"/>
    <p:sldId id="329" r:id="rId4"/>
    <p:sldId id="261" r:id="rId5"/>
    <p:sldId id="262" r:id="rId6"/>
    <p:sldId id="352" r:id="rId7"/>
    <p:sldId id="343" r:id="rId8"/>
    <p:sldId id="353" r:id="rId9"/>
    <p:sldId id="354" r:id="rId10"/>
    <p:sldId id="355" r:id="rId11"/>
    <p:sldId id="361" r:id="rId12"/>
    <p:sldId id="363" r:id="rId13"/>
    <p:sldId id="333" r:id="rId14"/>
    <p:sldId id="334" r:id="rId15"/>
    <p:sldId id="335" r:id="rId16"/>
    <p:sldId id="336" r:id="rId17"/>
    <p:sldId id="274" r:id="rId18"/>
    <p:sldId id="323" r:id="rId19"/>
    <p:sldId id="340" r:id="rId20"/>
    <p:sldId id="285" r:id="rId21"/>
    <p:sldId id="286" r:id="rId22"/>
    <p:sldId id="289" r:id="rId23"/>
    <p:sldId id="358" r:id="rId24"/>
    <p:sldId id="359" r:id="rId25"/>
    <p:sldId id="342" r:id="rId26"/>
    <p:sldId id="357" r:id="rId27"/>
    <p:sldId id="360" r:id="rId28"/>
    <p:sldId id="331" r:id="rId29"/>
    <p:sldId id="303" r:id="rId30"/>
    <p:sldId id="356" r:id="rId31"/>
    <p:sldId id="309" r:id="rId32"/>
    <p:sldId id="310" r:id="rId33"/>
    <p:sldId id="341" r:id="rId34"/>
    <p:sldId id="345" r:id="rId35"/>
  </p:sldIdLst>
  <p:sldSz cx="9144000" cy="6858000" type="screen4x3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00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e moyen 2 - Accentuation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051" autoAdjust="0"/>
    <p:restoredTop sz="94660"/>
  </p:normalViewPr>
  <p:slideViewPr>
    <p:cSldViewPr>
      <p:cViewPr varScale="1">
        <p:scale>
          <a:sx n="81" d="100"/>
          <a:sy n="81" d="100"/>
        </p:scale>
        <p:origin x="-1440" y="-8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heme" Target="theme/theme1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049A01F-D1EA-4C66-B0ED-1ED6E857249D}" type="datetimeFigureOut">
              <a:rPr lang="fr-FR" smtClean="0"/>
              <a:t>24/04/2019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/>
          </a:p>
        </p:txBody>
      </p:sp>
      <p:sp>
        <p:nvSpPr>
          <p:cNvPr id="5" name="Espace réservé des commentaires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8D99FE9-6632-425E-91D0-0151EA347E20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71680359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s-EC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862A91-9A7D-44A5-A7EF-C93198E353CC}" type="slidenum">
              <a:rPr lang="es-EC" smtClean="0"/>
              <a:pPr/>
              <a:t>4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136048768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EBC4A18-01F5-4221-9A0E-1B56BFA1A576}" type="slidenum">
              <a:rPr lang="en-US" smtClean="0">
                <a:latin typeface="Times New Roman" pitchFamily="18" charset="0"/>
                <a:ea typeface="MS PGothic" pitchFamily="34" charset="-128"/>
              </a:rPr>
              <a:pPr/>
              <a:t>27</a:t>
            </a:fld>
            <a:endParaRPr lang="en-US" smtClean="0">
              <a:latin typeface="Times New Roman" pitchFamily="18" charset="0"/>
              <a:ea typeface="MS PGothic" pitchFamily="34" charset="-128"/>
            </a:endParaRPr>
          </a:p>
        </p:txBody>
      </p:sp>
      <p:sp>
        <p:nvSpPr>
          <p:cNvPr id="7577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578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fr-FR" altLang="en-US" smtClean="0"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6401548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Garamond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Garamond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Garamond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Garamond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Garamond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02BEAAD-3A6E-4134-8855-1076158641E9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aramond" pitchFamily="18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30</a:t>
            </a:fld>
            <a:endParaRPr kumimoji="0" lang="en-US" altLang="en-US" sz="1200" b="0" i="0" u="none" strike="noStrike" kern="1200" cap="none" spc="0" normalizeH="0" baseline="0" noProof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aramond" pitchFamily="18" charset="0"/>
              <a:ea typeface="+mn-ea"/>
              <a:cs typeface="+mn-cs"/>
            </a:endParaRPr>
          </a:p>
        </p:txBody>
      </p:sp>
      <p:sp>
        <p:nvSpPr>
          <p:cNvPr id="51203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1204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 smtClean="0"/>
          </a:p>
        </p:txBody>
      </p:sp>
    </p:spTree>
    <p:extLst>
      <p:ext uri="{BB962C8B-B14F-4D97-AF65-F5344CB8AC3E}">
        <p14:creationId xmlns:p14="http://schemas.microsoft.com/office/powerpoint/2010/main" val="358445133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 smtClean="0"/>
              <a:t>Modifiez le style des sous-titres du masque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122A4D-2E98-4988-8005-5955BFA1AE23}" type="datetimeFigureOut">
              <a:rPr lang="fr-FR" smtClean="0"/>
              <a:t>24/04/2019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6EDA0D-9589-489D-AA43-2EF34D397A63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90894633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122A4D-2E98-4988-8005-5955BFA1AE23}" type="datetimeFigureOut">
              <a:rPr lang="fr-FR" smtClean="0"/>
              <a:t>24/04/2019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6EDA0D-9589-489D-AA43-2EF34D397A63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7115947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122A4D-2E98-4988-8005-5955BFA1AE23}" type="datetimeFigureOut">
              <a:rPr lang="fr-FR" smtClean="0"/>
              <a:t>24/04/2019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6EDA0D-9589-489D-AA43-2EF34D397A63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86395289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bl">
  <p:cSld name="Titre et tablea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tableau 2"/>
          <p:cNvSpPr>
            <a:spLocks noGrp="1"/>
          </p:cNvSpPr>
          <p:nvPr>
            <p:ph type="tbl" idx="1"/>
          </p:nvPr>
        </p:nvSpPr>
        <p:spPr>
          <a:xfrm>
            <a:off x="647700" y="1943100"/>
            <a:ext cx="7772400" cy="4114800"/>
          </a:xfrm>
        </p:spPr>
        <p:txBody>
          <a:bodyPr/>
          <a:lstStyle/>
          <a:p>
            <a:pPr lvl="0"/>
            <a:endParaRPr lang="fr-FR" noProof="0" smtClean="0"/>
          </a:p>
        </p:txBody>
      </p:sp>
    </p:spTree>
    <p:extLst>
      <p:ext uri="{BB962C8B-B14F-4D97-AF65-F5344CB8AC3E}">
        <p14:creationId xmlns:p14="http://schemas.microsoft.com/office/powerpoint/2010/main" val="3184700519"/>
      </p:ext>
    </p:extLst>
  </p:cSld>
  <p:clrMapOvr>
    <a:masterClrMapping/>
  </p:clrMapOvr>
  <p:transition spd="med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51050" y="260350"/>
            <a:ext cx="6913563" cy="865188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539552" y="6525344"/>
            <a:ext cx="2133600" cy="332656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963E3CF5-508D-4B11-8B5D-05F077CF55D9}" type="datetime3">
              <a:rPr lang="en-GB" smtClean="0"/>
              <a:pPr>
                <a:defRPr/>
              </a:pPr>
              <a:t>24 April, 2019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2195736" y="6552728"/>
            <a:ext cx="2895600" cy="332656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r>
              <a:rPr lang="en-GB" smtClean="0"/>
              <a:t>Prepared by Iwona Piechowiak 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3230509"/>
      </p:ext>
    </p:extLst>
  </p:cSld>
  <p:clrMapOvr>
    <a:masterClrMapping/>
  </p:clrMapOvr>
  <p:transition spd="med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Slide DS-SL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2051050" y="260350"/>
            <a:ext cx="6913563" cy="865188"/>
          </a:xfrm>
          <a:prstGeom prst="rect">
            <a:avLst/>
          </a:prstGeom>
        </p:spPr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08535926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122A4D-2E98-4988-8005-5955BFA1AE23}" type="datetimeFigureOut">
              <a:rPr lang="fr-FR" smtClean="0"/>
              <a:t>24/04/2019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6EDA0D-9589-489D-AA43-2EF34D397A63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72243857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122A4D-2E98-4988-8005-5955BFA1AE23}" type="datetimeFigureOut">
              <a:rPr lang="fr-FR" smtClean="0"/>
              <a:t>24/04/2019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6EDA0D-9589-489D-AA43-2EF34D397A63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89171850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122A4D-2E98-4988-8005-5955BFA1AE23}" type="datetimeFigureOut">
              <a:rPr lang="fr-FR" smtClean="0"/>
              <a:t>24/04/2019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6EDA0D-9589-489D-AA43-2EF34D397A63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47967085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122A4D-2E98-4988-8005-5955BFA1AE23}" type="datetimeFigureOut">
              <a:rPr lang="fr-FR" smtClean="0"/>
              <a:t>24/04/2019</a:t>
            </a:fld>
            <a:endParaRPr lang="fr-FR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6EDA0D-9589-489D-AA43-2EF34D397A63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67158998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122A4D-2E98-4988-8005-5955BFA1AE23}" type="datetimeFigureOut">
              <a:rPr lang="fr-FR" smtClean="0"/>
              <a:t>24/04/2019</a:t>
            </a:fld>
            <a:endParaRPr 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6EDA0D-9589-489D-AA43-2EF34D397A63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86898423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122A4D-2E98-4988-8005-5955BFA1AE23}" type="datetimeFigureOut">
              <a:rPr lang="fr-FR" smtClean="0"/>
              <a:t>24/04/2019</a:t>
            </a:fld>
            <a:endParaRPr lang="fr-FR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6EDA0D-9589-489D-AA43-2EF34D397A63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62008089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122A4D-2E98-4988-8005-5955BFA1AE23}" type="datetimeFigureOut">
              <a:rPr lang="fr-FR" smtClean="0"/>
              <a:t>24/04/2019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6EDA0D-9589-489D-AA43-2EF34D397A63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9671811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122A4D-2E98-4988-8005-5955BFA1AE23}" type="datetimeFigureOut">
              <a:rPr lang="fr-FR" smtClean="0"/>
              <a:t>24/04/2019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6EDA0D-9589-489D-AA43-2EF34D397A63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57961347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5122A4D-2E98-4988-8005-5955BFA1AE23}" type="datetimeFigureOut">
              <a:rPr lang="fr-FR" smtClean="0"/>
              <a:t>24/04/2019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76EDA0D-9589-489D-AA43-2EF34D397A63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13096147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1" r:id="rId12"/>
    <p:sldLayoutId id="2147483662" r:id="rId13"/>
    <p:sldLayoutId id="2147483663" r:id="rId14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tiff"/><Relationship Id="rId2" Type="http://schemas.openxmlformats.org/officeDocument/2006/relationships/image" Target="../media/image24.tif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6.tif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1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qcat.wocat.net/fr/wocat/approaches/view/approaches_3723/" TargetMode="External"/><Relationship Id="rId4" Type="http://schemas.openxmlformats.org/officeDocument/2006/relationships/hyperlink" Target="https://qcat.wocat.net/fr/wocat/technologies/view/technologies_3722" TargetMode="Externa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qcat.wocat.net/fr/wocat/approaches/view/approaches_3725/" TargetMode="External"/><Relationship Id="rId4" Type="http://schemas.openxmlformats.org/officeDocument/2006/relationships/hyperlink" Target="https://qcat.wocat.net/fr/wocat/technologies/view/technologies_3727/" TargetMode="Externa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jpeg"/><Relationship Id="rId13" Type="http://schemas.openxmlformats.org/officeDocument/2006/relationships/image" Target="../media/image52.png"/><Relationship Id="rId3" Type="http://schemas.openxmlformats.org/officeDocument/2006/relationships/image" Target="../media/image42.png"/><Relationship Id="rId7" Type="http://schemas.openxmlformats.org/officeDocument/2006/relationships/image" Target="../media/image46.jpeg"/><Relationship Id="rId12" Type="http://schemas.openxmlformats.org/officeDocument/2006/relationships/image" Target="../media/image51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5.jpeg"/><Relationship Id="rId11" Type="http://schemas.openxmlformats.org/officeDocument/2006/relationships/image" Target="../media/image50.jpeg"/><Relationship Id="rId5" Type="http://schemas.openxmlformats.org/officeDocument/2006/relationships/image" Target="../media/image44.png"/><Relationship Id="rId10" Type="http://schemas.openxmlformats.org/officeDocument/2006/relationships/image" Target="../media/image49.jpeg"/><Relationship Id="rId4" Type="http://schemas.openxmlformats.org/officeDocument/2006/relationships/image" Target="../media/image43.jpeg"/><Relationship Id="rId9" Type="http://schemas.openxmlformats.org/officeDocument/2006/relationships/image" Target="../media/image48.jpe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jpeg"/><Relationship Id="rId5" Type="http://schemas.openxmlformats.org/officeDocument/2006/relationships/image" Target="../media/image5.png"/><Relationship Id="rId4" Type="http://schemas.openxmlformats.org/officeDocument/2006/relationships/image" Target="../media/image4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6.jpeg"/><Relationship Id="rId4" Type="http://schemas.openxmlformats.org/officeDocument/2006/relationships/image" Target="../media/image55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3.png"/><Relationship Id="rId5" Type="http://schemas.openxmlformats.org/officeDocument/2006/relationships/image" Target="../media/image62.png"/><Relationship Id="rId4" Type="http://schemas.openxmlformats.org/officeDocument/2006/relationships/image" Target="../media/image61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7.jpeg"/><Relationship Id="rId4" Type="http://schemas.openxmlformats.org/officeDocument/2006/relationships/image" Target="../media/image66.jpe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eg"/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2.jpeg"/><Relationship Id="rId4" Type="http://schemas.openxmlformats.org/officeDocument/2006/relationships/image" Target="../media/image71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8.jpeg"/><Relationship Id="rId5" Type="http://schemas.openxmlformats.org/officeDocument/2006/relationships/image" Target="../media/image75.jpeg"/><Relationship Id="rId4" Type="http://schemas.openxmlformats.org/officeDocument/2006/relationships/image" Target="../media/image74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9.png"/><Relationship Id="rId4" Type="http://schemas.openxmlformats.org/officeDocument/2006/relationships/image" Target="../media/image78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jpg"/><Relationship Id="rId2" Type="http://schemas.openxmlformats.org/officeDocument/2006/relationships/image" Target="../media/image80.jp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83.jpg"/><Relationship Id="rId4" Type="http://schemas.openxmlformats.org/officeDocument/2006/relationships/image" Target="../media/image82.jp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5.jpeg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emf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9.gif"/><Relationship Id="rId4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gif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2.jpeg"/><Relationship Id="rId4" Type="http://schemas.openxmlformats.org/officeDocument/2006/relationships/image" Target="../media/image11.jpe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tiff"/><Relationship Id="rId2" Type="http://schemas.openxmlformats.org/officeDocument/2006/relationships/image" Target="../media/image14.tiff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7.tiff"/><Relationship Id="rId4" Type="http://schemas.openxmlformats.org/officeDocument/2006/relationships/image" Target="../media/image16.tif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tiff"/><Relationship Id="rId2" Type="http://schemas.openxmlformats.org/officeDocument/2006/relationships/image" Target="../media/image18.tif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0.tif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tiff"/><Relationship Id="rId2" Type="http://schemas.openxmlformats.org/officeDocument/2006/relationships/image" Target="../media/image21.tif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3.tif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1391" y="64552"/>
            <a:ext cx="8563554" cy="45589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/>
          <p:cNvSpPr/>
          <p:nvPr/>
        </p:nvSpPr>
        <p:spPr>
          <a:xfrm>
            <a:off x="1763688" y="3964883"/>
            <a:ext cx="4572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fr-FR" b="1" dirty="0" smtClean="0">
                <a:solidFill>
                  <a:schemeClr val="bg1"/>
                </a:solidFill>
              </a:rPr>
              <a:t>                           </a:t>
            </a:r>
            <a:r>
              <a:rPr lang="fr-FR" b="1" dirty="0" err="1" smtClean="0">
                <a:solidFill>
                  <a:schemeClr val="bg1"/>
                </a:solidFill>
              </a:rPr>
              <a:t>Attia</a:t>
            </a:r>
            <a:r>
              <a:rPr lang="fr-FR" b="1" dirty="0" smtClean="0">
                <a:solidFill>
                  <a:schemeClr val="bg1"/>
                </a:solidFill>
              </a:rPr>
              <a:t> </a:t>
            </a:r>
            <a:r>
              <a:rPr lang="fr-FR" b="1" dirty="0">
                <a:solidFill>
                  <a:schemeClr val="bg1"/>
                </a:solidFill>
              </a:rPr>
              <a:t>Rafla </a:t>
            </a:r>
            <a:endParaRPr lang="fr-FR" dirty="0">
              <a:solidFill>
                <a:schemeClr val="bg1"/>
              </a:solidFill>
            </a:endParaRPr>
          </a:p>
          <a:p>
            <a:r>
              <a:rPr lang="fr-FR" b="1" dirty="0" smtClean="0">
                <a:solidFill>
                  <a:schemeClr val="bg1"/>
                </a:solidFill>
              </a:rPr>
              <a:t>                 DGACTA </a:t>
            </a:r>
            <a:r>
              <a:rPr lang="fr-FR" b="1" dirty="0">
                <a:solidFill>
                  <a:schemeClr val="bg1"/>
                </a:solidFill>
              </a:rPr>
              <a:t>- Tunisie</a:t>
            </a:r>
            <a:endParaRPr lang="fr-FR" dirty="0">
              <a:solidFill>
                <a:schemeClr val="bg1"/>
              </a:solidFill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288575" y="3360253"/>
            <a:ext cx="7379769" cy="646331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solidFill>
              <a:schemeClr val="accent1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n-US" b="1" dirty="0">
                <a:solidFill>
                  <a:schemeClr val="bg1"/>
                </a:solidFill>
                <a:latin typeface="Comic Sans MS" panose="030F0702030302020204" pitchFamily="66" charset="0"/>
              </a:rPr>
              <a:t>Decision Support for Mainstreaming and Scaling </a:t>
            </a:r>
            <a:r>
              <a:rPr lang="en-US" b="1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of Sustainable             Land </a:t>
            </a:r>
            <a:r>
              <a:rPr lang="en-US" b="1" dirty="0">
                <a:solidFill>
                  <a:schemeClr val="bg1"/>
                </a:solidFill>
                <a:latin typeface="Comic Sans MS" panose="030F0702030302020204" pitchFamily="66" charset="0"/>
              </a:rPr>
              <a:t>Management</a:t>
            </a:r>
            <a:endParaRPr lang="fr-FR" dirty="0">
              <a:solidFill>
                <a:schemeClr val="bg1"/>
              </a:solidFill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65834" y="4635226"/>
            <a:ext cx="9036496" cy="2088232"/>
          </a:xfrm>
          <a:prstGeom prst="rect">
            <a:avLst/>
          </a:prstGeom>
          <a:solidFill>
            <a:schemeClr val="bg2">
              <a:lumMod val="9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en-US" dirty="0" smtClean="0"/>
              <a:t>               </a:t>
            </a:r>
            <a:r>
              <a:rPr lang="en-US" b="1" dirty="0" smtClean="0"/>
              <a:t>3 </a:t>
            </a:r>
            <a:r>
              <a:rPr lang="en-US" b="1" dirty="0" err="1"/>
              <a:t>rd</a:t>
            </a:r>
            <a:r>
              <a:rPr lang="en-US" b="1" dirty="0"/>
              <a:t> Global Meeting of the Project Decision Support for Mainstreaming </a:t>
            </a:r>
            <a:endParaRPr lang="en-US" b="1" dirty="0" smtClean="0"/>
          </a:p>
          <a:p>
            <a:pPr algn="ctr"/>
            <a:r>
              <a:rPr lang="en-US" b="1" dirty="0" smtClean="0"/>
              <a:t>and </a:t>
            </a:r>
            <a:r>
              <a:rPr lang="en-US" b="1" dirty="0"/>
              <a:t>Scaling up of Sustainable Land Management (DS-SLM) </a:t>
            </a:r>
            <a:endParaRPr lang="en-US" b="1" dirty="0" smtClean="0"/>
          </a:p>
          <a:p>
            <a:pPr algn="ctr"/>
            <a:endParaRPr lang="en-US" b="1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r>
              <a:rPr lang="en-US" dirty="0"/>
              <a:t> </a:t>
            </a:r>
            <a:r>
              <a:rPr lang="en-US" dirty="0" smtClean="0"/>
              <a:t>                                      </a:t>
            </a:r>
            <a:r>
              <a:rPr lang="en-US" dirty="0" smtClean="0"/>
              <a:t>                   </a:t>
            </a:r>
            <a:r>
              <a:rPr lang="en-US" dirty="0" smtClean="0"/>
              <a:t>24 </a:t>
            </a:r>
            <a:r>
              <a:rPr lang="en-US" dirty="0"/>
              <a:t>- 27 April 2019 Ankara, Turkey 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9765962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0"/>
            <a:ext cx="5040560" cy="3164627"/>
          </a:xfrm>
          <a:prstGeom prst="rect">
            <a:avLst/>
          </a:prstGeom>
        </p:spPr>
      </p:pic>
      <p:pic>
        <p:nvPicPr>
          <p:cNvPr id="4" name="Image 3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80912" y="2852936"/>
            <a:ext cx="4752528" cy="2680653"/>
          </a:xfrm>
          <a:prstGeom prst="rect">
            <a:avLst/>
          </a:prstGeom>
        </p:spPr>
      </p:pic>
      <p:pic>
        <p:nvPicPr>
          <p:cNvPr id="5" name="Image 4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3861048"/>
            <a:ext cx="4280912" cy="2996952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5508104" y="81498"/>
            <a:ext cx="2987824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ct val="0"/>
              </a:spcBef>
              <a:buNone/>
            </a:pPr>
            <a:r>
              <a:rPr lang="en-US" altLang="en-US" b="1" dirty="0" smtClean="0">
                <a:solidFill>
                  <a:srgbClr val="FF0066"/>
                </a:solidFill>
                <a:latin typeface="Comic Sans MS" panose="030F0702030302020204" pitchFamily="66" charset="0"/>
              </a:rPr>
              <a:t>Priority </a:t>
            </a:r>
            <a:r>
              <a:rPr lang="en-US" altLang="en-US" b="1" dirty="0">
                <a:solidFill>
                  <a:srgbClr val="FF0066"/>
                </a:solidFill>
                <a:latin typeface="Comic Sans MS" panose="030F0702030302020204" pitchFamily="66" charset="0"/>
              </a:rPr>
              <a:t>landscapes </a:t>
            </a:r>
            <a:r>
              <a:rPr lang="en-US" altLang="en-US" b="1" dirty="0" smtClean="0">
                <a:solidFill>
                  <a:srgbClr val="FF0066"/>
                </a:solidFill>
                <a:latin typeface="Comic Sans MS" panose="030F0702030302020204" pitchFamily="66" charset="0"/>
              </a:rPr>
              <a:t>for </a:t>
            </a:r>
            <a:r>
              <a:rPr lang="en-US" altLang="en-US" b="1" dirty="0" err="1" smtClean="0">
                <a:solidFill>
                  <a:srgbClr val="FF0066"/>
                </a:solidFill>
                <a:latin typeface="Comic Sans MS" panose="030F0702030302020204" pitchFamily="66" charset="0"/>
              </a:rPr>
              <a:t>Agroforestery</a:t>
            </a:r>
            <a:r>
              <a:rPr lang="en-US" altLang="en-US" b="1" dirty="0" smtClean="0">
                <a:solidFill>
                  <a:srgbClr val="FF0066"/>
                </a:solidFill>
                <a:latin typeface="Comic Sans MS" panose="030F0702030302020204" pitchFamily="66" charset="0"/>
              </a:rPr>
              <a:t>  implementation</a:t>
            </a:r>
          </a:p>
        </p:txBody>
      </p:sp>
    </p:spTree>
    <p:extLst>
      <p:ext uri="{BB962C8B-B14F-4D97-AF65-F5344CB8AC3E}">
        <p14:creationId xmlns:p14="http://schemas.microsoft.com/office/powerpoint/2010/main" val="315929701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836712"/>
            <a:ext cx="7050226" cy="5285088"/>
          </a:xfrm>
          <a:prstGeom prst="round2DiagRect">
            <a:avLst>
              <a:gd name="adj1" fmla="val 16667"/>
              <a:gd name="adj2" fmla="val 16744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4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173" t="8034" r="29519" b="4786"/>
          <a:stretch/>
        </p:blipFill>
        <p:spPr bwMode="auto">
          <a:xfrm>
            <a:off x="4751314" y="1268760"/>
            <a:ext cx="4474783" cy="51866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Rectangle 4"/>
          <p:cNvSpPr/>
          <p:nvPr/>
        </p:nvSpPr>
        <p:spPr>
          <a:xfrm>
            <a:off x="3203848" y="260648"/>
            <a:ext cx="205216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spcBef>
                <a:spcPct val="0"/>
              </a:spcBef>
              <a:buNone/>
            </a:pPr>
            <a:r>
              <a:rPr lang="en-US" altLang="en-US" b="1" dirty="0">
                <a:solidFill>
                  <a:srgbClr val="FF0066"/>
                </a:solidFill>
                <a:latin typeface="Comic Sans MS" panose="030F0702030302020204" pitchFamily="66" charset="0"/>
              </a:rPr>
              <a:t>Capacity building</a:t>
            </a:r>
            <a:endParaRPr lang="en-US" altLang="en-US" b="1" dirty="0">
              <a:solidFill>
                <a:srgbClr val="FF006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96018057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3528" y="3645024"/>
            <a:ext cx="3923928" cy="26159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7504" y="836712"/>
            <a:ext cx="3583266" cy="23871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652120" y="260648"/>
            <a:ext cx="2520280" cy="27340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4" name="Picture 6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788024" y="3573016"/>
            <a:ext cx="3962845" cy="29689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Rectangle 1"/>
          <p:cNvSpPr/>
          <p:nvPr/>
        </p:nvSpPr>
        <p:spPr>
          <a:xfrm>
            <a:off x="0" y="-5804"/>
            <a:ext cx="5580112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b="1" dirty="0" smtClean="0">
                <a:solidFill>
                  <a:srgbClr val="C00000"/>
                </a:solidFill>
                <a:latin typeface="Comic Sans MS" panose="030F0702030302020204" pitchFamily="66" charset="0"/>
              </a:rPr>
              <a:t>Module 4 Establishment </a:t>
            </a:r>
            <a:r>
              <a:rPr lang="en-US" sz="2000" b="1" dirty="0">
                <a:solidFill>
                  <a:srgbClr val="C00000"/>
                </a:solidFill>
                <a:latin typeface="Comic Sans MS" panose="030F0702030302020204" pitchFamily="66" charset="0"/>
              </a:rPr>
              <a:t>of the WOCAT database: compilation of good practices (technologies and approaches) identified in each region  </a:t>
            </a:r>
            <a:r>
              <a:rPr lang="en-US" sz="2000" b="1" dirty="0" smtClean="0">
                <a:solidFill>
                  <a:srgbClr val="C00000"/>
                </a:solidFill>
                <a:latin typeface="Comic Sans MS" panose="030F0702030302020204" pitchFamily="66" charset="0"/>
              </a:rPr>
              <a:t>Tunisia</a:t>
            </a:r>
            <a:endParaRPr lang="fr-FR" sz="2000" b="1" dirty="0">
              <a:solidFill>
                <a:srgbClr val="C0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2699792" y="2994601"/>
            <a:ext cx="3418669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 smtClean="0">
                <a:solidFill>
                  <a:srgbClr val="C00000"/>
                </a:solidFill>
                <a:latin typeface="Comic Sans MS" panose="030F0702030302020204" pitchFamily="66" charset="0"/>
              </a:rPr>
              <a:t>A </a:t>
            </a:r>
            <a:r>
              <a:rPr lang="en-US" b="1" dirty="0">
                <a:solidFill>
                  <a:srgbClr val="C00000"/>
                </a:solidFill>
                <a:latin typeface="Comic Sans MS" panose="030F0702030302020204" pitchFamily="66" charset="0"/>
              </a:rPr>
              <a:t>series </a:t>
            </a:r>
            <a:r>
              <a:rPr lang="en-US" b="1" dirty="0" smtClean="0">
                <a:solidFill>
                  <a:srgbClr val="C00000"/>
                </a:solidFill>
                <a:latin typeface="Comic Sans MS" panose="030F0702030302020204" pitchFamily="66" charset="0"/>
              </a:rPr>
              <a:t>of field investigation  and capacity building  was </a:t>
            </a:r>
            <a:r>
              <a:rPr lang="en-US" b="1" dirty="0" err="1" smtClean="0">
                <a:solidFill>
                  <a:srgbClr val="C00000"/>
                </a:solidFill>
                <a:latin typeface="Comic Sans MS" panose="030F0702030302020204" pitchFamily="66" charset="0"/>
              </a:rPr>
              <a:t>organised</a:t>
            </a:r>
            <a:r>
              <a:rPr lang="en-US" b="1" dirty="0" smtClean="0">
                <a:solidFill>
                  <a:srgbClr val="C00000"/>
                </a:solidFill>
                <a:latin typeface="Comic Sans MS" panose="030F0702030302020204" pitchFamily="66" charset="0"/>
              </a:rPr>
              <a:t>  with support of  </a:t>
            </a:r>
            <a:r>
              <a:rPr lang="en-US" b="1" dirty="0" err="1" smtClean="0">
                <a:solidFill>
                  <a:srgbClr val="C00000"/>
                </a:solidFill>
                <a:latin typeface="Comic Sans MS" panose="030F0702030302020204" pitchFamily="66" charset="0"/>
              </a:rPr>
              <a:t>Ms</a:t>
            </a:r>
            <a:r>
              <a:rPr lang="en-US" b="1" dirty="0" smtClean="0">
                <a:solidFill>
                  <a:srgbClr val="C00000"/>
                </a:solidFill>
                <a:latin typeface="Comic Sans MS" panose="030F0702030302020204" pitchFamily="66" charset="0"/>
              </a:rPr>
              <a:t> </a:t>
            </a:r>
            <a:r>
              <a:rPr lang="en-US" b="1" dirty="0" err="1" smtClean="0">
                <a:solidFill>
                  <a:srgbClr val="C00000"/>
                </a:solidFill>
                <a:latin typeface="Comic Sans MS" panose="030F0702030302020204" pitchFamily="66" charset="0"/>
              </a:rPr>
              <a:t>Donia</a:t>
            </a:r>
            <a:r>
              <a:rPr lang="en-US" b="1" dirty="0" smtClean="0">
                <a:solidFill>
                  <a:srgbClr val="C00000"/>
                </a:solidFill>
                <a:latin typeface="Comic Sans MS" panose="030F0702030302020204" pitchFamily="66" charset="0"/>
              </a:rPr>
              <a:t> Expert </a:t>
            </a:r>
            <a:r>
              <a:rPr lang="en-US" b="1" dirty="0" err="1" smtClean="0">
                <a:solidFill>
                  <a:srgbClr val="C00000"/>
                </a:solidFill>
                <a:latin typeface="Comic Sans MS" panose="030F0702030302020204" pitchFamily="66" charset="0"/>
              </a:rPr>
              <a:t>Wocat</a:t>
            </a:r>
            <a:r>
              <a:rPr lang="en-US" b="1" dirty="0" smtClean="0">
                <a:solidFill>
                  <a:srgbClr val="C00000"/>
                </a:solidFill>
                <a:latin typeface="Comic Sans MS" panose="030F0702030302020204" pitchFamily="66" charset="0"/>
              </a:rPr>
              <a:t> and Farmers 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0661471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512" y="0"/>
            <a:ext cx="4460371" cy="50131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88024" y="260648"/>
            <a:ext cx="4096891" cy="48372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Rectangle 5"/>
          <p:cNvSpPr/>
          <p:nvPr/>
        </p:nvSpPr>
        <p:spPr>
          <a:xfrm>
            <a:off x="395536" y="5877272"/>
            <a:ext cx="8424936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dirty="0" smtClean="0">
                <a:solidFill>
                  <a:schemeClr val="tx2">
                    <a:lumMod val="60000"/>
                    <a:lumOff val="40000"/>
                  </a:schemeClr>
                </a:solidFill>
                <a:hlinkClick r:id="rId4"/>
              </a:rPr>
              <a:t>https://qcat.wocat.net/fr/wocat/technologies/view/technologies_3722</a:t>
            </a:r>
            <a:endParaRPr lang="fr-FR" dirty="0" smtClean="0">
              <a:solidFill>
                <a:schemeClr val="tx2">
                  <a:lumMod val="60000"/>
                  <a:lumOff val="40000"/>
                </a:schemeClr>
              </a:solidFill>
            </a:endParaRPr>
          </a:p>
          <a:p>
            <a:r>
              <a:rPr lang="fr-FR" dirty="0" smtClean="0">
                <a:solidFill>
                  <a:schemeClr val="tx2">
                    <a:lumMod val="60000"/>
                    <a:lumOff val="40000"/>
                  </a:schemeClr>
                </a:solidFill>
                <a:hlinkClick r:id="rId5"/>
              </a:rPr>
              <a:t>https://qcat.wocat.net/fr/wocat/approaches/view/approaches_3723/</a:t>
            </a:r>
            <a:endParaRPr lang="fr-FR" dirty="0" smtClean="0">
              <a:solidFill>
                <a:schemeClr val="tx2">
                  <a:lumMod val="60000"/>
                  <a:lumOff val="40000"/>
                </a:schemeClr>
              </a:solidFill>
            </a:endParaRPr>
          </a:p>
          <a:p>
            <a:endParaRPr lang="fr-FR" dirty="0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677251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4191659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355976" y="0"/>
            <a:ext cx="4467225" cy="4867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Rectangle 5"/>
          <p:cNvSpPr/>
          <p:nvPr/>
        </p:nvSpPr>
        <p:spPr>
          <a:xfrm>
            <a:off x="0" y="5229200"/>
            <a:ext cx="91440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dirty="0" smtClean="0">
                <a:hlinkClick r:id="rId4"/>
              </a:rPr>
              <a:t>https://qcat.wocat.net/fr/wocat/technologies/view/technologies_3727/</a:t>
            </a:r>
            <a:endParaRPr lang="fr-FR" dirty="0" smtClean="0"/>
          </a:p>
          <a:p>
            <a:r>
              <a:rPr lang="fr-FR" dirty="0" smtClean="0">
                <a:hlinkClick r:id="rId5"/>
              </a:rPr>
              <a:t>https://qcat.wocat.net/fr/wocat/approaches/view/approaches_3725/</a:t>
            </a:r>
            <a:endParaRPr lang="fr-FR" dirty="0" smtClean="0"/>
          </a:p>
        </p:txBody>
      </p:sp>
    </p:spTree>
    <p:extLst>
      <p:ext uri="{BB962C8B-B14F-4D97-AF65-F5344CB8AC3E}">
        <p14:creationId xmlns:p14="http://schemas.microsoft.com/office/powerpoint/2010/main" val="34956847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512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16632"/>
            <a:ext cx="4546945" cy="48245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38675" y="0"/>
            <a:ext cx="4505325" cy="5010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6581845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4352385" cy="50851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427984" y="0"/>
            <a:ext cx="4464496" cy="52536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5049210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573896" y="505264"/>
            <a:ext cx="8280920" cy="70750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7150" lvl="1" indent="-342900">
              <a:lnSpc>
                <a:spcPct val="107000"/>
              </a:lnSpc>
              <a:spcAft>
                <a:spcPts val="800"/>
              </a:spcAft>
              <a:buFontTx/>
              <a:buChar char="-"/>
            </a:pPr>
            <a:endParaRPr lang="en-US" sz="1600" b="1" dirty="0">
              <a:solidFill>
                <a:srgbClr val="0070C0"/>
              </a:solidFill>
              <a:latin typeface="Comic Sans MS" panose="030F0702030302020204" pitchFamily="66" charset="0"/>
            </a:endParaRPr>
          </a:p>
          <a:p>
            <a:pPr marL="57150" lvl="1" indent="-342900">
              <a:lnSpc>
                <a:spcPct val="107000"/>
              </a:lnSpc>
              <a:spcAft>
                <a:spcPts val="800"/>
              </a:spcAft>
              <a:buFontTx/>
              <a:buChar char="-"/>
            </a:pPr>
            <a:r>
              <a:rPr lang="en-US" sz="1600" b="1" dirty="0">
                <a:solidFill>
                  <a:srgbClr val="0070C0"/>
                </a:solidFill>
                <a:latin typeface="Comic Sans MS" panose="030F0702030302020204" pitchFamily="66" charset="0"/>
              </a:rPr>
              <a:t> </a:t>
            </a:r>
            <a:endParaRPr lang="fr-FR" sz="1600" b="1" dirty="0">
              <a:solidFill>
                <a:srgbClr val="0070C0"/>
              </a:solidFill>
              <a:latin typeface="Comic Sans MS" panose="030F0702030302020204" pitchFamily="66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35496" y="909294"/>
            <a:ext cx="9006800" cy="48320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dirty="0">
                <a:solidFill>
                  <a:srgbClr val="0070C0"/>
                </a:solidFill>
                <a:latin typeface="Comic Sans MS" panose="030F0702030302020204" pitchFamily="66" charset="0"/>
              </a:rPr>
              <a:t>The identification of good practices </a:t>
            </a:r>
            <a:r>
              <a:rPr lang="en-US" sz="2800" b="1" dirty="0" smtClean="0">
                <a:solidFill>
                  <a:srgbClr val="0070C0"/>
                </a:solidFill>
                <a:latin typeface="Comic Sans MS" panose="030F0702030302020204" pitchFamily="66" charset="0"/>
              </a:rPr>
              <a:t>was  </a:t>
            </a:r>
            <a:r>
              <a:rPr lang="en-US" sz="2800" b="1" dirty="0">
                <a:solidFill>
                  <a:srgbClr val="0070C0"/>
                </a:solidFill>
                <a:latin typeface="Comic Sans MS" panose="030F0702030302020204" pitchFamily="66" charset="0"/>
              </a:rPr>
              <a:t>related to the main forms of degradation that exist in </a:t>
            </a:r>
            <a:r>
              <a:rPr lang="en-US" sz="2800" b="1" dirty="0">
                <a:solidFill>
                  <a:srgbClr val="0070C0"/>
                </a:solidFill>
                <a:latin typeface="Comic Sans MS" panose="030F0702030302020204" pitchFamily="66" charset="0"/>
              </a:rPr>
              <a:t>LADA </a:t>
            </a:r>
            <a:r>
              <a:rPr lang="en-US" sz="2800" b="1" dirty="0" smtClean="0">
                <a:solidFill>
                  <a:srgbClr val="0070C0"/>
                </a:solidFill>
                <a:latin typeface="Comic Sans MS" panose="030F0702030302020204" pitchFamily="66" charset="0"/>
              </a:rPr>
              <a:t>LUS map </a:t>
            </a:r>
            <a:endParaRPr lang="en-US" sz="2800" b="1" dirty="0">
              <a:solidFill>
                <a:srgbClr val="0070C0"/>
              </a:solidFill>
              <a:latin typeface="Comic Sans MS" panose="030F0702030302020204" pitchFamily="66" charset="0"/>
            </a:endParaRPr>
          </a:p>
          <a:p>
            <a:r>
              <a:rPr lang="en-US" sz="2800" b="1" dirty="0" smtClean="0">
                <a:solidFill>
                  <a:srgbClr val="0070C0"/>
                </a:solidFill>
                <a:latin typeface="Comic Sans MS" panose="030F0702030302020204" pitchFamily="66" charset="0"/>
              </a:rPr>
              <a:t>1 -The </a:t>
            </a:r>
            <a:r>
              <a:rPr lang="en-US" sz="2800" b="1" dirty="0">
                <a:solidFill>
                  <a:srgbClr val="0070C0"/>
                </a:solidFill>
                <a:latin typeface="Comic Sans MS" panose="030F0702030302020204" pitchFamily="66" charset="0"/>
              </a:rPr>
              <a:t>Sandy </a:t>
            </a:r>
            <a:r>
              <a:rPr lang="en-US" sz="2800" b="1" dirty="0" smtClean="0">
                <a:solidFill>
                  <a:srgbClr val="0070C0"/>
                </a:solidFill>
                <a:latin typeface="Comic Sans MS" panose="030F0702030302020204" pitchFamily="66" charset="0"/>
              </a:rPr>
              <a:t>Amendment, Salinity </a:t>
            </a:r>
            <a:r>
              <a:rPr lang="en-US" sz="2800" b="1" dirty="0">
                <a:solidFill>
                  <a:srgbClr val="0070C0"/>
                </a:solidFill>
                <a:latin typeface="Comic Sans MS" panose="030F0702030302020204" pitchFamily="66" charset="0"/>
              </a:rPr>
              <a:t>Fertility Drop in the </a:t>
            </a:r>
            <a:r>
              <a:rPr lang="en-US" sz="2800" b="1" dirty="0" smtClean="0">
                <a:solidFill>
                  <a:srgbClr val="0070C0"/>
                </a:solidFill>
                <a:latin typeface="Comic Sans MS" panose="030F0702030302020204" pitchFamily="66" charset="0"/>
              </a:rPr>
              <a:t>Oases CTD </a:t>
            </a:r>
            <a:r>
              <a:rPr lang="en-US" sz="2800" b="1" dirty="0">
                <a:solidFill>
                  <a:srgbClr val="0070C0"/>
                </a:solidFill>
                <a:latin typeface="Comic Sans MS" panose="030F0702030302020204" pitchFamily="66" charset="0"/>
              </a:rPr>
              <a:t>Partner CRDA</a:t>
            </a:r>
          </a:p>
          <a:p>
            <a:r>
              <a:rPr lang="en-US" sz="2800" b="1" dirty="0" smtClean="0">
                <a:solidFill>
                  <a:srgbClr val="0070C0"/>
                </a:solidFill>
                <a:latin typeface="Comic Sans MS" panose="030F0702030302020204" pitchFamily="66" charset="0"/>
              </a:rPr>
              <a:t>2-Conservation </a:t>
            </a:r>
            <a:r>
              <a:rPr lang="en-US" sz="2800" b="1" dirty="0">
                <a:solidFill>
                  <a:srgbClr val="0070C0"/>
                </a:solidFill>
                <a:latin typeface="Comic Sans MS" panose="030F0702030302020204" pitchFamily="66" charset="0"/>
              </a:rPr>
              <a:t>Agriculture: Erosion of agricultural soils on slope INGC partner</a:t>
            </a:r>
          </a:p>
          <a:p>
            <a:r>
              <a:rPr lang="en-US" sz="2800" b="1" dirty="0" smtClean="0">
                <a:solidFill>
                  <a:srgbClr val="0070C0"/>
                </a:solidFill>
                <a:latin typeface="Comic Sans MS" panose="030F0702030302020204" pitchFamily="66" charset="0"/>
              </a:rPr>
              <a:t>3-Agroforestry</a:t>
            </a:r>
            <a:r>
              <a:rPr lang="en-US" sz="2800" b="1" dirty="0">
                <a:solidFill>
                  <a:srgbClr val="0070C0"/>
                </a:solidFill>
                <a:latin typeface="Comic Sans MS" panose="030F0702030302020204" pitchFamily="66" charset="0"/>
              </a:rPr>
              <a:t>: Erosion and soil fixation, low </a:t>
            </a:r>
            <a:r>
              <a:rPr lang="en-US" sz="2800" b="1" dirty="0" smtClean="0">
                <a:solidFill>
                  <a:srgbClr val="0070C0"/>
                </a:solidFill>
                <a:latin typeface="Comic Sans MS" panose="030F0702030302020204" pitchFamily="66" charset="0"/>
              </a:rPr>
              <a:t>income </a:t>
            </a:r>
            <a:r>
              <a:rPr lang="en-US" sz="2800" b="1" dirty="0" err="1" smtClean="0">
                <a:solidFill>
                  <a:srgbClr val="0070C0"/>
                </a:solidFill>
                <a:latin typeface="Comic Sans MS" panose="030F0702030302020204" pitchFamily="66" charset="0"/>
              </a:rPr>
              <a:t>livleehood</a:t>
            </a:r>
            <a:r>
              <a:rPr lang="en-US" sz="2800" b="1" dirty="0" smtClean="0">
                <a:solidFill>
                  <a:srgbClr val="0070C0"/>
                </a:solidFill>
                <a:latin typeface="Comic Sans MS" panose="030F0702030302020204" pitchFamily="66" charset="0"/>
              </a:rPr>
              <a:t>  </a:t>
            </a:r>
            <a:r>
              <a:rPr lang="en-US" sz="2800" b="1" dirty="0" err="1">
                <a:solidFill>
                  <a:srgbClr val="0070C0"/>
                </a:solidFill>
                <a:latin typeface="Comic Sans MS" panose="030F0702030302020204" pitchFamily="66" charset="0"/>
              </a:rPr>
              <a:t>Odyssépano</a:t>
            </a:r>
            <a:endParaRPr lang="en-US" sz="2800" b="1" dirty="0">
              <a:solidFill>
                <a:srgbClr val="0070C0"/>
              </a:solidFill>
              <a:latin typeface="Comic Sans MS" panose="030F0702030302020204" pitchFamily="66" charset="0"/>
            </a:endParaRPr>
          </a:p>
          <a:p>
            <a:r>
              <a:rPr lang="en-US" sz="2800" b="1" dirty="0" smtClean="0">
                <a:solidFill>
                  <a:srgbClr val="0070C0"/>
                </a:solidFill>
                <a:latin typeface="Comic Sans MS" panose="030F0702030302020204" pitchFamily="66" charset="0"/>
              </a:rPr>
              <a:t>4-Organic </a:t>
            </a:r>
            <a:r>
              <a:rPr lang="en-US" sz="2800" b="1" dirty="0">
                <a:solidFill>
                  <a:srgbClr val="0070C0"/>
                </a:solidFill>
                <a:latin typeface="Comic Sans MS" panose="030F0702030302020204" pitchFamily="66" charset="0"/>
              </a:rPr>
              <a:t>Soil Management and Composting: Lower fertility in agricultural soils, CTAB partner</a:t>
            </a:r>
            <a:endParaRPr lang="fr-FR" sz="2800" b="1" dirty="0">
              <a:solidFill>
                <a:srgbClr val="0070C0"/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58448721"/>
      </p:ext>
    </p:extLst>
  </p:cSld>
  <p:clrMapOvr>
    <a:masterClrMapping/>
  </p:clrMapOvr>
  <p:transition spd="med"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sites d'études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8878" y="-33535"/>
            <a:ext cx="7599405" cy="6858000"/>
          </a:xfrm>
          <a:prstGeom prst="rect">
            <a:avLst/>
          </a:prstGeom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99804" y="3026990"/>
            <a:ext cx="3698995" cy="18551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Espace réservé du contenu 3" descr="elhamam_taref.jpg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>
          <a:xfrm>
            <a:off x="5163612" y="-181154"/>
            <a:ext cx="2771953" cy="2078965"/>
          </a:xfrm>
          <a:prstGeom prst="rect">
            <a:avLst/>
          </a:prstGeom>
        </p:spPr>
      </p:pic>
      <p:pic>
        <p:nvPicPr>
          <p:cNvPr id="8" name="Image 7" descr="bassin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447357" y="4882132"/>
            <a:ext cx="1599480" cy="173316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9" name="Image 8"/>
          <p:cNvPicPr/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292080" y="4882132"/>
            <a:ext cx="1382773" cy="1721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" name="Image 9" descr="c4"/>
          <p:cNvPicPr/>
          <p:nvPr/>
        </p:nvPicPr>
        <p:blipFill>
          <a:blip r:embed="rId7" cstate="print"/>
          <a:srcRect t="13786" b="4706"/>
          <a:stretch>
            <a:fillRect/>
          </a:stretch>
        </p:blipFill>
        <p:spPr bwMode="auto">
          <a:xfrm>
            <a:off x="447357" y="1112808"/>
            <a:ext cx="1933534" cy="1846052"/>
          </a:xfrm>
          <a:prstGeom prst="rect">
            <a:avLst/>
          </a:prstGeom>
          <a:noFill/>
          <a:ln w="25400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11" name="Image 10" descr="C:\Users\ci\Desktop\Ezzedine\photos travail\DSCN4708.JPG"/>
          <p:cNvPicPr/>
          <p:nvPr/>
        </p:nvPicPr>
        <p:blipFill>
          <a:blip r:embed="rId8" cstate="print"/>
          <a:srcRect t="12201" b="9052"/>
          <a:stretch>
            <a:fillRect/>
          </a:stretch>
        </p:blipFill>
        <p:spPr bwMode="auto">
          <a:xfrm>
            <a:off x="7770489" y="258792"/>
            <a:ext cx="2080877" cy="18921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Picture 86" descr="wheat in maize residue"/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6569075" y="2057400"/>
            <a:ext cx="2574925" cy="27447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" name="Picture 2" descr="MODERNO"/>
          <p:cNvPicPr>
            <a:picLocks noChangeAspect="1" noChangeArrowheads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7869693" y="2303626"/>
            <a:ext cx="2808658" cy="20558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" name="Image 13" descr="C:\Users\Lenovo\Desktop\IMG_4288.JPG"/>
          <p:cNvPicPr/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74853" y="5069148"/>
            <a:ext cx="3098307" cy="2159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5" name="Image 14"/>
          <p:cNvPicPr/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-399494" y="1762945"/>
            <a:ext cx="1882066" cy="1926003"/>
          </a:xfrm>
          <a:prstGeom prst="rect">
            <a:avLst/>
          </a:prstGeom>
          <a:noFill/>
          <a:ln w="25400">
            <a:solidFill>
              <a:srgbClr val="000000"/>
            </a:solidFill>
            <a:miter lim="800000"/>
            <a:headEnd/>
            <a:tailEnd/>
          </a:ln>
        </p:spPr>
      </p:pic>
      <p:sp>
        <p:nvSpPr>
          <p:cNvPr id="3" name="Rectangle 2"/>
          <p:cNvSpPr/>
          <p:nvPr/>
        </p:nvSpPr>
        <p:spPr>
          <a:xfrm>
            <a:off x="8878" y="-23586"/>
            <a:ext cx="3320248" cy="861774"/>
          </a:xfrm>
          <a:prstGeom prst="rect">
            <a:avLst/>
          </a:prstGeom>
          <a:solidFill>
            <a:srgbClr val="FFFF00"/>
          </a:solidFill>
        </p:spPr>
        <p:txBody>
          <a:bodyPr wrap="square">
            <a:spAutoFit/>
          </a:bodyPr>
          <a:lstStyle/>
          <a:p>
            <a:r>
              <a:rPr lang="en-US" sz="1600" b="1" dirty="0">
                <a:solidFill>
                  <a:srgbClr val="FF0000"/>
                </a:solidFill>
              </a:rPr>
              <a:t>measures that reduce runoff </a:t>
            </a:r>
            <a:r>
              <a:rPr lang="en-US" sz="1600" b="1" dirty="0" smtClean="0">
                <a:solidFill>
                  <a:srgbClr val="FF0000"/>
                </a:solidFill>
              </a:rPr>
              <a:t>rates</a:t>
            </a:r>
          </a:p>
          <a:p>
            <a:r>
              <a:rPr lang="en-US" sz="1600" b="1" dirty="0">
                <a:solidFill>
                  <a:srgbClr val="FF0000"/>
                </a:solidFill>
              </a:rPr>
              <a:t>intercropping, agroforestry</a:t>
            </a:r>
            <a:endParaRPr lang="en-US" sz="1600" b="1" dirty="0" smtClean="0">
              <a:solidFill>
                <a:srgbClr val="FF0000"/>
              </a:solidFill>
            </a:endParaRPr>
          </a:p>
          <a:p>
            <a:r>
              <a:rPr lang="en-US" b="1" dirty="0" smtClean="0">
                <a:solidFill>
                  <a:srgbClr val="FF0000"/>
                </a:solidFill>
              </a:rPr>
              <a:t> </a:t>
            </a:r>
            <a:endParaRPr lang="fr-FR" b="1" dirty="0">
              <a:solidFill>
                <a:srgbClr val="FF0000"/>
              </a:solidFill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7398448" y="2070804"/>
            <a:ext cx="4003828" cy="584775"/>
          </a:xfrm>
          <a:prstGeom prst="rect">
            <a:avLst/>
          </a:prstGeom>
          <a:solidFill>
            <a:srgbClr val="FFFF00"/>
          </a:solidFill>
        </p:spPr>
        <p:txBody>
          <a:bodyPr wrap="square">
            <a:spAutoFit/>
          </a:bodyPr>
          <a:lstStyle/>
          <a:p>
            <a:r>
              <a:rPr lang="en-US" sz="1600" dirty="0"/>
              <a:t>mulching, minimum tillage, no-till by direct seeding</a:t>
            </a:r>
            <a:endParaRPr lang="fr-FR" b="1" dirty="0">
              <a:solidFill>
                <a:srgbClr val="FF0000"/>
              </a:solidFill>
            </a:endParaRPr>
          </a:p>
        </p:txBody>
      </p:sp>
      <p:pic>
        <p:nvPicPr>
          <p:cNvPr id="17" name="Picture 2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99804" y="1537210"/>
            <a:ext cx="2556564" cy="17250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 3"/>
          <p:cNvSpPr/>
          <p:nvPr/>
        </p:nvSpPr>
        <p:spPr>
          <a:xfrm>
            <a:off x="439381" y="3954561"/>
            <a:ext cx="4572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GB" b="1" dirty="0">
                <a:solidFill>
                  <a:srgbClr val="FF0000"/>
                </a:solidFill>
              </a:rPr>
              <a:t>Identify appropriate </a:t>
            </a:r>
            <a:r>
              <a:rPr lang="en-GB" b="1" dirty="0" smtClean="0">
                <a:solidFill>
                  <a:srgbClr val="FF0000"/>
                </a:solidFill>
              </a:rPr>
              <a:t>SLM </a:t>
            </a:r>
            <a:r>
              <a:rPr lang="en-GB" b="1" dirty="0">
                <a:solidFill>
                  <a:srgbClr val="FF0000"/>
                </a:solidFill>
              </a:rPr>
              <a:t>practices under different land use systems</a:t>
            </a:r>
          </a:p>
        </p:txBody>
      </p:sp>
    </p:spTree>
    <p:extLst>
      <p:ext uri="{BB962C8B-B14F-4D97-AF65-F5344CB8AC3E}">
        <p14:creationId xmlns:p14="http://schemas.microsoft.com/office/powerpoint/2010/main" val="39147959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79512" y="2852936"/>
            <a:ext cx="8856984" cy="1752600"/>
          </a:xfrm>
        </p:spPr>
        <p:txBody>
          <a:bodyPr>
            <a:normAutofit fontScale="92500" lnSpcReduction="10000"/>
          </a:bodyPr>
          <a:lstStyle/>
          <a:p>
            <a:r>
              <a:rPr lang="en-US" dirty="0"/>
              <a:t>progressive integration of good practices in national and local development policies and initiating a strategy for integrating SLM into political decision-making, planning processes</a:t>
            </a:r>
            <a:r>
              <a:rPr lang="fr-CA" dirty="0" smtClean="0"/>
              <a:t>, </a:t>
            </a:r>
            <a:endParaRPr lang="fr-FR" dirty="0"/>
          </a:p>
        </p:txBody>
      </p:sp>
      <p:sp>
        <p:nvSpPr>
          <p:cNvPr id="5" name="TextBox 33"/>
          <p:cNvSpPr txBox="1"/>
          <p:nvPr/>
        </p:nvSpPr>
        <p:spPr>
          <a:xfrm>
            <a:off x="1868438" y="292586"/>
            <a:ext cx="7240066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2400" b="1" dirty="0" smtClean="0">
                <a:solidFill>
                  <a:srgbClr val="E3681D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Module 5: </a:t>
            </a:r>
            <a:r>
              <a:rPr lang="en-US" sz="2400" b="1" dirty="0">
                <a:solidFill>
                  <a:srgbClr val="E3681D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Territorial development of SLM</a:t>
            </a:r>
          </a:p>
        </p:txBody>
      </p:sp>
      <p:sp>
        <p:nvSpPr>
          <p:cNvPr id="6" name="TextBox 67"/>
          <p:cNvSpPr txBox="1"/>
          <p:nvPr/>
        </p:nvSpPr>
        <p:spPr>
          <a:xfrm>
            <a:off x="233945" y="788481"/>
            <a:ext cx="2465847" cy="1077218"/>
          </a:xfrm>
          <a:prstGeom prst="rect">
            <a:avLst/>
          </a:prstGeom>
          <a:solidFill>
            <a:schemeClr val="bg1"/>
          </a:solidFill>
          <a:ln w="28575">
            <a:solidFill>
              <a:schemeClr val="tx1"/>
            </a:solidFill>
          </a:ln>
          <a:effectLst>
            <a:outerShdw blurRad="225425" dist="50800" dir="5220000" algn="ctr">
              <a:srgbClr val="000000">
                <a:alpha val="33000"/>
              </a:srgbClr>
            </a:outerShdw>
          </a:effectLst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1600" b="1" dirty="0">
                <a:solidFill>
                  <a:srgbClr val="E3681D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Local knowledge, LADA assessment and WOCAT database to identify SLM options at LOCAL LEVEL</a:t>
            </a:r>
          </a:p>
        </p:txBody>
      </p:sp>
      <p:sp>
        <p:nvSpPr>
          <p:cNvPr id="7" name="TextBox 68"/>
          <p:cNvSpPr txBox="1"/>
          <p:nvPr/>
        </p:nvSpPr>
        <p:spPr>
          <a:xfrm>
            <a:off x="2843808" y="911591"/>
            <a:ext cx="2897895" cy="523220"/>
          </a:xfrm>
          <a:prstGeom prst="rect">
            <a:avLst/>
          </a:prstGeom>
          <a:solidFill>
            <a:schemeClr val="bg1"/>
          </a:solidFill>
          <a:ln w="28575">
            <a:solidFill>
              <a:schemeClr val="tx1"/>
            </a:solidFill>
          </a:ln>
          <a:effectLst>
            <a:outerShdw blurRad="225425" dist="50800" dir="5220000" algn="ctr">
              <a:srgbClr val="000000">
                <a:alpha val="33000"/>
              </a:srgbClr>
            </a:outerShdw>
          </a:effectLst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1400" dirty="0">
                <a:solidFill>
                  <a:srgbClr val="E3681D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Participatory and Negotiated Territorial </a:t>
            </a:r>
            <a:r>
              <a:rPr lang="en-US" sz="1400" dirty="0" smtClean="0">
                <a:solidFill>
                  <a:srgbClr val="E3681D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Development</a:t>
            </a:r>
            <a:endParaRPr lang="en-US" sz="1400" b="1" dirty="0">
              <a:solidFill>
                <a:srgbClr val="E3681D"/>
              </a:solidFill>
              <a:latin typeface="+mj-lt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8" name="TextBox 69"/>
          <p:cNvSpPr txBox="1"/>
          <p:nvPr/>
        </p:nvSpPr>
        <p:spPr>
          <a:xfrm>
            <a:off x="5940152" y="788481"/>
            <a:ext cx="2897895" cy="1015663"/>
          </a:xfrm>
          <a:prstGeom prst="rect">
            <a:avLst/>
          </a:prstGeom>
          <a:solidFill>
            <a:schemeClr val="bg1"/>
          </a:solidFill>
          <a:ln w="28575">
            <a:solidFill>
              <a:schemeClr val="tx1"/>
            </a:solidFill>
          </a:ln>
          <a:effectLst>
            <a:outerShdw blurRad="225425" dist="50800" dir="5220000" algn="ctr">
              <a:srgbClr val="000000">
                <a:alpha val="33000"/>
              </a:srgbClr>
            </a:outerShdw>
          </a:effectLst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2000" b="1" dirty="0">
                <a:solidFill>
                  <a:srgbClr val="E3681D"/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Community selection of options for SLM implementation</a:t>
            </a:r>
          </a:p>
        </p:txBody>
      </p:sp>
    </p:spTree>
    <p:extLst>
      <p:ext uri="{BB962C8B-B14F-4D97-AF65-F5344CB8AC3E}">
        <p14:creationId xmlns:p14="http://schemas.microsoft.com/office/powerpoint/2010/main" val="10509718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4517"/>
            <a:ext cx="9143999" cy="14250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itle 1"/>
          <p:cNvSpPr txBox="1">
            <a:spLocks/>
          </p:cNvSpPr>
          <p:nvPr/>
        </p:nvSpPr>
        <p:spPr bwMode="auto">
          <a:xfrm>
            <a:off x="1513479" y="144943"/>
            <a:ext cx="5844779" cy="6828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s-EC" altLang="fr-FR" sz="2000" dirty="0" smtClean="0">
                <a:solidFill>
                  <a:schemeClr val="bg1"/>
                </a:solidFill>
              </a:rPr>
              <a:t> </a:t>
            </a:r>
            <a:r>
              <a:rPr lang="en-US" altLang="fr-FR" sz="1800" i="1" dirty="0" smtClean="0">
                <a:solidFill>
                  <a:schemeClr val="bg1"/>
                </a:solidFill>
              </a:rPr>
              <a:t>A</a:t>
            </a:r>
            <a:r>
              <a:rPr lang="en-US" sz="1800" b="1" dirty="0">
                <a:solidFill>
                  <a:srgbClr val="0070C0"/>
                </a:solidFill>
                <a:latin typeface="Comic Sans MS" panose="030F0702030302020204" pitchFamily="66" charset="0"/>
              </a:rPr>
              <a:t> </a:t>
            </a:r>
            <a:r>
              <a:rPr lang="en-US" sz="1800" b="1" dirty="0">
                <a:solidFill>
                  <a:schemeClr val="bg1"/>
                </a:solidFill>
                <a:latin typeface="Comic Sans MS" panose="030F0702030302020204" pitchFamily="66" charset="0"/>
              </a:rPr>
              <a:t>Decision Support for Mainstreaming and Scaling of Sustainable Land </a:t>
            </a:r>
            <a:r>
              <a:rPr lang="en-US" sz="1800" b="1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Management</a:t>
            </a:r>
          </a:p>
          <a:p>
            <a:pPr algn="ctr"/>
            <a:r>
              <a:rPr lang="en-US" sz="1800" b="1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DSSLM</a:t>
            </a:r>
          </a:p>
          <a:p>
            <a:pPr algn="ctr"/>
            <a:r>
              <a:rPr lang="en-US" sz="1800" b="1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 </a:t>
            </a:r>
          </a:p>
          <a:p>
            <a:pPr algn="ctr"/>
            <a:r>
              <a:rPr lang="en-US" altLang="fr-FR" sz="1800" b="1" i="1" dirty="0" smtClean="0">
                <a:solidFill>
                  <a:srgbClr val="FFC000"/>
                </a:solidFill>
              </a:rPr>
              <a:t>FAO- DGACTA</a:t>
            </a:r>
          </a:p>
          <a:p>
            <a:pPr algn="ctr"/>
            <a:endParaRPr lang="en-US" altLang="fr-FR" sz="1800" i="1" dirty="0" smtClean="0">
              <a:solidFill>
                <a:schemeClr val="bg1"/>
              </a:solidFill>
            </a:endParaRPr>
          </a:p>
          <a:p>
            <a:pPr algn="ctr"/>
            <a:endParaRPr lang="en-US" altLang="fr-FR" sz="1800" i="1" dirty="0" smtClean="0">
              <a:solidFill>
                <a:schemeClr val="bg1"/>
              </a:solidFill>
            </a:endParaRPr>
          </a:p>
          <a:p>
            <a:pPr algn="ctr"/>
            <a:r>
              <a:rPr lang="en-US" altLang="fr-FR" sz="2000" b="1" i="1" dirty="0">
                <a:solidFill>
                  <a:schemeClr val="bg1"/>
                </a:solidFill>
              </a:rPr>
              <a:t/>
            </a:r>
            <a:br>
              <a:rPr lang="en-US" altLang="fr-FR" sz="2000" b="1" i="1" dirty="0">
                <a:solidFill>
                  <a:schemeClr val="bg1"/>
                </a:solidFill>
              </a:rPr>
            </a:br>
            <a:r>
              <a:rPr lang="es-EC" altLang="fr-FR" sz="2800" b="1" dirty="0" smtClean="0"/>
              <a:t> </a:t>
            </a:r>
            <a:endParaRPr lang="en-GB" altLang="fr-FR" sz="3200" b="1" dirty="0" smtClean="0"/>
          </a:p>
        </p:txBody>
      </p:sp>
      <p:pic>
        <p:nvPicPr>
          <p:cNvPr id="5" name="Picture 7" descr="Résultat de recherche d'images pour &quot;logoministere de l'agriculture de tunisie&quot;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8144331" y="-71401"/>
            <a:ext cx="999669" cy="5577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9" descr="Résultat de recherche d'images pour &quot;dgacta tunisie&quot;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686008" y="832751"/>
            <a:ext cx="1457992" cy="5968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Image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15" y="0"/>
            <a:ext cx="1274130" cy="283676"/>
          </a:xfrm>
          <a:prstGeom prst="rect">
            <a:avLst/>
          </a:prstGeom>
        </p:spPr>
      </p:pic>
      <p:sp>
        <p:nvSpPr>
          <p:cNvPr id="8" name="Text Box 7"/>
          <p:cNvSpPr txBox="1">
            <a:spLocks noChangeArrowheads="1"/>
          </p:cNvSpPr>
          <p:nvPr/>
        </p:nvSpPr>
        <p:spPr bwMode="auto">
          <a:xfrm>
            <a:off x="143664" y="1540712"/>
            <a:ext cx="3243592" cy="5386090"/>
          </a:xfrm>
          <a:prstGeom prst="rect">
            <a:avLst/>
          </a:prstGeom>
          <a:noFill/>
          <a:ln w="9525">
            <a:solidFill>
              <a:srgbClr val="F38B3D"/>
            </a:solidFill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spcAft>
                <a:spcPts val="600"/>
              </a:spcAft>
              <a:defRPr/>
            </a:pPr>
            <a:r>
              <a:rPr lang="es-ES" sz="1400" b="1" kern="0" dirty="0" err="1" smtClean="0">
                <a:solidFill>
                  <a:srgbClr val="E3681D"/>
                </a:solidFill>
              </a:rPr>
              <a:t>Objectif</a:t>
            </a:r>
            <a:r>
              <a:rPr lang="es-ES" sz="1400" b="1" kern="0" dirty="0" smtClean="0">
                <a:solidFill>
                  <a:srgbClr val="E3681D"/>
                </a:solidFill>
              </a:rPr>
              <a:t> </a:t>
            </a:r>
            <a:r>
              <a:rPr lang="es-ES" sz="1400" b="1" kern="0" dirty="0" err="1" smtClean="0">
                <a:solidFill>
                  <a:srgbClr val="E3681D"/>
                </a:solidFill>
              </a:rPr>
              <a:t>environnement</a:t>
            </a:r>
            <a:r>
              <a:rPr lang="es-ES" sz="1400" b="1" kern="0" dirty="0" smtClean="0">
                <a:solidFill>
                  <a:srgbClr val="E3681D"/>
                </a:solidFill>
              </a:rPr>
              <a:t> global : </a:t>
            </a:r>
          </a:p>
          <a:p>
            <a:pPr marL="400050" lvl="1">
              <a:spcAft>
                <a:spcPts val="600"/>
              </a:spcAft>
              <a:defRPr/>
            </a:pPr>
            <a:r>
              <a:rPr lang="en-US" sz="1400" kern="0" dirty="0"/>
              <a:t>Contribute to Combating Desertification, Land Degradation and Drought (DLDD) globally identification, integration and extension of good agricultural practices in </a:t>
            </a:r>
            <a:r>
              <a:rPr lang="en-US" sz="1400" kern="0" dirty="0" smtClean="0"/>
              <a:t>Tunisia and </a:t>
            </a:r>
            <a:r>
              <a:rPr lang="en-US" sz="1400" kern="0" dirty="0"/>
              <a:t>informed decision-making.</a:t>
            </a:r>
          </a:p>
          <a:p>
            <a:pPr marL="400050" lvl="1">
              <a:spcAft>
                <a:spcPts val="600"/>
              </a:spcAft>
              <a:defRPr/>
            </a:pPr>
            <a:r>
              <a:rPr lang="en-US" sz="1600" b="1" dirty="0"/>
              <a:t>Good Agricultural Practices Retained in the Project:</a:t>
            </a:r>
          </a:p>
          <a:p>
            <a:pPr marL="685800" lvl="1" indent="-285750">
              <a:spcAft>
                <a:spcPts val="600"/>
              </a:spcAft>
              <a:buFont typeface="Wingdings" panose="05000000000000000000" pitchFamily="2" charset="2"/>
              <a:buChar char="Ø"/>
              <a:defRPr/>
            </a:pPr>
            <a:r>
              <a:rPr lang="en-US" sz="1600" b="1" dirty="0"/>
              <a:t>Conservation Agriculture,</a:t>
            </a:r>
          </a:p>
          <a:p>
            <a:pPr marL="685800" lvl="1" indent="-285750">
              <a:spcAft>
                <a:spcPts val="600"/>
              </a:spcAft>
              <a:buFont typeface="Wingdings" panose="05000000000000000000" pitchFamily="2" charset="2"/>
              <a:buChar char="Ø"/>
              <a:defRPr/>
            </a:pPr>
            <a:r>
              <a:rPr lang="en-US" sz="1600" b="1" dirty="0"/>
              <a:t>agroforestry,</a:t>
            </a:r>
          </a:p>
          <a:p>
            <a:pPr marL="685800" lvl="1" indent="-285750">
              <a:spcAft>
                <a:spcPts val="600"/>
              </a:spcAft>
              <a:buFont typeface="Wingdings" panose="05000000000000000000" pitchFamily="2" charset="2"/>
              <a:buChar char="Ø"/>
              <a:defRPr/>
            </a:pPr>
            <a:r>
              <a:rPr lang="en-US" sz="1600" b="1" dirty="0"/>
              <a:t>Organic Soil Amendment and Composting,</a:t>
            </a:r>
          </a:p>
          <a:p>
            <a:pPr marL="685800" lvl="1" indent="-285750">
              <a:spcAft>
                <a:spcPts val="600"/>
              </a:spcAft>
              <a:buFont typeface="Wingdings" panose="05000000000000000000" pitchFamily="2" charset="2"/>
              <a:buChar char="Ø"/>
              <a:defRPr/>
            </a:pPr>
            <a:r>
              <a:rPr lang="en-US" sz="1600" b="1" dirty="0"/>
              <a:t>  Sandy amendment,</a:t>
            </a:r>
          </a:p>
          <a:p>
            <a:pPr marL="400050" lvl="1">
              <a:spcAft>
                <a:spcPts val="600"/>
              </a:spcAft>
              <a:defRPr/>
            </a:pPr>
            <a:r>
              <a:rPr lang="en-US" sz="1600" b="1" dirty="0"/>
              <a:t>National and Regional Partners </a:t>
            </a:r>
            <a:r>
              <a:rPr lang="fr-FR" sz="1600" b="1" dirty="0" smtClean="0"/>
              <a:t>:</a:t>
            </a:r>
            <a:r>
              <a:rPr lang="fr-FR" sz="1600" dirty="0" smtClean="0">
                <a:solidFill>
                  <a:srgbClr val="CC3300"/>
                </a:solidFill>
              </a:rPr>
              <a:t> </a:t>
            </a:r>
            <a:r>
              <a:rPr lang="fr-FR" sz="1400" dirty="0" smtClean="0"/>
              <a:t>INGC</a:t>
            </a:r>
            <a:r>
              <a:rPr lang="fr-FR" sz="1400" dirty="0"/>
              <a:t>, IRA, ODESYPANO, CTAB, CTD, CRDA </a:t>
            </a:r>
            <a:r>
              <a:rPr lang="fr-FR" sz="1400" dirty="0" smtClean="0"/>
              <a:t>KEBILI</a:t>
            </a:r>
            <a:endParaRPr lang="fr-FR" sz="1400" dirty="0"/>
          </a:p>
          <a:p>
            <a:pPr marL="177800" indent="4763">
              <a:spcBef>
                <a:spcPct val="25000"/>
              </a:spcBef>
              <a:spcAft>
                <a:spcPct val="20000"/>
              </a:spcAft>
              <a:defRPr/>
            </a:pPr>
            <a:r>
              <a:rPr lang="fr-FR" sz="1600" b="1" dirty="0" smtClean="0"/>
              <a:t>Partenaires </a:t>
            </a:r>
            <a:r>
              <a:rPr lang="fr-FR" sz="1600" b="1" dirty="0"/>
              <a:t>I</a:t>
            </a:r>
            <a:r>
              <a:rPr lang="fr-FR" sz="1600" b="1" dirty="0" smtClean="0"/>
              <a:t>nternationaux</a:t>
            </a:r>
            <a:r>
              <a:rPr lang="fr-FR" sz="1600" b="1" dirty="0"/>
              <a:t>:</a:t>
            </a:r>
            <a:r>
              <a:rPr lang="fr-FR" sz="1600" b="1" dirty="0">
                <a:solidFill>
                  <a:srgbClr val="F38B3D"/>
                </a:solidFill>
              </a:rPr>
              <a:t> </a:t>
            </a:r>
            <a:r>
              <a:rPr lang="fr-FR" sz="1400" dirty="0"/>
              <a:t>Méthodologies globale (ISRIC, WOCAT</a:t>
            </a:r>
            <a:r>
              <a:rPr lang="fr-FR" sz="1400" dirty="0" smtClean="0"/>
              <a:t>)</a:t>
            </a:r>
            <a:endParaRPr lang="fr-FR" sz="1400" dirty="0"/>
          </a:p>
        </p:txBody>
      </p:sp>
      <p:sp>
        <p:nvSpPr>
          <p:cNvPr id="9" name="Content Placeholder 2"/>
          <p:cNvSpPr txBox="1">
            <a:spLocks/>
          </p:cNvSpPr>
          <p:nvPr/>
        </p:nvSpPr>
        <p:spPr bwMode="auto">
          <a:xfrm>
            <a:off x="3328741" y="1540713"/>
            <a:ext cx="5596319" cy="5189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>
            <a:lvl1pPr marL="0" indent="0" algn="ctr" rtl="0" eaLnBrk="0" fontAlgn="base" hangingPunct="0">
              <a:spcBef>
                <a:spcPct val="20000"/>
              </a:spcBef>
              <a:spcAft>
                <a:spcPct val="0"/>
              </a:spcAft>
              <a:buNone/>
              <a:defRPr sz="2800" b="1">
                <a:solidFill>
                  <a:srgbClr val="6B6BCF"/>
                </a:solidFill>
                <a:latin typeface="+mn-lt"/>
                <a:ea typeface="+mn-ea"/>
                <a:cs typeface="+mn-cs"/>
              </a:defRPr>
            </a:lvl1pPr>
            <a:lvl2pPr marL="457200" indent="0" algn="ctr" rtl="0" eaLnBrk="0" fontAlgn="base" hangingPunct="0">
              <a:spcBef>
                <a:spcPct val="20000"/>
              </a:spcBef>
              <a:spcAft>
                <a:spcPct val="0"/>
              </a:spcAft>
              <a:buNone/>
              <a:defRPr sz="2400">
                <a:solidFill>
                  <a:srgbClr val="D2AD46"/>
                </a:solidFill>
                <a:latin typeface="+mn-lt"/>
              </a:defRPr>
            </a:lvl2pPr>
            <a:lvl3pPr marL="914400" indent="0" algn="ctr" rtl="0" eaLnBrk="0" fontAlgn="base" hangingPunct="0">
              <a:spcBef>
                <a:spcPct val="20000"/>
              </a:spcBef>
              <a:spcAft>
                <a:spcPct val="0"/>
              </a:spcAft>
              <a:buNone/>
              <a:defRPr sz="2000">
                <a:solidFill>
                  <a:schemeClr val="tx1"/>
                </a:solidFill>
                <a:latin typeface="+mn-lt"/>
              </a:defRPr>
            </a:lvl3pPr>
            <a:lvl4pPr marL="1371600" indent="0" algn="ctr" rtl="0" eaLnBrk="0" fontAlgn="base" hangingPunct="0">
              <a:spcBef>
                <a:spcPct val="20000"/>
              </a:spcBef>
              <a:spcAft>
                <a:spcPct val="0"/>
              </a:spcAft>
              <a:buNone/>
              <a:defRPr>
                <a:solidFill>
                  <a:schemeClr val="tx1"/>
                </a:solidFill>
                <a:latin typeface="+mn-lt"/>
              </a:defRPr>
            </a:lvl4pPr>
            <a:lvl5pPr marL="1828800" indent="0" algn="ctr" rtl="0" eaLnBrk="0" fontAlgn="base" hangingPunct="0">
              <a:spcBef>
                <a:spcPct val="20000"/>
              </a:spcBef>
              <a:spcAft>
                <a:spcPct val="0"/>
              </a:spcAft>
              <a:buNone/>
              <a:defRPr sz="2000">
                <a:solidFill>
                  <a:schemeClr val="tx1"/>
                </a:solidFill>
                <a:latin typeface="+mn-lt"/>
              </a:defRPr>
            </a:lvl5pPr>
            <a:lvl6pPr marL="2286000" indent="0" algn="ctr" rtl="0" fontAlgn="base">
              <a:spcBef>
                <a:spcPct val="20000"/>
              </a:spcBef>
              <a:spcAft>
                <a:spcPct val="0"/>
              </a:spcAft>
              <a:buNone/>
              <a:defRPr sz="2000">
                <a:solidFill>
                  <a:schemeClr val="tx1"/>
                </a:solidFill>
                <a:latin typeface="+mn-lt"/>
              </a:defRPr>
            </a:lvl6pPr>
            <a:lvl7pPr marL="2743200" indent="0" algn="ctr" rtl="0" fontAlgn="base">
              <a:spcBef>
                <a:spcPct val="20000"/>
              </a:spcBef>
              <a:spcAft>
                <a:spcPct val="0"/>
              </a:spcAft>
              <a:buNone/>
              <a:defRPr sz="2000">
                <a:solidFill>
                  <a:schemeClr val="tx1"/>
                </a:solidFill>
                <a:latin typeface="+mn-lt"/>
              </a:defRPr>
            </a:lvl7pPr>
            <a:lvl8pPr marL="3200400" indent="0" algn="ctr" rtl="0" fontAlgn="base">
              <a:spcBef>
                <a:spcPct val="20000"/>
              </a:spcBef>
              <a:spcAft>
                <a:spcPct val="0"/>
              </a:spcAft>
              <a:buNone/>
              <a:defRPr sz="2000">
                <a:solidFill>
                  <a:schemeClr val="tx1"/>
                </a:solidFill>
                <a:latin typeface="+mn-lt"/>
              </a:defRPr>
            </a:lvl8pPr>
            <a:lvl9pPr marL="3657600" indent="0" algn="ctr" rtl="0" fontAlgn="base">
              <a:spcBef>
                <a:spcPct val="20000"/>
              </a:spcBef>
              <a:spcAft>
                <a:spcPct val="0"/>
              </a:spcAft>
              <a:buNone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marL="400050" lvl="1" algn="l">
              <a:spcBef>
                <a:spcPts val="0"/>
              </a:spcBef>
              <a:spcAft>
                <a:spcPts val="600"/>
              </a:spcAft>
              <a:defRPr/>
            </a:pPr>
            <a:r>
              <a:rPr lang="fr-FR" sz="1400" b="1" dirty="0" smtClean="0"/>
              <a:t>Donateur: GEF </a:t>
            </a:r>
            <a:r>
              <a:rPr lang="fr-FR" sz="1400" dirty="0" smtClean="0"/>
              <a:t>(Facilité Globale pour l’Environnement)</a:t>
            </a:r>
          </a:p>
          <a:p>
            <a:pPr marL="400050" lvl="1" algn="l">
              <a:spcBef>
                <a:spcPts val="0"/>
              </a:spcBef>
              <a:spcAft>
                <a:spcPts val="600"/>
              </a:spcAft>
              <a:defRPr/>
            </a:pPr>
            <a:r>
              <a:rPr lang="en-US" sz="1400" b="1" dirty="0"/>
              <a:t>Executing Agency (design / technical advice, partnership): FAO</a:t>
            </a:r>
          </a:p>
          <a:p>
            <a:pPr marL="400050" lvl="1" algn="l">
              <a:spcBef>
                <a:spcPts val="0"/>
              </a:spcBef>
              <a:spcAft>
                <a:spcPts val="600"/>
              </a:spcAft>
              <a:defRPr/>
            </a:pPr>
            <a:r>
              <a:rPr lang="en-US" sz="1400" b="1" dirty="0"/>
              <a:t>15 Pilot Countries (15)</a:t>
            </a:r>
            <a:r>
              <a:rPr lang="fr-FR" sz="1400" b="1" dirty="0" smtClean="0"/>
              <a:t>: </a:t>
            </a:r>
            <a:r>
              <a:rPr lang="fr-FR" sz="1400" b="1" dirty="0" smtClean="0">
                <a:solidFill>
                  <a:srgbClr val="CC3300"/>
                </a:solidFill>
              </a:rPr>
              <a:t>Tunisie, </a:t>
            </a:r>
            <a:r>
              <a:rPr lang="en-US" sz="1400" dirty="0" smtClean="0"/>
              <a:t>Argentina, Bosnia -Herzegovina, Bangladesh, China, Colombia, Ecuador, Lesotho, Morocco, Nigeria, Panama, Philippines, Thailand, Turkey, Uzbekistan</a:t>
            </a:r>
            <a:endParaRPr lang="es-ES" sz="900" kern="0" dirty="0" smtClean="0">
              <a:cs typeface="+mn-cs"/>
            </a:endParaRPr>
          </a:p>
          <a:p>
            <a:pPr algn="l">
              <a:spcBef>
                <a:spcPts val="0"/>
              </a:spcBef>
              <a:spcAft>
                <a:spcPts val="600"/>
              </a:spcAft>
              <a:defRPr/>
            </a:pPr>
            <a:r>
              <a:rPr lang="en-US" sz="1400" kern="0" dirty="0">
                <a:solidFill>
                  <a:srgbClr val="E3681D"/>
                </a:solidFill>
              </a:rPr>
              <a:t>Development objective:</a:t>
            </a:r>
          </a:p>
          <a:p>
            <a:pPr algn="l">
              <a:spcBef>
                <a:spcPts val="0"/>
              </a:spcBef>
              <a:spcAft>
                <a:spcPts val="600"/>
              </a:spcAft>
              <a:defRPr/>
            </a:pPr>
            <a:r>
              <a:rPr lang="en-US" sz="1400" kern="0" dirty="0">
                <a:solidFill>
                  <a:srgbClr val="E3681D"/>
                </a:solidFill>
              </a:rPr>
              <a:t>Enhancing goods, ecosystem services and food security in DLDD-affected countries and regions through the promotion of SLM, integrated management, and the efficient use of natural resources</a:t>
            </a:r>
            <a:r>
              <a:rPr lang="en-GB" sz="1400" kern="0" dirty="0" smtClean="0">
                <a:solidFill>
                  <a:schemeClr val="tx1"/>
                </a:solidFill>
              </a:rPr>
              <a:t>.</a:t>
            </a:r>
            <a:r>
              <a:rPr lang="es-ES" sz="1400" kern="0" dirty="0" smtClean="0">
                <a:solidFill>
                  <a:schemeClr val="tx1"/>
                </a:solidFill>
              </a:rPr>
              <a:t> </a:t>
            </a:r>
          </a:p>
        </p:txBody>
      </p:sp>
      <p:pic>
        <p:nvPicPr>
          <p:cNvPr id="10" name="Image 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9565" y="4227601"/>
            <a:ext cx="2764904" cy="21096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20176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r-FR" dirty="0"/>
          </a:p>
        </p:txBody>
      </p:sp>
      <p:pic>
        <p:nvPicPr>
          <p:cNvPr id="4" name="Image 3" descr="IMG_4472.JPG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4380558" cy="3000372"/>
          </a:xfrm>
          <a:prstGeom prst="rect">
            <a:avLst/>
          </a:prstGeom>
        </p:spPr>
      </p:pic>
      <p:pic>
        <p:nvPicPr>
          <p:cNvPr id="5" name="Image 4" descr="IMG_4458.JPG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4380558" y="0"/>
            <a:ext cx="4549160" cy="3000372"/>
          </a:xfrm>
          <a:prstGeom prst="rect">
            <a:avLst/>
          </a:prstGeom>
        </p:spPr>
      </p:pic>
      <p:pic>
        <p:nvPicPr>
          <p:cNvPr id="6" name="Image 5" descr="IMG_4459.JPG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0" y="3000372"/>
            <a:ext cx="4380558" cy="3105153"/>
          </a:xfrm>
          <a:prstGeom prst="rect">
            <a:avLst/>
          </a:prstGeom>
        </p:spPr>
      </p:pic>
      <p:pic>
        <p:nvPicPr>
          <p:cNvPr id="7" name="Image 6" descr="IMG_4447.JPG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4429124" y="3000372"/>
            <a:ext cx="4549160" cy="3071834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428596" y="6211669"/>
            <a:ext cx="857256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None/>
            </a:pPr>
            <a:r>
              <a:rPr lang="en-US" sz="2000" b="1" dirty="0">
                <a:solidFill>
                  <a:srgbClr val="002060"/>
                </a:solidFill>
                <a:latin typeface="Comic Sans MS" panose="030F0702030302020204" pitchFamily="66" charset="0"/>
              </a:rPr>
              <a:t>Training Session on Composting </a:t>
            </a:r>
            <a:r>
              <a:rPr lang="en-US" sz="2000" b="1" dirty="0" smtClean="0">
                <a:solidFill>
                  <a:srgbClr val="002060"/>
                </a:solidFill>
                <a:latin typeface="Comic Sans MS" panose="030F0702030302020204" pitchFamily="66" charset="0"/>
              </a:rPr>
              <a:t>Techniques</a:t>
            </a:r>
            <a:endParaRPr lang="en-US" sz="2000" b="1" dirty="0">
              <a:solidFill>
                <a:srgbClr val="002060"/>
              </a:solidFill>
              <a:latin typeface="Comic Sans MS" panose="030F0702030302020204" pitchFamily="66" charset="0"/>
            </a:endParaRPr>
          </a:p>
          <a:p>
            <a:pPr>
              <a:buNone/>
            </a:pPr>
            <a:r>
              <a:rPr lang="en-US" sz="2000" b="1" dirty="0">
                <a:solidFill>
                  <a:srgbClr val="002060"/>
                </a:solidFill>
                <a:latin typeface="Comic Sans MS" panose="030F0702030302020204" pitchFamily="66" charset="0"/>
              </a:rPr>
              <a:t>FAO DS-SLM project -DGACTA </a:t>
            </a:r>
            <a:r>
              <a:rPr lang="en-US" sz="2000" b="1" dirty="0" err="1">
                <a:solidFill>
                  <a:srgbClr val="002060"/>
                </a:solidFill>
                <a:latin typeface="Comic Sans MS" panose="030F0702030302020204" pitchFamily="66" charset="0"/>
              </a:rPr>
              <a:t>Thecnitians</a:t>
            </a:r>
            <a:r>
              <a:rPr lang="en-US" sz="2000" b="1" dirty="0">
                <a:solidFill>
                  <a:srgbClr val="002060"/>
                </a:solidFill>
                <a:latin typeface="Comic Sans MS" panose="030F0702030302020204" pitchFamily="66" charset="0"/>
              </a:rPr>
              <a:t> + farmers</a:t>
            </a:r>
          </a:p>
        </p:txBody>
      </p:sp>
    </p:spTree>
    <p:extLst>
      <p:ext uri="{BB962C8B-B14F-4D97-AF65-F5344CB8AC3E}">
        <p14:creationId xmlns:p14="http://schemas.microsoft.com/office/powerpoint/2010/main" val="18161597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0" y="4682331"/>
            <a:ext cx="7886700" cy="4351338"/>
          </a:xfrm>
        </p:spPr>
        <p:txBody>
          <a:bodyPr>
            <a:normAutofit fontScale="70000" lnSpcReduction="20000"/>
          </a:bodyPr>
          <a:lstStyle/>
          <a:p>
            <a:pPr>
              <a:buNone/>
            </a:pPr>
            <a:r>
              <a:rPr lang="en-US" sz="1800" b="1" dirty="0" smtClean="0"/>
              <a:t>Session  de formation des</a:t>
            </a:r>
          </a:p>
          <a:p>
            <a:pPr>
              <a:buNone/>
            </a:pPr>
            <a:r>
              <a:rPr lang="en-US" sz="1800" b="1" dirty="0" smtClean="0"/>
              <a:t>Techniques de </a:t>
            </a:r>
            <a:r>
              <a:rPr lang="en-US" sz="1800" b="1" dirty="0" err="1" smtClean="0"/>
              <a:t>compostage</a:t>
            </a:r>
            <a:endParaRPr lang="en-US" sz="1800" b="1" dirty="0" smtClean="0"/>
          </a:p>
          <a:p>
            <a:pPr>
              <a:buNone/>
            </a:pPr>
            <a:r>
              <a:rPr lang="en-US" sz="1800" b="1" dirty="0" smtClean="0"/>
              <a:t>   </a:t>
            </a:r>
            <a:r>
              <a:rPr lang="en-US" sz="1800" b="1" dirty="0" err="1" smtClean="0"/>
              <a:t>Gouvernorats</a:t>
            </a:r>
            <a:r>
              <a:rPr lang="en-US" sz="1800" b="1" dirty="0" smtClean="0"/>
              <a:t> du Nord</a:t>
            </a:r>
            <a:r>
              <a:rPr lang="en-US" sz="1800" b="1" i="1" dirty="0" smtClean="0">
                <a:solidFill>
                  <a:srgbClr val="0070C0"/>
                </a:solidFill>
              </a:rPr>
              <a:t> </a:t>
            </a:r>
          </a:p>
          <a:p>
            <a:pPr>
              <a:buNone/>
            </a:pPr>
            <a:r>
              <a:rPr lang="en-US" sz="1800" b="1" i="1" dirty="0" err="1" smtClean="0">
                <a:solidFill>
                  <a:srgbClr val="0070C0"/>
                </a:solidFill>
              </a:rPr>
              <a:t>Projet</a:t>
            </a:r>
            <a:r>
              <a:rPr lang="en-US" sz="1800" b="1" i="1" dirty="0" smtClean="0">
                <a:solidFill>
                  <a:srgbClr val="0070C0"/>
                </a:solidFill>
              </a:rPr>
              <a:t> DS-SLM FAO  -DGACTA</a:t>
            </a:r>
          </a:p>
          <a:p>
            <a:pPr>
              <a:buNone/>
            </a:pPr>
            <a:endParaRPr lang="en-US" sz="1800" b="1" i="1" dirty="0" smtClean="0">
              <a:solidFill>
                <a:srgbClr val="0070C0"/>
              </a:solidFill>
            </a:endParaRPr>
          </a:p>
          <a:p>
            <a:pPr>
              <a:buNone/>
            </a:pPr>
            <a:r>
              <a:rPr lang="en-US" sz="1800" b="1" i="1" dirty="0" smtClean="0">
                <a:solidFill>
                  <a:srgbClr val="0070C0"/>
                </a:solidFill>
              </a:rPr>
              <a:t> </a:t>
            </a:r>
            <a:r>
              <a:rPr lang="en-US" sz="1800" b="1" i="1" dirty="0" err="1" smtClean="0">
                <a:solidFill>
                  <a:srgbClr val="0070C0"/>
                </a:solidFill>
              </a:rPr>
              <a:t>Thecnitiens</a:t>
            </a:r>
            <a:r>
              <a:rPr lang="en-US" sz="1800" b="1" i="1" dirty="0" smtClean="0">
                <a:solidFill>
                  <a:srgbClr val="0070C0"/>
                </a:solidFill>
              </a:rPr>
              <a:t> + </a:t>
            </a:r>
            <a:r>
              <a:rPr lang="en-US" sz="1800" b="1" i="1" dirty="0" err="1" smtClean="0">
                <a:solidFill>
                  <a:srgbClr val="0070C0"/>
                </a:solidFill>
              </a:rPr>
              <a:t>agriculteurs</a:t>
            </a:r>
            <a:endParaRPr lang="en-US" sz="1800" b="1" dirty="0" smtClean="0"/>
          </a:p>
          <a:p>
            <a:pPr>
              <a:buNone/>
            </a:pPr>
            <a:endParaRPr lang="en-US" sz="1800" b="1" dirty="0" smtClean="0"/>
          </a:p>
          <a:p>
            <a:pPr>
              <a:buNone/>
            </a:pPr>
            <a:endParaRPr lang="en-US" sz="1800" b="1" dirty="0" smtClean="0"/>
          </a:p>
          <a:p>
            <a:pPr>
              <a:buNone/>
            </a:pPr>
            <a:endParaRPr lang="en-US" dirty="0" smtClean="0"/>
          </a:p>
          <a:p>
            <a:pPr>
              <a:buNone/>
            </a:pPr>
            <a:endParaRPr lang="en-US" dirty="0" smtClean="0"/>
          </a:p>
          <a:p>
            <a:pPr>
              <a:buNone/>
            </a:pPr>
            <a:endParaRPr lang="en-US" dirty="0" smtClean="0"/>
          </a:p>
          <a:p>
            <a:pPr>
              <a:buNone/>
            </a:pPr>
            <a:endParaRPr lang="en-US" dirty="0" smtClean="0"/>
          </a:p>
          <a:p>
            <a:pPr>
              <a:buNone/>
            </a:pPr>
            <a:endParaRPr lang="en-US" dirty="0" smtClean="0"/>
          </a:p>
          <a:p>
            <a:pPr>
              <a:buNone/>
            </a:pPr>
            <a:endParaRPr lang="en-US" dirty="0" smtClean="0"/>
          </a:p>
          <a:p>
            <a:pPr>
              <a:buNone/>
            </a:pPr>
            <a:r>
              <a:rPr lang="en-US" dirty="0" smtClean="0"/>
              <a:t> </a:t>
            </a:r>
          </a:p>
          <a:p>
            <a:pPr>
              <a:buNone/>
            </a:pPr>
            <a:endParaRPr lang="fr-FR" dirty="0"/>
          </a:p>
        </p:txBody>
      </p:sp>
      <p:pic>
        <p:nvPicPr>
          <p:cNvPr id="5" name="Image 4" descr="IMG_4492.JPG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3000364" y="3071810"/>
            <a:ext cx="5929354" cy="3786190"/>
          </a:xfrm>
          <a:prstGeom prst="rect">
            <a:avLst/>
          </a:prstGeom>
        </p:spPr>
      </p:pic>
      <p:pic>
        <p:nvPicPr>
          <p:cNvPr id="6" name="Picture 2" descr="C:\Users\DELL\Downloads\image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4857784" cy="3643338"/>
          </a:xfrm>
          <a:prstGeom prst="rect">
            <a:avLst/>
          </a:prstGeom>
          <a:noFill/>
        </p:spPr>
      </p:pic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2479890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073" name="Rectangle 1"/>
          <p:cNvSpPr>
            <a:spLocks noChangeArrowheads="1"/>
          </p:cNvSpPr>
          <p:nvPr/>
        </p:nvSpPr>
        <p:spPr bwMode="auto">
          <a:xfrm>
            <a:off x="104862" y="319848"/>
            <a:ext cx="5608928" cy="38779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r>
              <a:rPr kumimoji="0" lang="fr-FR" sz="1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Arial" pitchFamily="34" charset="0"/>
              </a:rPr>
              <a:t>«</a:t>
            </a:r>
            <a:r>
              <a:rPr lang="fr-FR" b="1" dirty="0">
                <a:solidFill>
                  <a:srgbClr val="FF0000"/>
                </a:solidFill>
              </a:rPr>
              <a:t>Support  the </a:t>
            </a:r>
            <a:r>
              <a:rPr lang="fr-FR" b="1" dirty="0" err="1">
                <a:solidFill>
                  <a:srgbClr val="FF0000"/>
                </a:solidFill>
              </a:rPr>
              <a:t>implementation</a:t>
            </a:r>
            <a:r>
              <a:rPr lang="fr-FR" b="1" dirty="0">
                <a:solidFill>
                  <a:srgbClr val="FF0000"/>
                </a:solidFill>
              </a:rPr>
              <a:t> of the "Sandy </a:t>
            </a:r>
            <a:r>
              <a:rPr lang="fr-FR" b="1" dirty="0" err="1">
                <a:solidFill>
                  <a:srgbClr val="FF0000"/>
                </a:solidFill>
              </a:rPr>
              <a:t>amendment</a:t>
            </a:r>
            <a:r>
              <a:rPr lang="fr-FR" b="1" dirty="0">
                <a:solidFill>
                  <a:srgbClr val="FF0000"/>
                </a:solidFill>
              </a:rPr>
              <a:t>" good practice </a:t>
            </a:r>
            <a:r>
              <a:rPr lang="fr-FR" b="1" dirty="0" err="1">
                <a:solidFill>
                  <a:srgbClr val="FF0000"/>
                </a:solidFill>
              </a:rPr>
              <a:t>under</a:t>
            </a:r>
            <a:r>
              <a:rPr lang="fr-FR" b="1" dirty="0">
                <a:solidFill>
                  <a:srgbClr val="FF0000"/>
                </a:solidFill>
              </a:rPr>
              <a:t> the DS-SLM Project</a:t>
            </a:r>
          </a:p>
          <a:p>
            <a:r>
              <a:rPr lang="fr-FR" sz="1400" dirty="0"/>
              <a:t>support </a:t>
            </a:r>
            <a:r>
              <a:rPr lang="fr-FR" sz="1400" dirty="0" err="1"/>
              <a:t>decisions</a:t>
            </a:r>
            <a:r>
              <a:rPr lang="fr-FR" sz="1400" dirty="0"/>
              <a:t> </a:t>
            </a:r>
            <a:r>
              <a:rPr lang="fr-FR" sz="1400" dirty="0" err="1"/>
              <a:t>regarding</a:t>
            </a:r>
            <a:r>
              <a:rPr lang="fr-FR" sz="1400" dirty="0"/>
              <a:t> the </a:t>
            </a:r>
            <a:r>
              <a:rPr lang="fr-FR" sz="1400" dirty="0" smtClean="0"/>
              <a:t> </a:t>
            </a:r>
            <a:r>
              <a:rPr lang="fr-FR" sz="1400" dirty="0" err="1" smtClean="0"/>
              <a:t>sandy</a:t>
            </a:r>
            <a:r>
              <a:rPr lang="fr-FR" sz="1400" dirty="0" smtClean="0"/>
              <a:t> </a:t>
            </a:r>
            <a:r>
              <a:rPr lang="fr-FR" sz="1400" dirty="0" err="1" smtClean="0"/>
              <a:t>amendment</a:t>
            </a:r>
            <a:r>
              <a:rPr lang="fr-FR" sz="1400" dirty="0" smtClean="0"/>
              <a:t> CRDA</a:t>
            </a:r>
            <a:r>
              <a:rPr lang="fr-FR" sz="1400" dirty="0"/>
              <a:t>, CTD, DGFIOP, </a:t>
            </a:r>
            <a:r>
              <a:rPr lang="fr-FR" sz="1400" dirty="0" err="1"/>
              <a:t>Choice</a:t>
            </a:r>
            <a:r>
              <a:rPr lang="fr-FR" sz="1400" dirty="0"/>
              <a:t> of </a:t>
            </a:r>
            <a:r>
              <a:rPr lang="fr-FR" sz="1400" dirty="0" err="1"/>
              <a:t>demonstration</a:t>
            </a:r>
            <a:r>
              <a:rPr lang="fr-FR" sz="1400" dirty="0"/>
              <a:t> plots</a:t>
            </a:r>
          </a:p>
          <a:p>
            <a:r>
              <a:rPr lang="fr-FR" sz="1400" dirty="0"/>
              <a:t>Justification for the </a:t>
            </a:r>
            <a:r>
              <a:rPr lang="fr-FR" sz="1400" dirty="0" err="1"/>
              <a:t>grant</a:t>
            </a:r>
            <a:r>
              <a:rPr lang="fr-FR" sz="1400" dirty="0"/>
              <a:t> STATE Impact on the </a:t>
            </a:r>
            <a:r>
              <a:rPr lang="fr-FR" sz="1400" dirty="0" err="1"/>
              <a:t>ecosystem</a:t>
            </a:r>
            <a:endParaRPr lang="fr-FR" sz="1400" dirty="0"/>
          </a:p>
          <a:p>
            <a:r>
              <a:rPr lang="fr-FR" sz="1400" dirty="0"/>
              <a:t>Consultation </a:t>
            </a:r>
            <a:r>
              <a:rPr lang="fr-FR" sz="1400" dirty="0" err="1"/>
              <a:t>with</a:t>
            </a:r>
            <a:r>
              <a:rPr lang="fr-FR" sz="1400" dirty="0"/>
              <a:t> </a:t>
            </a:r>
            <a:r>
              <a:rPr lang="fr-FR" sz="1400" dirty="0" err="1"/>
              <a:t>farmers</a:t>
            </a:r>
            <a:r>
              <a:rPr lang="fr-FR" sz="1400" dirty="0"/>
              <a:t> for the application of the </a:t>
            </a:r>
            <a:r>
              <a:rPr lang="fr-FR" sz="1400" dirty="0" err="1"/>
              <a:t>law</a:t>
            </a:r>
            <a:r>
              <a:rPr lang="fr-FR" sz="1400" dirty="0"/>
              <a:t> of the </a:t>
            </a:r>
            <a:r>
              <a:rPr lang="fr-FR" sz="1400" dirty="0" err="1"/>
              <a:t>subsidy</a:t>
            </a:r>
            <a:r>
              <a:rPr lang="fr-FR" sz="1400" dirty="0"/>
              <a:t> </a:t>
            </a:r>
            <a:r>
              <a:rPr lang="fr-FR" sz="1400" dirty="0" err="1"/>
              <a:t>investment</a:t>
            </a:r>
            <a:r>
              <a:rPr lang="fr-FR" sz="1400" dirty="0"/>
              <a:t> code</a:t>
            </a:r>
          </a:p>
          <a:p>
            <a:r>
              <a:rPr lang="fr-FR" sz="1400" dirty="0"/>
              <a:t>-discussion of the application of the </a:t>
            </a:r>
            <a:r>
              <a:rPr lang="fr-FR" sz="1400" dirty="0" err="1"/>
              <a:t>technical</a:t>
            </a:r>
            <a:r>
              <a:rPr lang="fr-FR" sz="1400" dirty="0"/>
              <a:t> setting up </a:t>
            </a:r>
          </a:p>
          <a:p>
            <a:r>
              <a:rPr lang="fr-FR" sz="1400" dirty="0"/>
              <a:t>-</a:t>
            </a:r>
            <a:r>
              <a:rPr lang="fr-FR" sz="1400" dirty="0" err="1"/>
              <a:t>priorities</a:t>
            </a:r>
            <a:r>
              <a:rPr lang="fr-FR" sz="1400" dirty="0"/>
              <a:t> in the </a:t>
            </a:r>
            <a:r>
              <a:rPr lang="fr-FR" sz="1400" dirty="0" err="1"/>
              <a:t>needs</a:t>
            </a:r>
            <a:r>
              <a:rPr lang="fr-FR" sz="1400" dirty="0"/>
              <a:t> of </a:t>
            </a:r>
            <a:r>
              <a:rPr lang="fr-FR" sz="1400" dirty="0" err="1"/>
              <a:t>farmers</a:t>
            </a:r>
            <a:endParaRPr lang="fr-FR" sz="1400" dirty="0"/>
          </a:p>
          <a:p>
            <a:r>
              <a:rPr lang="fr-FR" sz="1400" dirty="0"/>
              <a:t>-</a:t>
            </a:r>
            <a:r>
              <a:rPr lang="fr-FR" sz="1400" dirty="0" err="1"/>
              <a:t>Taking</a:t>
            </a:r>
            <a:r>
              <a:rPr lang="fr-FR" sz="1400" dirty="0"/>
              <a:t> </a:t>
            </a:r>
            <a:r>
              <a:rPr lang="fr-FR" sz="1400" dirty="0" err="1"/>
              <a:t>into</a:t>
            </a:r>
            <a:r>
              <a:rPr lang="fr-FR" sz="1400" dirty="0"/>
              <a:t> </a:t>
            </a:r>
            <a:r>
              <a:rPr lang="fr-FR" sz="1400" dirty="0" err="1"/>
              <a:t>account</a:t>
            </a:r>
            <a:r>
              <a:rPr lang="fr-FR" sz="1400" dirty="0"/>
              <a:t> the </a:t>
            </a:r>
            <a:r>
              <a:rPr lang="fr-FR" sz="1400" dirty="0" err="1"/>
              <a:t>experience</a:t>
            </a:r>
            <a:r>
              <a:rPr lang="fr-FR" sz="1400" dirty="0"/>
              <a:t> and know-how of </a:t>
            </a:r>
            <a:r>
              <a:rPr lang="fr-FR" sz="1400" dirty="0" err="1"/>
              <a:t>farmers</a:t>
            </a:r>
            <a:endParaRPr lang="fr-FR" sz="1400" dirty="0"/>
          </a:p>
          <a:p>
            <a:r>
              <a:rPr lang="fr-FR" sz="1400" dirty="0"/>
              <a:t>Points </a:t>
            </a:r>
            <a:r>
              <a:rPr lang="fr-FR" sz="1400" dirty="0" err="1"/>
              <a:t>discussed</a:t>
            </a:r>
            <a:r>
              <a:rPr lang="fr-FR" sz="1400" dirty="0"/>
              <a:t> </a:t>
            </a:r>
            <a:r>
              <a:rPr lang="fr-FR" sz="1400" dirty="0" err="1"/>
              <a:t>with</a:t>
            </a:r>
            <a:r>
              <a:rPr lang="fr-FR" sz="1400" dirty="0"/>
              <a:t> </a:t>
            </a:r>
            <a:r>
              <a:rPr lang="fr-FR" sz="1400" dirty="0" err="1"/>
              <a:t>Farmers</a:t>
            </a:r>
            <a:endParaRPr lang="fr-FR" sz="1400" dirty="0"/>
          </a:p>
          <a:p>
            <a:r>
              <a:rPr lang="fr-FR" sz="1400" dirty="0"/>
              <a:t>How to </a:t>
            </a:r>
            <a:r>
              <a:rPr lang="fr-FR" sz="1400" dirty="0" err="1"/>
              <a:t>proceed</a:t>
            </a:r>
            <a:r>
              <a:rPr lang="fr-FR" sz="1400" dirty="0"/>
              <a:t> ?</a:t>
            </a:r>
          </a:p>
          <a:p>
            <a:r>
              <a:rPr lang="fr-FR" sz="1400" dirty="0" err="1"/>
              <a:t>Estimate</a:t>
            </a:r>
            <a:r>
              <a:rPr lang="fr-FR" sz="1400" dirty="0"/>
              <a:t> of the </a:t>
            </a:r>
            <a:r>
              <a:rPr lang="fr-FR" sz="1400" dirty="0" err="1"/>
              <a:t>amount</a:t>
            </a:r>
            <a:r>
              <a:rPr lang="fr-FR" sz="1400" dirty="0"/>
              <a:t> of </a:t>
            </a:r>
            <a:r>
              <a:rPr lang="fr-FR" sz="1400" dirty="0" err="1"/>
              <a:t>sand</a:t>
            </a:r>
            <a:r>
              <a:rPr lang="fr-FR" sz="1400" dirty="0"/>
              <a:t> </a:t>
            </a:r>
            <a:r>
              <a:rPr lang="fr-FR" sz="1400" dirty="0" err="1"/>
              <a:t>according</a:t>
            </a:r>
            <a:r>
              <a:rPr lang="fr-FR" sz="1400" dirty="0"/>
              <a:t> to the situations?</a:t>
            </a:r>
          </a:p>
          <a:p>
            <a:r>
              <a:rPr lang="fr-FR" sz="1400" dirty="0" err="1"/>
              <a:t>Strengths</a:t>
            </a:r>
            <a:r>
              <a:rPr lang="fr-FR" sz="1400" dirty="0"/>
              <a:t> ??</a:t>
            </a:r>
            <a:r>
              <a:rPr lang="fr-FR" sz="1400" dirty="0" err="1"/>
              <a:t>Weak</a:t>
            </a:r>
            <a:r>
              <a:rPr lang="fr-FR" sz="1400" dirty="0"/>
              <a:t> points ??</a:t>
            </a:r>
            <a:r>
              <a:rPr lang="fr-FR" sz="1400" dirty="0" err="1"/>
              <a:t>indicators</a:t>
            </a:r>
            <a:r>
              <a:rPr lang="fr-FR" sz="1400" dirty="0"/>
              <a:t> ?? </a:t>
            </a:r>
          </a:p>
          <a:p>
            <a:r>
              <a:rPr lang="fr-FR" sz="1400" dirty="0"/>
              <a:t>Signature and </a:t>
            </a:r>
            <a:r>
              <a:rPr lang="fr-FR" sz="1400" dirty="0" err="1"/>
              <a:t>implementation</a:t>
            </a:r>
            <a:r>
              <a:rPr lang="fr-FR" sz="1400" dirty="0"/>
              <a:t> of the CRRAO-FAO Convention</a:t>
            </a:r>
          </a:p>
          <a:p>
            <a:r>
              <a:rPr lang="fr-FR" sz="1400" dirty="0" smtClean="0"/>
              <a:t>Farmer </a:t>
            </a:r>
            <a:r>
              <a:rPr lang="fr-FR" sz="1400" dirty="0"/>
              <a:t>coaching</a:t>
            </a:r>
          </a:p>
          <a:p>
            <a:r>
              <a:rPr lang="fr-FR" sz="1400" dirty="0" err="1"/>
              <a:t>Development</a:t>
            </a:r>
            <a:r>
              <a:rPr lang="fr-FR" sz="1400" dirty="0"/>
              <a:t> of a </a:t>
            </a:r>
            <a:r>
              <a:rPr lang="fr-FR" sz="1400" dirty="0" err="1"/>
              <a:t>technical</a:t>
            </a:r>
            <a:r>
              <a:rPr lang="fr-FR" sz="1400" dirty="0"/>
              <a:t> </a:t>
            </a:r>
            <a:r>
              <a:rPr lang="fr-FR" sz="1400" dirty="0" smtClean="0"/>
              <a:t>guide</a:t>
            </a:r>
            <a:endParaRPr kumimoji="0" lang="fr-FR" sz="9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3" name="Image 2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936" y="4221088"/>
            <a:ext cx="3449875" cy="1923306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Image 3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24128" y="116632"/>
            <a:ext cx="2914650" cy="2182375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Image 4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44208" y="4498626"/>
            <a:ext cx="2914650" cy="2185988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Image 5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3790" y="2437519"/>
            <a:ext cx="3322706" cy="2190115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Image 8"/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7944" y="4509120"/>
            <a:ext cx="2914650" cy="218237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2161770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62" y="29094"/>
            <a:ext cx="3947160" cy="2960370"/>
          </a:xfrm>
          <a:prstGeom prst="rect">
            <a:avLst/>
          </a:prstGeom>
        </p:spPr>
      </p:pic>
      <p:pic>
        <p:nvPicPr>
          <p:cNvPr id="3" name="Image 2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83968" y="29094"/>
            <a:ext cx="4428108" cy="2979043"/>
          </a:xfrm>
          <a:prstGeom prst="rect">
            <a:avLst/>
          </a:prstGeom>
        </p:spPr>
      </p:pic>
      <p:pic>
        <p:nvPicPr>
          <p:cNvPr id="5" name="Image 4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496" y="3140968"/>
            <a:ext cx="4392528" cy="3312368"/>
          </a:xfrm>
          <a:prstGeom prst="rect">
            <a:avLst/>
          </a:prstGeom>
        </p:spPr>
      </p:pic>
      <p:pic>
        <p:nvPicPr>
          <p:cNvPr id="6" name="Image 5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39952" y="3140968"/>
            <a:ext cx="4824536" cy="32403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40260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60" y="404664"/>
            <a:ext cx="7992888" cy="58326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554608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3752" y="1213009"/>
            <a:ext cx="9144000" cy="535531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/>
              <a:t>Sensitization of the political sector and establishment of a national strategy for the development of large-scale conservation agriculture in Tunisia</a:t>
            </a:r>
          </a:p>
          <a:p>
            <a:r>
              <a:rPr lang="en-US" dirty="0" smtClean="0"/>
              <a:t>-Collaboration with the DGACTA in the implementation of its 3rd strategy</a:t>
            </a:r>
          </a:p>
          <a:p>
            <a:r>
              <a:rPr lang="en-US" dirty="0" smtClean="0"/>
              <a:t>- How to ensure the durability</a:t>
            </a:r>
          </a:p>
          <a:p>
            <a:r>
              <a:rPr lang="en-US" dirty="0" smtClean="0"/>
              <a:t>-Encourage the creation of farmers organizations (POs),</a:t>
            </a:r>
          </a:p>
          <a:p>
            <a:r>
              <a:rPr lang="en-US" dirty="0" smtClean="0"/>
              <a:t>- Increased awareness of the various actors in the agricultural sector and civil society regarding the critical situation of the state of land degradation and water scarcity in Tunisia, </a:t>
            </a:r>
          </a:p>
          <a:p>
            <a:r>
              <a:rPr lang="en-US" dirty="0" smtClean="0"/>
              <a:t>-Creation of a National Committee of the CA regrouping various types of actors of the CA,</a:t>
            </a:r>
          </a:p>
          <a:p>
            <a:r>
              <a:rPr lang="en-US" dirty="0" smtClean="0"/>
              <a:t>An innovative technology </a:t>
            </a:r>
            <a:endParaRPr lang="en-US" dirty="0" smtClean="0"/>
          </a:p>
          <a:p>
            <a:r>
              <a:rPr lang="en-US" dirty="0" smtClean="0"/>
              <a:t>Creation </a:t>
            </a:r>
            <a:r>
              <a:rPr lang="en-US" dirty="0" smtClean="0"/>
              <a:t>of a specific National Network on the CA which must be connected with an international network,</a:t>
            </a:r>
          </a:p>
          <a:p>
            <a:r>
              <a:rPr lang="en-US" dirty="0" smtClean="0"/>
              <a:t>- Include CA as a specialty in the training program for agronomists and technicians,</a:t>
            </a:r>
          </a:p>
          <a:p>
            <a:r>
              <a:rPr lang="en-US" dirty="0" smtClean="0"/>
              <a:t>- Promote the development of forage crops to improve crop rotation and better integrate livestock in this system, and</a:t>
            </a:r>
          </a:p>
          <a:p>
            <a:r>
              <a:rPr lang="en-US" dirty="0" smtClean="0"/>
              <a:t> - Consider state incentives to farmers in the form of subsidies </a:t>
            </a:r>
          </a:p>
          <a:p>
            <a:r>
              <a:rPr lang="en-US" dirty="0" smtClean="0"/>
              <a:t>Aggregation of farmers</a:t>
            </a:r>
          </a:p>
          <a:p>
            <a:r>
              <a:rPr lang="en-US" dirty="0" smtClean="0"/>
              <a:t>Prepare a dissemination and awareness strategy</a:t>
            </a:r>
          </a:p>
          <a:p>
            <a:r>
              <a:rPr lang="en-US" dirty="0" smtClean="0"/>
              <a:t>Establishment of a national AC committee</a:t>
            </a:r>
          </a:p>
          <a:p>
            <a:r>
              <a:rPr lang="en-US" dirty="0" smtClean="0"/>
              <a:t>International Network</a:t>
            </a:r>
          </a:p>
        </p:txBody>
      </p:sp>
      <p:sp>
        <p:nvSpPr>
          <p:cNvPr id="4" name="Rectangle 3"/>
          <p:cNvSpPr/>
          <p:nvPr/>
        </p:nvSpPr>
        <p:spPr>
          <a:xfrm>
            <a:off x="251520" y="188640"/>
            <a:ext cx="8064896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i="1" dirty="0" smtClean="0">
                <a:solidFill>
                  <a:srgbClr val="FF0000"/>
                </a:solidFill>
              </a:rPr>
              <a:t>Mainstreaming </a:t>
            </a:r>
            <a:r>
              <a:rPr lang="en-US" sz="2000" i="1" dirty="0">
                <a:solidFill>
                  <a:srgbClr val="FF0000"/>
                </a:solidFill>
              </a:rPr>
              <a:t>of Conservation Agriculture: </a:t>
            </a:r>
            <a:r>
              <a:rPr lang="en-US" sz="2000" i="1" dirty="0" smtClean="0">
                <a:solidFill>
                  <a:srgbClr val="FF0000"/>
                </a:solidFill>
              </a:rPr>
              <a:t> </a:t>
            </a:r>
            <a:r>
              <a:rPr lang="en-US" sz="2000" i="1" dirty="0" err="1" smtClean="0">
                <a:solidFill>
                  <a:srgbClr val="FF0000"/>
                </a:solidFill>
              </a:rPr>
              <a:t>Organisation</a:t>
            </a:r>
            <a:r>
              <a:rPr lang="en-US" sz="2000" i="1" dirty="0" smtClean="0">
                <a:solidFill>
                  <a:srgbClr val="FF0000"/>
                </a:solidFill>
              </a:rPr>
              <a:t> of field school Consultation </a:t>
            </a:r>
            <a:r>
              <a:rPr lang="en-US" sz="2000" i="1" dirty="0">
                <a:solidFill>
                  <a:srgbClr val="FF0000"/>
                </a:solidFill>
              </a:rPr>
              <a:t>with Farmers to Identify Extension Barriers</a:t>
            </a:r>
            <a:endParaRPr lang="fr-FR" sz="2000" i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113405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E:\photo\IMG_0818.JP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116632"/>
            <a:ext cx="4236720" cy="3096344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Image 2" descr="C:\Users\Lenovo\Pictures\AC\IMG_4839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9992" y="116633"/>
            <a:ext cx="4218052" cy="2952328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Image 3" descr="C:\Users\Lenovo\Pictures\AC\IMG_4848.JPG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3501008"/>
            <a:ext cx="4020696" cy="2952328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Image 4" descr="C:\Users\Lenovo\Pictures\AC\IMG_4870.JPG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3376102"/>
            <a:ext cx="4146044" cy="307723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74717503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1026" descr="Borj El Aïfa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888522" y="1432136"/>
            <a:ext cx="3476444" cy="26073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411" name="Rectangle 1027"/>
          <p:cNvSpPr>
            <a:spLocks noChangeArrowheads="1"/>
          </p:cNvSpPr>
          <p:nvPr/>
        </p:nvSpPr>
        <p:spPr bwMode="auto">
          <a:xfrm>
            <a:off x="1314091" y="1201229"/>
            <a:ext cx="2286000" cy="68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r>
              <a:rPr lang="fr-FR" altLang="en-US" sz="1600" b="1" dirty="0">
                <a:solidFill>
                  <a:srgbClr val="FF0000"/>
                </a:solidFill>
              </a:rPr>
              <a:t>EROSION </a:t>
            </a:r>
            <a:endParaRPr lang="fr-FR" altLang="en-US" sz="1600" b="1" dirty="0">
              <a:solidFill>
                <a:srgbClr val="FF0000"/>
              </a:solidFill>
              <a:cs typeface="Times New Roman" pitchFamily="18" charset="0"/>
            </a:endParaRPr>
          </a:p>
        </p:txBody>
      </p:sp>
      <p:pic>
        <p:nvPicPr>
          <p:cNvPr id="17412" name="Picture 2" descr="28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572000" y="1432136"/>
            <a:ext cx="3476445" cy="26073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413" name="Rectangle 3"/>
          <p:cNvSpPr>
            <a:spLocks noChangeArrowheads="1"/>
          </p:cNvSpPr>
          <p:nvPr/>
        </p:nvSpPr>
        <p:spPr bwMode="auto">
          <a:xfrm>
            <a:off x="4779034" y="1201229"/>
            <a:ext cx="3810000" cy="68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ctr"/>
            <a:r>
              <a:rPr lang="fr-FR" altLang="en-US" sz="1600" b="1" dirty="0">
                <a:solidFill>
                  <a:srgbClr val="FF0000"/>
                </a:solidFill>
                <a:cs typeface="Times New Roman" pitchFamily="18" charset="0"/>
              </a:rPr>
              <a:t>GLISSEMENT DE TERRES  </a:t>
            </a:r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8911087" cy="129266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>
                <a:solidFill>
                  <a:schemeClr val="accent1">
                    <a:lumMod val="50000"/>
                  </a:schemeClr>
                </a:solidFill>
              </a:rPr>
              <a:t>An example: </a:t>
            </a:r>
            <a:r>
              <a:rPr lang="en-US" b="1" dirty="0" smtClean="0">
                <a:solidFill>
                  <a:schemeClr val="accent1">
                    <a:lumMod val="50000"/>
                  </a:schemeClr>
                </a:solidFill>
              </a:rPr>
              <a:t>SLM to </a:t>
            </a:r>
            <a:r>
              <a:rPr lang="en-US" b="1" dirty="0">
                <a:solidFill>
                  <a:schemeClr val="accent1">
                    <a:lumMod val="50000"/>
                  </a:schemeClr>
                </a:solidFill>
              </a:rPr>
              <a:t>“minimize soil erosion”</a:t>
            </a:r>
          </a:p>
          <a:p>
            <a:r>
              <a:rPr lang="en-US" sz="2000" i="1" dirty="0">
                <a:latin typeface="Times New Roman" pitchFamily="18" charset="0"/>
                <a:cs typeface="Times New Roman" pitchFamily="18" charset="0"/>
              </a:rPr>
              <a:t>A cover of growing plants or other organic and non-organic residues that protects the soil surface from erosion should be maintained through implementation of appropriate measures such as mulching, minimum tillage, no-till by direct seeding</a:t>
            </a:r>
            <a:endParaRPr lang="fr-FR" sz="2000" i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9" name="Picture 87" descr="IMG_0217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888522" y="4039470"/>
            <a:ext cx="3517989" cy="2641176"/>
          </a:xfrm>
          <a:prstGeom prst="rect">
            <a:avLst/>
          </a:prstGeom>
          <a:noFill/>
        </p:spPr>
      </p:pic>
      <p:pic>
        <p:nvPicPr>
          <p:cNvPr id="10" name="Picture 86" descr="wheat in maize residue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4567686" y="4039470"/>
            <a:ext cx="3480759" cy="26411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Rectangle 1"/>
          <p:cNvSpPr/>
          <p:nvPr/>
        </p:nvSpPr>
        <p:spPr>
          <a:xfrm>
            <a:off x="965626" y="4990726"/>
            <a:ext cx="2181816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 b="1" dirty="0">
                <a:solidFill>
                  <a:srgbClr val="FF0000"/>
                </a:solidFill>
              </a:rPr>
              <a:t>minimum tillage, </a:t>
            </a:r>
          </a:p>
          <a:p>
            <a:r>
              <a:rPr lang="en-US" sz="1600" b="1" dirty="0">
                <a:solidFill>
                  <a:srgbClr val="FF0000"/>
                </a:solidFill>
              </a:rPr>
              <a:t>no-till by direct seeding</a:t>
            </a:r>
            <a:endParaRPr lang="fr-FR" sz="1600" b="1" dirty="0">
              <a:solidFill>
                <a:srgbClr val="FF0000"/>
              </a:solidFill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5497697" y="4913781"/>
            <a:ext cx="966931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 b="1" dirty="0">
                <a:solidFill>
                  <a:srgbClr val="FF0000"/>
                </a:solidFill>
                <a:cs typeface="Times New Roman" pitchFamily="18" charset="0"/>
              </a:rPr>
              <a:t>mulching</a:t>
            </a:r>
            <a:endParaRPr lang="fr-FR" sz="1600" b="1" dirty="0">
              <a:solidFill>
                <a:srgbClr val="FF0000"/>
              </a:solidFill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63506717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/>
          <p:nvPr/>
        </p:nvPicPr>
        <p:blipFill>
          <a:blip r:embed="rId2"/>
          <a:stretch>
            <a:fillRect/>
          </a:stretch>
        </p:blipFill>
        <p:spPr>
          <a:xfrm>
            <a:off x="251520" y="692696"/>
            <a:ext cx="3657600" cy="27432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9992" y="752507"/>
            <a:ext cx="3772024" cy="26235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Image 3"/>
          <p:cNvPicPr/>
          <p:nvPr/>
        </p:nvPicPr>
        <p:blipFill>
          <a:blip r:embed="rId4"/>
          <a:stretch>
            <a:fillRect/>
          </a:stretch>
        </p:blipFill>
        <p:spPr>
          <a:xfrm>
            <a:off x="395536" y="3789040"/>
            <a:ext cx="3657600" cy="2743200"/>
          </a:xfrm>
          <a:prstGeom prst="rect">
            <a:avLst/>
          </a:prstGeom>
        </p:spPr>
      </p:pic>
      <p:pic>
        <p:nvPicPr>
          <p:cNvPr id="5" name="Image 4"/>
          <p:cNvPicPr/>
          <p:nvPr/>
        </p:nvPicPr>
        <p:blipFill>
          <a:blip r:embed="rId5"/>
          <a:stretch>
            <a:fillRect/>
          </a:stretch>
        </p:blipFill>
        <p:spPr>
          <a:xfrm>
            <a:off x="4355976" y="3789040"/>
            <a:ext cx="3657600" cy="274320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1647453" y="137516"/>
            <a:ext cx="6646115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i="1" dirty="0" smtClean="0">
                <a:solidFill>
                  <a:srgbClr val="FF0000"/>
                </a:solidFill>
              </a:rPr>
              <a:t>Integration  extension  </a:t>
            </a:r>
            <a:r>
              <a:rPr lang="en-US" sz="2800" i="1" dirty="0">
                <a:solidFill>
                  <a:srgbClr val="FF0000"/>
                </a:solidFill>
              </a:rPr>
              <a:t>of </a:t>
            </a:r>
            <a:r>
              <a:rPr lang="en-US" sz="2800" i="1" dirty="0" smtClean="0">
                <a:solidFill>
                  <a:srgbClr val="FF0000"/>
                </a:solidFill>
              </a:rPr>
              <a:t> AC good </a:t>
            </a:r>
            <a:r>
              <a:rPr lang="en-US" sz="2800" i="1" dirty="0">
                <a:solidFill>
                  <a:srgbClr val="FF0000"/>
                </a:solidFill>
              </a:rPr>
              <a:t>practices </a:t>
            </a:r>
            <a:endParaRPr lang="fr-FR" sz="2800" i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863866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fr-FR" dirty="0"/>
          </a:p>
        </p:txBody>
      </p:sp>
      <p:pic>
        <p:nvPicPr>
          <p:cNvPr id="4" name="Image 3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78248" y="613219"/>
            <a:ext cx="4694312" cy="3312368"/>
          </a:xfrm>
          <a:prstGeom prst="rect">
            <a:avLst/>
          </a:prstGeom>
          <a:ln w="15875">
            <a:solidFill>
              <a:schemeClr val="tx1"/>
            </a:solidFill>
          </a:ln>
        </p:spPr>
      </p:pic>
      <p:pic>
        <p:nvPicPr>
          <p:cNvPr id="5" name="Image 4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68560" y="646331"/>
            <a:ext cx="5514975" cy="4135755"/>
          </a:xfrm>
          <a:prstGeom prst="rect">
            <a:avLst/>
          </a:prstGeom>
          <a:ln w="15875">
            <a:solidFill>
              <a:schemeClr val="tx1"/>
            </a:solidFill>
          </a:ln>
        </p:spPr>
      </p:pic>
      <p:pic>
        <p:nvPicPr>
          <p:cNvPr id="6" name="Image 5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39952" y="3068960"/>
            <a:ext cx="4838328" cy="3590072"/>
          </a:xfrm>
          <a:prstGeom prst="rect">
            <a:avLst/>
          </a:prstGeom>
          <a:ln w="15875">
            <a:solidFill>
              <a:schemeClr val="tx1"/>
            </a:solidFill>
          </a:ln>
        </p:spPr>
      </p:pic>
      <p:pic>
        <p:nvPicPr>
          <p:cNvPr id="7" name="Image 6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3140968"/>
            <a:ext cx="5257800" cy="3927475"/>
          </a:xfrm>
          <a:prstGeom prst="rect">
            <a:avLst/>
          </a:prstGeom>
          <a:ln w="15875">
            <a:solidFill>
              <a:srgbClr val="C00000"/>
            </a:solidFill>
          </a:ln>
        </p:spPr>
      </p:pic>
      <p:sp>
        <p:nvSpPr>
          <p:cNvPr id="8" name="Rectangle 7"/>
          <p:cNvSpPr/>
          <p:nvPr/>
        </p:nvSpPr>
        <p:spPr>
          <a:xfrm>
            <a:off x="467544" y="0"/>
            <a:ext cx="835292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CH" b="1" dirty="0" smtClean="0">
                <a:solidFill>
                  <a:srgbClr val="C00000"/>
                </a:solidFill>
              </a:rPr>
              <a:t>Module 1-6 :</a:t>
            </a:r>
            <a:r>
              <a:rPr lang="fr-CH" dirty="0" smtClean="0">
                <a:solidFill>
                  <a:srgbClr val="C00000"/>
                </a:solidFill>
              </a:rPr>
              <a:t> </a:t>
            </a:r>
            <a:r>
              <a:rPr lang="en-US" b="1" dirty="0" smtClean="0">
                <a:solidFill>
                  <a:srgbClr val="C00000"/>
                </a:solidFill>
              </a:rPr>
              <a:t>Formulation of the strategy and action plan of mainstreaming (stakeholders, decision-making mechanisms, activities, actors):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6802474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31763" y="500042"/>
            <a:ext cx="5305190" cy="71437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457200">
              <a:lnSpc>
                <a:spcPct val="107000"/>
              </a:lnSpc>
              <a:spcAft>
                <a:spcPts val="0"/>
              </a:spcAft>
            </a:pPr>
            <a:r>
              <a:rPr lang="fr-FR" sz="2400" b="1" dirty="0" smtClean="0">
                <a:solidFill>
                  <a:srgbClr val="C00000"/>
                </a:solidFill>
                <a:latin typeface="Comic Sans MS" panose="030F0702030302020204" pitchFamily="66" charset="0"/>
              </a:rPr>
              <a:t>Project components</a:t>
            </a:r>
            <a:endParaRPr lang="en-GB" sz="2400" b="1" dirty="0">
              <a:solidFill>
                <a:srgbClr val="C0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3" name="Rectangle 1"/>
          <p:cNvSpPr>
            <a:spLocks noChangeArrowheads="1"/>
          </p:cNvSpPr>
          <p:nvPr/>
        </p:nvSpPr>
        <p:spPr bwMode="auto">
          <a:xfrm>
            <a:off x="107504" y="1230409"/>
            <a:ext cx="9144000" cy="28623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Char char="-"/>
            </a:pPr>
            <a:r>
              <a:rPr lang="en-US" altLang="fr-FR" sz="2000" b="1" dirty="0" smtClean="0">
                <a:solidFill>
                  <a:srgbClr val="002060"/>
                </a:solidFill>
                <a:latin typeface="Comic Sans MS" panose="030F0702030302020204" pitchFamily="66" charset="0"/>
              </a:rPr>
              <a:t>Land degradation  and Sustainable Land Management  assessments </a:t>
            </a:r>
          </a:p>
          <a:p>
            <a:pPr>
              <a:spcBef>
                <a:spcPct val="0"/>
              </a:spcBef>
              <a:buNone/>
            </a:pPr>
            <a:r>
              <a:rPr lang="en-US" altLang="fr-FR" sz="2000" b="1" dirty="0" smtClean="0">
                <a:solidFill>
                  <a:srgbClr val="002060"/>
                </a:solidFill>
                <a:latin typeface="Comic Sans MS" panose="030F0702030302020204" pitchFamily="66" charset="0"/>
              </a:rPr>
              <a:t>-information on good management practices</a:t>
            </a:r>
          </a:p>
          <a:p>
            <a:pPr>
              <a:spcBef>
                <a:spcPct val="0"/>
              </a:spcBef>
              <a:buFontTx/>
              <a:buChar char="-"/>
            </a:pPr>
            <a:r>
              <a:rPr lang="en-US" altLang="fr-FR" sz="2000" b="1" dirty="0" smtClean="0">
                <a:solidFill>
                  <a:srgbClr val="002060"/>
                </a:solidFill>
                <a:latin typeface="Comic Sans MS" panose="030F0702030302020204" pitchFamily="66" charset="0"/>
              </a:rPr>
              <a:t>Implementation and extension of good SLM practices</a:t>
            </a:r>
          </a:p>
          <a:p>
            <a:pPr>
              <a:spcBef>
                <a:spcPct val="0"/>
              </a:spcBef>
              <a:buNone/>
            </a:pPr>
            <a:r>
              <a:rPr lang="en-US" altLang="fr-FR" sz="2000" b="1" dirty="0" smtClean="0">
                <a:solidFill>
                  <a:srgbClr val="002060"/>
                </a:solidFill>
                <a:latin typeface="Comic Sans MS" panose="030F0702030302020204" pitchFamily="66" charset="0"/>
              </a:rPr>
              <a:t>- Capacity building and sharing of experiences at local and national level</a:t>
            </a:r>
          </a:p>
          <a:p>
            <a:pPr>
              <a:spcBef>
                <a:spcPct val="0"/>
              </a:spcBef>
              <a:buNone/>
            </a:pPr>
            <a:r>
              <a:rPr lang="en-US" altLang="fr-FR" sz="2000" b="1" dirty="0" smtClean="0">
                <a:solidFill>
                  <a:srgbClr val="002060"/>
                </a:solidFill>
                <a:latin typeface="Comic Sans MS" panose="030F0702030302020204" pitchFamily="66" charset="0"/>
              </a:rPr>
              <a:t>- Strengthening delivery mechanisms for SLM extension, awareness and training</a:t>
            </a:r>
          </a:p>
          <a:p>
            <a:pPr>
              <a:spcBef>
                <a:spcPct val="0"/>
              </a:spcBef>
              <a:buNone/>
            </a:pPr>
            <a:r>
              <a:rPr lang="en-US" altLang="fr-FR" sz="2000" b="1" dirty="0" smtClean="0">
                <a:solidFill>
                  <a:srgbClr val="002060"/>
                </a:solidFill>
                <a:latin typeface="Comic Sans MS" panose="030F0702030302020204" pitchFamily="66" charset="0"/>
              </a:rPr>
              <a:t>- Decision support at national and local levels on promoting the integration of BPG</a:t>
            </a:r>
          </a:p>
        </p:txBody>
      </p:sp>
      <p:sp>
        <p:nvSpPr>
          <p:cNvPr id="4" name="Rectangle 3"/>
          <p:cNvSpPr/>
          <p:nvPr/>
        </p:nvSpPr>
        <p:spPr>
          <a:xfrm>
            <a:off x="231763" y="4708284"/>
            <a:ext cx="216437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Bef>
                <a:spcPct val="0"/>
              </a:spcBef>
              <a:buFontTx/>
              <a:buChar char="-"/>
            </a:pPr>
            <a:r>
              <a:rPr lang="fr-FR" altLang="fr-FR" b="1" dirty="0" err="1">
                <a:solidFill>
                  <a:srgbClr val="002060"/>
                </a:solidFill>
                <a:latin typeface="Comic Sans MS" panose="030F0702030302020204" pitchFamily="66" charset="0"/>
              </a:rPr>
              <a:t>Expected</a:t>
            </a:r>
            <a:r>
              <a:rPr lang="fr-FR" altLang="fr-FR" b="1" dirty="0">
                <a:solidFill>
                  <a:srgbClr val="002060"/>
                </a:solidFill>
                <a:latin typeface="Comic Sans MS" panose="030F0702030302020204" pitchFamily="66" charset="0"/>
              </a:rPr>
              <a:t> </a:t>
            </a:r>
            <a:r>
              <a:rPr lang="fr-FR" altLang="fr-FR" b="1" dirty="0" err="1">
                <a:solidFill>
                  <a:srgbClr val="002060"/>
                </a:solidFill>
                <a:latin typeface="Comic Sans MS" panose="030F0702030302020204" pitchFamily="66" charset="0"/>
              </a:rPr>
              <a:t>results</a:t>
            </a:r>
            <a:endParaRPr lang="fr-FR" altLang="fr-FR" b="1" dirty="0">
              <a:solidFill>
                <a:srgbClr val="002060"/>
              </a:solidFill>
              <a:latin typeface="Comic Sans MS" panose="030F0702030302020204" pitchFamily="66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107504" y="4363241"/>
            <a:ext cx="5305190" cy="71437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spcBef>
                <a:spcPct val="0"/>
              </a:spcBef>
              <a:buFontTx/>
              <a:buChar char="-"/>
            </a:pPr>
            <a:r>
              <a:rPr lang="fr-FR" altLang="fr-FR" sz="2400" b="1" dirty="0" err="1" smtClean="0">
                <a:solidFill>
                  <a:srgbClr val="C00000"/>
                </a:solidFill>
                <a:latin typeface="Comic Sans MS" panose="030F0702030302020204" pitchFamily="66" charset="0"/>
              </a:rPr>
              <a:t>Expected</a:t>
            </a:r>
            <a:r>
              <a:rPr lang="fr-FR" altLang="fr-FR" sz="2400" b="1" dirty="0" smtClean="0">
                <a:solidFill>
                  <a:srgbClr val="C00000"/>
                </a:solidFill>
                <a:latin typeface="Comic Sans MS" panose="030F0702030302020204" pitchFamily="66" charset="0"/>
              </a:rPr>
              <a:t> </a:t>
            </a:r>
            <a:r>
              <a:rPr lang="fr-FR" altLang="fr-FR" sz="2400" b="1" dirty="0" err="1" smtClean="0">
                <a:solidFill>
                  <a:srgbClr val="C00000"/>
                </a:solidFill>
                <a:latin typeface="Comic Sans MS" panose="030F0702030302020204" pitchFamily="66" charset="0"/>
              </a:rPr>
              <a:t>results</a:t>
            </a:r>
            <a:endParaRPr lang="fr-FR" altLang="fr-FR" sz="2400" b="1" dirty="0" smtClean="0">
              <a:solidFill>
                <a:srgbClr val="C0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107504" y="5230985"/>
            <a:ext cx="8262981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indent="-285750">
              <a:spcBef>
                <a:spcPct val="0"/>
              </a:spcBef>
              <a:buFontTx/>
              <a:buChar char="-"/>
            </a:pPr>
            <a:r>
              <a:rPr lang="en-US" sz="2000" b="1" dirty="0">
                <a:solidFill>
                  <a:srgbClr val="002060"/>
                </a:solidFill>
                <a:latin typeface="Comic Sans MS" panose="030F0702030302020204" pitchFamily="66" charset="0"/>
              </a:rPr>
              <a:t>Disseminate the best SLM practices promoted in countries through targeted actions in the field and strategic decision making from local to national level.</a:t>
            </a:r>
            <a:endParaRPr lang="fr-FR" sz="2000" b="1" dirty="0">
              <a:solidFill>
                <a:srgbClr val="002060"/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468917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467544" y="332656"/>
            <a:ext cx="828092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000" b="1" dirty="0">
                <a:solidFill>
                  <a:srgbClr val="C00000"/>
                </a:solidFill>
                <a:latin typeface="Comic Sans MS" panose="030F0702030302020204" pitchFamily="66" charset="0"/>
              </a:rPr>
              <a:t>Select priority landscapes for the </a:t>
            </a:r>
            <a:r>
              <a:rPr lang="en-US" sz="2000" b="1" dirty="0" smtClean="0">
                <a:solidFill>
                  <a:srgbClr val="C00000"/>
                </a:solidFill>
                <a:latin typeface="Comic Sans MS" panose="030F0702030302020204" pitchFamily="66" charset="0"/>
              </a:rPr>
              <a:t>implementation </a:t>
            </a:r>
            <a:r>
              <a:rPr lang="en-US" sz="2000" b="1" dirty="0" err="1" smtClean="0">
                <a:solidFill>
                  <a:srgbClr val="C00000"/>
                </a:solidFill>
                <a:latin typeface="Comic Sans MS" panose="030F0702030302020204" pitchFamily="66" charset="0"/>
              </a:rPr>
              <a:t>ans</a:t>
            </a:r>
            <a:r>
              <a:rPr lang="en-US" sz="2000" b="1" dirty="0" smtClean="0">
                <a:solidFill>
                  <a:srgbClr val="C00000"/>
                </a:solidFill>
                <a:latin typeface="Comic Sans MS" panose="030F0702030302020204" pitchFamily="66" charset="0"/>
              </a:rPr>
              <a:t> scaling up  </a:t>
            </a:r>
            <a:r>
              <a:rPr lang="en-US" sz="2000" b="1" dirty="0">
                <a:solidFill>
                  <a:srgbClr val="C00000"/>
                </a:solidFill>
                <a:latin typeface="Comic Sans MS" panose="030F0702030302020204" pitchFamily="66" charset="0"/>
              </a:rPr>
              <a:t>of selected </a:t>
            </a:r>
            <a:r>
              <a:rPr lang="en-US" sz="2000" b="1" dirty="0" smtClean="0">
                <a:solidFill>
                  <a:srgbClr val="C00000"/>
                </a:solidFill>
                <a:latin typeface="Comic Sans MS" panose="030F0702030302020204" pitchFamily="66" charset="0"/>
              </a:rPr>
              <a:t>SLM</a:t>
            </a:r>
            <a:r>
              <a:rPr lang="en-US" sz="2000" b="1" dirty="0" smtClean="0">
                <a:solidFill>
                  <a:srgbClr val="C00000"/>
                </a:solidFill>
                <a:latin typeface="Comic Sans MS" panose="030F0702030302020204" pitchFamily="66" charset="0"/>
              </a:rPr>
              <a:t> </a:t>
            </a:r>
            <a:r>
              <a:rPr lang="en-US" sz="2000" b="1" dirty="0">
                <a:solidFill>
                  <a:srgbClr val="C00000"/>
                </a:solidFill>
                <a:latin typeface="Comic Sans MS" panose="030F0702030302020204" pitchFamily="66" charset="0"/>
              </a:rPr>
              <a:t>good practices (Module 3):</a:t>
            </a:r>
            <a:endParaRPr lang="fr-FR" sz="2000" b="1" dirty="0">
              <a:solidFill>
                <a:srgbClr val="C00000"/>
              </a:solidFill>
              <a:latin typeface="Comic Sans MS" panose="030F0702030302020204" pitchFamily="66" charset="0"/>
            </a:endParaRPr>
          </a:p>
        </p:txBody>
      </p:sp>
      <p:graphicFrame>
        <p:nvGraphicFramePr>
          <p:cNvPr id="12" name="Tableau 1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17791768"/>
              </p:ext>
            </p:extLst>
          </p:nvPr>
        </p:nvGraphicFramePr>
        <p:xfrm>
          <a:off x="179513" y="1412776"/>
          <a:ext cx="8568951" cy="155558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398848"/>
                <a:gridCol w="1578738"/>
                <a:gridCol w="1672525"/>
                <a:gridCol w="1457857"/>
                <a:gridCol w="1460983"/>
              </a:tblGrid>
              <a:tr h="678723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1100" dirty="0">
                          <a:effectLst/>
                        </a:rPr>
                        <a:t>Bonne pratique du GDT</a:t>
                      </a:r>
                      <a:endParaRPr lang="fr-FR" sz="1100" dirty="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1100">
                          <a:effectLst/>
                        </a:rPr>
                        <a:t>Agriculture de Conservation</a:t>
                      </a:r>
                      <a:endParaRPr lang="fr-FR" sz="11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1100">
                          <a:effectLst/>
                        </a:rPr>
                        <a:t>Agroforesterie</a:t>
                      </a:r>
                      <a:endParaRPr lang="fr-FR" sz="11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1100">
                          <a:effectLst/>
                        </a:rPr>
                        <a:t>Compostage</a:t>
                      </a:r>
                      <a:endParaRPr lang="fr-FR" sz="11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1100">
                          <a:effectLst/>
                        </a:rPr>
                        <a:t>Amendement sableux</a:t>
                      </a:r>
                      <a:endParaRPr lang="fr-FR" sz="11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8580" marR="68580" marT="0" marB="0"/>
                </a:tc>
              </a:tr>
              <a:tr h="876861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1100">
                          <a:effectLst/>
                        </a:rPr>
                        <a:t>Paysage sélectionné (à tranposer les bonnes pratiques)</a:t>
                      </a:r>
                      <a:endParaRPr lang="fr-FR" sz="11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1100">
                          <a:effectLst/>
                        </a:rPr>
                        <a:t>Kef – Béja sud - Tataouine</a:t>
                      </a:r>
                      <a:endParaRPr lang="fr-FR" sz="11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1100">
                          <a:effectLst/>
                        </a:rPr>
                        <a:t>Tataouine- Nabeul</a:t>
                      </a:r>
                      <a:endParaRPr lang="fr-FR" sz="11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1100">
                          <a:effectLst/>
                        </a:rPr>
                        <a:t>Tataouine- Kébili- Nabeul</a:t>
                      </a:r>
                      <a:endParaRPr lang="fr-FR" sz="11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1100" dirty="0">
                          <a:effectLst/>
                        </a:rPr>
                        <a:t>Gabes-Gafsa</a:t>
                      </a:r>
                      <a:endParaRPr lang="fr-FR" sz="1100" dirty="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  <p:pic>
        <p:nvPicPr>
          <p:cNvPr id="14" name="Picture 2" descr="F:\Degradation\CARTE_LUS types-Degradation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3079196"/>
            <a:ext cx="2740896" cy="2510044"/>
          </a:xfrm>
          <a:prstGeom prst="rect">
            <a:avLst/>
          </a:prstGeom>
          <a:noFill/>
          <a:ln>
            <a:noFill/>
          </a:ln>
          <a:extLst/>
        </p:spPr>
      </p:pic>
      <p:pic>
        <p:nvPicPr>
          <p:cNvPr id="15" name="Picture 5" descr="F:\Degradation\CARTE_de degré de dégra.jpg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34288" y="2968360"/>
            <a:ext cx="2862048" cy="2548872"/>
          </a:xfrm>
          <a:prstGeom prst="rect">
            <a:avLst/>
          </a:prstGeom>
          <a:noFill/>
          <a:ln>
            <a:noFill/>
          </a:ln>
          <a:extLst/>
        </p:spPr>
      </p:pic>
      <p:sp>
        <p:nvSpPr>
          <p:cNvPr id="13" name="Rectangle 12"/>
          <p:cNvSpPr/>
          <p:nvPr/>
        </p:nvSpPr>
        <p:spPr>
          <a:xfrm>
            <a:off x="827584" y="5805264"/>
            <a:ext cx="6624736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CH" sz="1200" b="1" dirty="0" err="1"/>
              <a:t>Carte</a:t>
            </a:r>
            <a:r>
              <a:rPr lang="de-CH" sz="1200" b="1" dirty="0"/>
              <a:t> 1.</a:t>
            </a:r>
            <a:r>
              <a:rPr lang="de-CH" sz="1200" dirty="0"/>
              <a:t> La carte nationale de type de </a:t>
            </a:r>
            <a:r>
              <a:rPr lang="de-CH" sz="1200" dirty="0" err="1" smtClean="0"/>
              <a:t>dégradation</a:t>
            </a:r>
            <a:r>
              <a:rPr lang="de-CH" sz="1200" dirty="0"/>
              <a:t> </a:t>
            </a:r>
            <a:r>
              <a:rPr lang="de-CH" sz="1200" dirty="0" smtClean="0"/>
              <a:t>   des </a:t>
            </a:r>
            <a:r>
              <a:rPr lang="de-CH" sz="1200" dirty="0" err="1"/>
              <a:t>terres</a:t>
            </a:r>
            <a:r>
              <a:rPr lang="de-CH" sz="1200" dirty="0"/>
              <a:t> en </a:t>
            </a:r>
            <a:r>
              <a:rPr lang="de-CH" sz="1200" dirty="0" err="1"/>
              <a:t>Tunisie</a:t>
            </a:r>
            <a:r>
              <a:rPr lang="de-CH" sz="1200" dirty="0"/>
              <a:t>.</a:t>
            </a:r>
            <a:endParaRPr lang="fr-FR" sz="1200" dirty="0"/>
          </a:p>
        </p:txBody>
      </p:sp>
    </p:spTree>
    <p:extLst>
      <p:ext uri="{BB962C8B-B14F-4D97-AF65-F5344CB8AC3E}">
        <p14:creationId xmlns:p14="http://schemas.microsoft.com/office/powerpoint/2010/main" val="35416722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-23446" y="188640"/>
            <a:ext cx="9144000" cy="227754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CH" b="1" dirty="0" smtClean="0">
                <a:solidFill>
                  <a:srgbClr val="C00000"/>
                </a:solidFill>
              </a:rPr>
              <a:t>Module 1-6 :</a:t>
            </a:r>
            <a:r>
              <a:rPr lang="fr-CH" dirty="0" smtClean="0">
                <a:solidFill>
                  <a:srgbClr val="C00000"/>
                </a:solidFill>
              </a:rPr>
              <a:t> </a:t>
            </a:r>
            <a:r>
              <a:rPr lang="en-US" b="1" dirty="0" smtClean="0">
                <a:solidFill>
                  <a:srgbClr val="C00000"/>
                </a:solidFill>
              </a:rPr>
              <a:t>Formulation of the strategy and action plan of mainstreaming (stakeholders, decision-making mechanisms, activities, actors):</a:t>
            </a:r>
            <a:r>
              <a:rPr lang="en-GB" sz="1400" dirty="0" smtClean="0"/>
              <a:t> La </a:t>
            </a:r>
            <a:r>
              <a:rPr lang="en-GB" sz="1400" dirty="0" err="1" smtClean="0"/>
              <a:t>présentation</a:t>
            </a:r>
            <a:r>
              <a:rPr lang="en-GB" sz="1400" dirty="0" smtClean="0"/>
              <a:t> de </a:t>
            </a:r>
            <a:r>
              <a:rPr lang="en-GB" sz="1400" dirty="0" err="1" smtClean="0"/>
              <a:t>contenu</a:t>
            </a:r>
            <a:r>
              <a:rPr lang="en-GB" sz="1400" dirty="0" smtClean="0"/>
              <a:t> de </a:t>
            </a:r>
            <a:r>
              <a:rPr lang="en-GB" sz="1400" dirty="0" err="1" smtClean="0"/>
              <a:t>l’approche</a:t>
            </a:r>
            <a:r>
              <a:rPr lang="en-GB" sz="1400" dirty="0" smtClean="0"/>
              <a:t> </a:t>
            </a:r>
            <a:r>
              <a:rPr lang="en-GB" sz="1400" dirty="0" err="1" smtClean="0"/>
              <a:t>d’intégration</a:t>
            </a:r>
            <a:r>
              <a:rPr lang="en-GB" sz="1400" dirty="0" smtClean="0"/>
              <a:t> et </a:t>
            </a:r>
            <a:r>
              <a:rPr lang="en-GB" sz="1400" dirty="0" err="1" smtClean="0"/>
              <a:t>l’extension</a:t>
            </a:r>
            <a:r>
              <a:rPr lang="en-GB" sz="1400" dirty="0" smtClean="0"/>
              <a:t> de la GDT </a:t>
            </a:r>
            <a:r>
              <a:rPr lang="en-GB" sz="1400" dirty="0" err="1" smtClean="0"/>
              <a:t>dans</a:t>
            </a:r>
            <a:r>
              <a:rPr lang="en-GB" sz="1400" dirty="0" smtClean="0"/>
              <a:t> le </a:t>
            </a:r>
            <a:r>
              <a:rPr lang="en-GB" sz="1400" dirty="0" err="1" smtClean="0"/>
              <a:t>projet</a:t>
            </a:r>
            <a:r>
              <a:rPr lang="en-GB" sz="1400" dirty="0" smtClean="0"/>
              <a:t> DS-SLM, </a:t>
            </a:r>
            <a:r>
              <a:rPr lang="en-GB" sz="1400" dirty="0" err="1" smtClean="0"/>
              <a:t>ainsi</a:t>
            </a:r>
            <a:r>
              <a:rPr lang="en-GB" sz="1400" dirty="0" smtClean="0"/>
              <a:t> que </a:t>
            </a:r>
            <a:r>
              <a:rPr lang="en-GB" sz="1400" dirty="0" err="1" smtClean="0"/>
              <a:t>tous</a:t>
            </a:r>
            <a:r>
              <a:rPr lang="en-GB" sz="1400" dirty="0" smtClean="0"/>
              <a:t> les </a:t>
            </a:r>
            <a:r>
              <a:rPr lang="en-GB" sz="1400" dirty="0" err="1" smtClean="0"/>
              <a:t>éléments</a:t>
            </a:r>
            <a:r>
              <a:rPr lang="en-GB" sz="1400" dirty="0" smtClean="0"/>
              <a:t> à </a:t>
            </a:r>
            <a:r>
              <a:rPr lang="en-GB" sz="1400" dirty="0" err="1" smtClean="0"/>
              <a:t>considérer</a:t>
            </a:r>
            <a:r>
              <a:rPr lang="en-GB" sz="1400" dirty="0" smtClean="0"/>
              <a:t> pour la </a:t>
            </a:r>
            <a:r>
              <a:rPr lang="en-GB" sz="1400" dirty="0" err="1" smtClean="0"/>
              <a:t>mise</a:t>
            </a:r>
            <a:r>
              <a:rPr lang="en-GB" sz="1400" dirty="0" smtClean="0"/>
              <a:t> en </a:t>
            </a:r>
            <a:r>
              <a:rPr lang="en-GB" sz="1400" dirty="0" err="1" smtClean="0"/>
              <a:t>œuvre</a:t>
            </a:r>
            <a:r>
              <a:rPr lang="en-GB" sz="1400" dirty="0" smtClean="0"/>
              <a:t> et la transposition des </a:t>
            </a:r>
            <a:r>
              <a:rPr lang="en-GB" sz="1400" dirty="0" err="1" smtClean="0"/>
              <a:t>bonnes</a:t>
            </a:r>
            <a:r>
              <a:rPr lang="en-GB" sz="1400" dirty="0" smtClean="0"/>
              <a:t> </a:t>
            </a:r>
            <a:r>
              <a:rPr lang="en-GB" sz="1400" dirty="0" err="1" smtClean="0"/>
              <a:t>pratiques</a:t>
            </a:r>
            <a:r>
              <a:rPr lang="en-GB" sz="1400" dirty="0" smtClean="0"/>
              <a:t> (</a:t>
            </a:r>
            <a:r>
              <a:rPr lang="en-GB" sz="1400" dirty="0" err="1" smtClean="0"/>
              <a:t>contraintes</a:t>
            </a:r>
            <a:r>
              <a:rPr lang="en-GB" sz="1400" dirty="0" smtClean="0"/>
              <a:t>, </a:t>
            </a:r>
            <a:r>
              <a:rPr lang="en-GB" sz="1400" dirty="0" err="1" smtClean="0"/>
              <a:t>facteurs</a:t>
            </a:r>
            <a:r>
              <a:rPr lang="en-GB" sz="1400" dirty="0" smtClean="0"/>
              <a:t>, </a:t>
            </a:r>
            <a:r>
              <a:rPr lang="en-GB" sz="1400" dirty="0" err="1" smtClean="0"/>
              <a:t>acteurs</a:t>
            </a:r>
            <a:r>
              <a:rPr lang="en-GB" sz="1400" dirty="0" smtClean="0"/>
              <a:t>, </a:t>
            </a:r>
            <a:r>
              <a:rPr lang="en-GB" sz="1400" dirty="0" err="1" smtClean="0"/>
              <a:t>étapes</a:t>
            </a:r>
            <a:r>
              <a:rPr lang="en-GB" sz="1400" dirty="0" smtClean="0"/>
              <a:t> et </a:t>
            </a:r>
            <a:r>
              <a:rPr lang="en-GB" sz="1400" dirty="0" err="1" smtClean="0"/>
              <a:t>activités</a:t>
            </a:r>
            <a:r>
              <a:rPr lang="en-GB" sz="1400" dirty="0" smtClean="0"/>
              <a:t>). </a:t>
            </a:r>
            <a:r>
              <a:rPr lang="fr-CH" sz="1400" dirty="0" smtClean="0"/>
              <a:t>discutés avec tous les parties prenantes :</a:t>
            </a:r>
            <a:endParaRPr lang="fr-FR" sz="1400" dirty="0" smtClean="0"/>
          </a:p>
          <a:p>
            <a:r>
              <a:rPr lang="fr-CH" sz="1400" dirty="0" smtClean="0"/>
              <a:t> </a:t>
            </a:r>
            <a:endParaRPr lang="fr-FR" sz="1400" dirty="0" smtClean="0"/>
          </a:p>
          <a:p>
            <a:r>
              <a:rPr lang="en-GB" sz="1400" dirty="0" smtClean="0"/>
              <a:t> </a:t>
            </a:r>
            <a:endParaRPr lang="fr-FR" sz="1400" dirty="0" smtClean="0"/>
          </a:p>
          <a:p>
            <a:endParaRPr lang="en-GB" dirty="0" smtClean="0"/>
          </a:p>
          <a:p>
            <a:endParaRPr lang="fr-FR" dirty="0"/>
          </a:p>
        </p:txBody>
      </p:sp>
      <p:pic>
        <p:nvPicPr>
          <p:cNvPr id="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3728" y="1556792"/>
            <a:ext cx="5960596" cy="54229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Rectangle 1"/>
          <p:cNvSpPr/>
          <p:nvPr/>
        </p:nvSpPr>
        <p:spPr>
          <a:xfrm>
            <a:off x="107504" y="5144507"/>
            <a:ext cx="1728192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fr-CH" sz="1200" dirty="0"/>
              <a:t>Analyse des contraintes (Barrières de GDT): Les résultats sont présentés dans le tableau suivant</a:t>
            </a:r>
            <a:r>
              <a:rPr lang="fr-CH" dirty="0"/>
              <a:t>: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40841027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691680" y="328356"/>
            <a:ext cx="72008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b="1" i="1" dirty="0">
                <a:solidFill>
                  <a:srgbClr val="FF0000"/>
                </a:solidFill>
              </a:rPr>
              <a:t>Analysis of key decision-making processes:</a:t>
            </a:r>
            <a:endParaRPr lang="fr-FR" b="1" i="1" dirty="0">
              <a:solidFill>
                <a:srgbClr val="FF0000"/>
              </a:solidFill>
            </a:endParaRPr>
          </a:p>
        </p:txBody>
      </p:sp>
      <p:graphicFrame>
        <p:nvGraphicFramePr>
          <p:cNvPr id="2" name="Tableau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08745259"/>
              </p:ext>
            </p:extLst>
          </p:nvPr>
        </p:nvGraphicFramePr>
        <p:xfrm>
          <a:off x="1331640" y="908720"/>
          <a:ext cx="6120680" cy="7030926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2949405"/>
                <a:gridCol w="3171275"/>
              </a:tblGrid>
              <a:tr h="792088">
                <a:tc>
                  <a:txBody>
                    <a:bodyPr/>
                    <a:lstStyle/>
                    <a:p>
                      <a:pPr algn="ctr" font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900" kern="1200" dirty="0">
                          <a:effectLst/>
                        </a:rPr>
                        <a:t>POSSIBLES ACTIONS et PROCESSUS CLÉ </a:t>
                      </a:r>
                      <a:endParaRPr lang="fr-FR" sz="900" dirty="0">
                        <a:effectLst/>
                      </a:endParaRPr>
                    </a:p>
                    <a:p>
                      <a:pPr algn="ctr" font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900" kern="1200" dirty="0">
                          <a:effectLst/>
                        </a:rPr>
                        <a:t>- OPPORTUNITÉS -</a:t>
                      </a:r>
                      <a:endParaRPr lang="fr-FR" sz="900" dirty="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2634" marR="2634" marT="2634" marB="0" anchor="ctr"/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900" kern="1200" dirty="0">
                          <a:effectLst/>
                        </a:rPr>
                        <a:t>DESCRIPTION DU PROCESSUS CLÉ ÀA VISER</a:t>
                      </a:r>
                      <a:endParaRPr lang="fr-FR" sz="900" dirty="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2634" marR="2634" marT="2634" marB="0" anchor="ctr"/>
                </a:tc>
              </a:tr>
              <a:tr h="167885">
                <a:tc gridSpan="2">
                  <a:txBody>
                    <a:bodyPr/>
                    <a:lstStyle/>
                    <a:p>
                      <a:pPr font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900" kern="1200" dirty="0">
                          <a:effectLst/>
                        </a:rPr>
                        <a:t>1. POLITIQUES et REGULATIONS</a:t>
                      </a:r>
                      <a:endParaRPr lang="fr-FR" sz="900" dirty="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2634" marR="2634" marT="2634" marB="0" anchor="ctr">
                    <a:solidFill>
                      <a:srgbClr val="FFFF0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</a:tr>
              <a:tr h="685966">
                <a:tc>
                  <a:txBody>
                    <a:bodyPr/>
                    <a:lstStyle/>
                    <a:p>
                      <a:pPr marL="172085" fontAlgn="b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900" kern="1200" dirty="0">
                          <a:effectLst/>
                        </a:rPr>
                        <a:t>1. Prise en compte de la GDT dans la nouvelle stratégie ACTA 2019-2030</a:t>
                      </a:r>
                      <a:endParaRPr lang="fr-FR" sz="900" dirty="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2634" marR="2634" marT="2634" marB="0" anchor="ctr"/>
                </a:tc>
                <a:tc>
                  <a:txBody>
                    <a:bodyPr/>
                    <a:lstStyle/>
                    <a:p>
                      <a:pPr marL="342900" lvl="0" indent="-342900" rtl="0" fontAlgn="b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Symbol"/>
                        <a:buChar char=""/>
                      </a:pPr>
                      <a:r>
                        <a:rPr lang="fr-FR" sz="900" kern="1200" dirty="0">
                          <a:effectLst/>
                        </a:rPr>
                        <a:t>La DGACTA se charge de la coordination des activités relatives à l’intégration suivi extension des bonnes pratiques avec les CRDA (Echelle Locale).</a:t>
                      </a:r>
                      <a:endParaRPr lang="fr-FR" sz="900" dirty="0">
                        <a:effectLst/>
                      </a:endParaRPr>
                    </a:p>
                    <a:p>
                      <a:pPr marL="342900" lvl="0" indent="-342900" fontAlgn="b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Symbol"/>
                        <a:buChar char=""/>
                      </a:pPr>
                      <a:r>
                        <a:rPr lang="fr-FR" sz="900" kern="1200" dirty="0">
                          <a:effectLst/>
                        </a:rPr>
                        <a:t>L’ACTA responsable de GDT et travaille  en étroite collaboration  avec  toutes les directions concernées </a:t>
                      </a:r>
                      <a:endParaRPr lang="fr-FR" sz="900" dirty="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2634" marR="2634" marT="2634" marB="0" anchor="ctr"/>
                </a:tc>
              </a:tr>
              <a:tr h="313285">
                <a:tc>
                  <a:txBody>
                    <a:bodyPr/>
                    <a:lstStyle/>
                    <a:p>
                      <a:pPr marL="172085" fontAlgn="b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900" kern="1200" dirty="0">
                          <a:effectLst/>
                        </a:rPr>
                        <a:t>2. Intégration de la GDT dans les activités du comité sur la vision prospective des RN</a:t>
                      </a:r>
                      <a:endParaRPr lang="fr-FR" sz="900" dirty="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2634" marR="2634" marT="2634" marB="0" anchor="ctr"/>
                </a:tc>
                <a:tc>
                  <a:txBody>
                    <a:bodyPr/>
                    <a:lstStyle/>
                    <a:p>
                      <a:pPr marL="342900" lvl="0" indent="-342900" rtl="0" fontAlgn="b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Symbol"/>
                        <a:buChar char=""/>
                      </a:pPr>
                      <a:r>
                        <a:rPr lang="fr-FR" sz="900" kern="1200" dirty="0">
                          <a:effectLst/>
                        </a:rPr>
                        <a:t>Il y a un comité de l’ACTA qui travaille sur la rédaction d´une synthèse sur la vision prospective des RN</a:t>
                      </a:r>
                      <a:endParaRPr lang="fr-FR" sz="900" dirty="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2634" marR="2634" marT="2634" marB="0" anchor="ctr"/>
                </a:tc>
              </a:tr>
              <a:tr h="176879">
                <a:tc gridSpan="2">
                  <a:txBody>
                    <a:bodyPr/>
                    <a:lstStyle/>
                    <a:p>
                      <a:pPr font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900" kern="1200" dirty="0">
                          <a:effectLst/>
                        </a:rPr>
                        <a:t>2. PROGRAMMES ET PROJETS   </a:t>
                      </a:r>
                      <a:endParaRPr lang="fr-FR" sz="900" dirty="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2634" marR="2634" marT="2634" marB="0" anchor="ctr">
                    <a:solidFill>
                      <a:srgbClr val="FFFF0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</a:tr>
              <a:tr h="313285">
                <a:tc>
                  <a:txBody>
                    <a:bodyPr/>
                    <a:lstStyle/>
                    <a:p>
                      <a:pPr marL="172085" fontAlgn="b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900" kern="1200" dirty="0">
                          <a:effectLst/>
                        </a:rPr>
                        <a:t>1. Programmes d'enseignement et de formation professionnelle de la GDT et des bonnes pratiques  (mise en œuvre, couts) </a:t>
                      </a:r>
                      <a:endParaRPr lang="fr-FR" sz="900" dirty="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2634" marR="2634" marT="2634" marB="0" anchor="ctr"/>
                </a:tc>
                <a:tc>
                  <a:txBody>
                    <a:bodyPr/>
                    <a:lstStyle/>
                    <a:p>
                      <a:pPr marL="342900" lvl="0" indent="-342900" rtl="0" fontAlgn="b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Symbol"/>
                        <a:buChar char=""/>
                      </a:pPr>
                      <a:r>
                        <a:rPr lang="fr-FR" sz="900" kern="1200" dirty="0">
                          <a:effectLst/>
                        </a:rPr>
                        <a:t>Formation sur le GDT dans les différents niveaux d'enseignement et de formation professionnelle et agricole </a:t>
                      </a:r>
                      <a:endParaRPr lang="fr-FR" sz="900" dirty="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2634" marR="2634" marT="2634" marB="0" anchor="b"/>
                </a:tc>
              </a:tr>
              <a:tr h="313285">
                <a:tc>
                  <a:txBody>
                    <a:bodyPr/>
                    <a:lstStyle/>
                    <a:p>
                      <a:pPr marL="172085" fontAlgn="b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900" kern="1200" dirty="0">
                          <a:effectLst/>
                        </a:rPr>
                        <a:t>2. Renforcement des capacités</a:t>
                      </a:r>
                      <a:endParaRPr lang="fr-FR" sz="900" dirty="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2634" marR="2634" marT="2634" marB="0" anchor="ctr"/>
                </a:tc>
                <a:tc>
                  <a:txBody>
                    <a:bodyPr/>
                    <a:lstStyle/>
                    <a:p>
                      <a:pPr marL="342900" lvl="0" indent="-342900" rtl="0" fontAlgn="b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Symbol"/>
                        <a:buChar char=""/>
                      </a:pPr>
                      <a:r>
                        <a:rPr lang="fr-FR" sz="900" kern="1200" dirty="0">
                          <a:effectLst/>
                        </a:rPr>
                        <a:t>Encadrement, formation des techniciens, des conseillers agricoles, des formateurs, utilisateurs des terres</a:t>
                      </a:r>
                      <a:endParaRPr lang="fr-FR" sz="900" dirty="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2634" marR="2634" marT="2634" marB="0" anchor="b"/>
                </a:tc>
              </a:tr>
              <a:tr h="416713">
                <a:tc>
                  <a:txBody>
                    <a:bodyPr/>
                    <a:lstStyle/>
                    <a:p>
                      <a:pPr marL="172085" fontAlgn="b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900" kern="1200" dirty="0">
                          <a:effectLst/>
                        </a:rPr>
                        <a:t>3. Valorisation des acquis et échanges entre les projets internationaux</a:t>
                      </a:r>
                      <a:endParaRPr lang="fr-FR" sz="900" dirty="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2634" marR="2634" marT="2634" marB="0" anchor="ctr"/>
                </a:tc>
                <a:tc>
                  <a:txBody>
                    <a:bodyPr/>
                    <a:lstStyle/>
                    <a:p>
                      <a:pPr marL="342900" lvl="0" indent="-342900" rtl="0" fontAlgn="b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Symbol"/>
                        <a:buChar char=""/>
                      </a:pPr>
                      <a:r>
                        <a:rPr lang="fr-FR" sz="900" kern="1200" dirty="0">
                          <a:effectLst/>
                        </a:rPr>
                        <a:t>Création de plateforme pour le partage des informations (avancement, objectifs) sur les projets (et surtout internationaux) traitant les mêmes thématiques de GDT</a:t>
                      </a:r>
                      <a:endParaRPr lang="fr-FR" sz="900" dirty="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2634" marR="2634" marT="2634" marB="0" anchor="b"/>
                </a:tc>
              </a:tr>
              <a:tr h="209855">
                <a:tc>
                  <a:txBody>
                    <a:bodyPr/>
                    <a:lstStyle/>
                    <a:p>
                      <a:pPr marL="172085" fontAlgn="b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900" kern="1200" dirty="0">
                          <a:effectLst/>
                        </a:rPr>
                        <a:t>4. Valoriser les acquis de la recherche</a:t>
                      </a:r>
                      <a:endParaRPr lang="fr-FR" sz="900" dirty="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2634" marR="2634" marT="2634" marB="0" anchor="ctr"/>
                </a:tc>
                <a:tc>
                  <a:txBody>
                    <a:bodyPr/>
                    <a:lstStyle/>
                    <a:p>
                      <a:pPr marL="342900" lvl="0" indent="-342900" rtl="0" fontAlgn="b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Symbol"/>
                        <a:buChar char=""/>
                      </a:pPr>
                      <a:r>
                        <a:rPr lang="fr-FR" sz="900" kern="1200" dirty="0">
                          <a:effectLst/>
                        </a:rPr>
                        <a:t>Actions d'accompagnement des actions d'application de la recherche sur le terrain</a:t>
                      </a:r>
                      <a:endParaRPr lang="fr-FR" sz="900" dirty="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2634" marR="2634" marT="2634" marB="0" anchor="b"/>
                </a:tc>
              </a:tr>
              <a:tr h="173506">
                <a:tc gridSpan="2">
                  <a:txBody>
                    <a:bodyPr/>
                    <a:lstStyle/>
                    <a:p>
                      <a:pPr font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900" kern="1200" dirty="0">
                          <a:effectLst/>
                        </a:rPr>
                        <a:t>3. STRATEGIES DE FINANCEMENT ET D'INCITATIONS ET MECANISMES </a:t>
                      </a:r>
                      <a:endParaRPr lang="fr-FR" sz="900" dirty="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2634" marR="2634" marT="2634" marB="0" anchor="ctr">
                    <a:solidFill>
                      <a:srgbClr val="FFFF0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</a:tr>
              <a:tr h="209855">
                <a:tc>
                  <a:txBody>
                    <a:bodyPr/>
                    <a:lstStyle/>
                    <a:p>
                      <a:pPr marL="172085" fontAlgn="b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900" kern="1200" dirty="0">
                          <a:effectLst/>
                        </a:rPr>
                        <a:t>1. Création de mécanismes de financement pour encourager la GDT</a:t>
                      </a:r>
                      <a:endParaRPr lang="fr-FR" sz="900" dirty="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2634" marR="2634" marT="2634" marB="0" anchor="b"/>
                </a:tc>
                <a:tc>
                  <a:txBody>
                    <a:bodyPr/>
                    <a:lstStyle/>
                    <a:p>
                      <a:pPr marL="342900" lvl="0" indent="-342900" rtl="0" fontAlgn="b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Symbol"/>
                        <a:buChar char=""/>
                      </a:pPr>
                      <a:r>
                        <a:rPr lang="fr-FR" sz="900" kern="1200" dirty="0">
                          <a:effectLst/>
                        </a:rPr>
                        <a:t>Octroi des subventions à ceux qui appliquent la GDT </a:t>
                      </a:r>
                      <a:endParaRPr lang="fr-FR" sz="900" dirty="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2634" marR="2634" marT="2634" marB="0" anchor="ctr"/>
                </a:tc>
              </a:tr>
              <a:tr h="209855">
                <a:tc>
                  <a:txBody>
                    <a:bodyPr/>
                    <a:lstStyle/>
                    <a:p>
                      <a:pPr marL="172085" fontAlgn="b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900" kern="1200" dirty="0">
                          <a:effectLst/>
                        </a:rPr>
                        <a:t>2. Création d'un système de financement pour le suivi-évaluation de la GDT</a:t>
                      </a:r>
                      <a:endParaRPr lang="fr-FR" sz="900" dirty="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2634" marR="2634" marT="2634" marB="0" anchor="b"/>
                </a:tc>
                <a:tc>
                  <a:txBody>
                    <a:bodyPr/>
                    <a:lstStyle/>
                    <a:p>
                      <a:pPr marL="342900" lvl="0" indent="-342900" rtl="0" fontAlgn="b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Symbol"/>
                        <a:buChar char=""/>
                      </a:pPr>
                      <a:r>
                        <a:rPr lang="fr-FR" sz="900" kern="1200" dirty="0">
                          <a:effectLst/>
                        </a:rPr>
                        <a:t>La mise en place d'un système qui finance le suivi-évaluation des GDT</a:t>
                      </a:r>
                      <a:endParaRPr lang="fr-FR" sz="900" dirty="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2634" marR="2634" marT="2634" marB="0" anchor="ctr"/>
                </a:tc>
              </a:tr>
              <a:tr h="129286">
                <a:tc gridSpan="2">
                  <a:txBody>
                    <a:bodyPr/>
                    <a:lstStyle/>
                    <a:p>
                      <a:pPr font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900" kern="1200" dirty="0">
                          <a:effectLst/>
                        </a:rPr>
                        <a:t>4. PLANIFICATION TERRITORIALE </a:t>
                      </a:r>
                      <a:endParaRPr lang="fr-FR" sz="900" dirty="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2634" marR="2634" marT="2634" marB="0" anchor="ctr">
                    <a:solidFill>
                      <a:srgbClr val="FFFF0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</a:tr>
              <a:tr h="313285">
                <a:tc>
                  <a:txBody>
                    <a:bodyPr/>
                    <a:lstStyle/>
                    <a:p>
                      <a:pPr marL="172085" fontAlgn="b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900" kern="1200" dirty="0">
                          <a:effectLst/>
                        </a:rPr>
                        <a:t>1. Intégrer la GDT dans le plan de développement local (PDL)</a:t>
                      </a:r>
                      <a:endParaRPr lang="fr-FR" sz="900" dirty="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2634" marR="2634" marT="2634" marB="0" anchor="ctr"/>
                </a:tc>
                <a:tc>
                  <a:txBody>
                    <a:bodyPr/>
                    <a:lstStyle/>
                    <a:p>
                      <a:pPr marL="342900" lvl="0" indent="-342900" rtl="0" fontAlgn="b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Symbol"/>
                        <a:buChar char=""/>
                      </a:pPr>
                      <a:r>
                        <a:rPr lang="fr-FR" sz="900" kern="1200" dirty="0">
                          <a:effectLst/>
                        </a:rPr>
                        <a:t>Le PDL est un outil de planification qui intègre les différents programmes et qui fédère les différentes sources de financement</a:t>
                      </a:r>
                      <a:endParaRPr lang="fr-FR" sz="900" dirty="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2634" marR="2634" marT="2634" marB="0" anchor="b"/>
                </a:tc>
              </a:tr>
              <a:tr h="313285">
                <a:tc>
                  <a:txBody>
                    <a:bodyPr/>
                    <a:lstStyle/>
                    <a:p>
                      <a:pPr marL="172085" fontAlgn="b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900" kern="1200" dirty="0">
                          <a:effectLst/>
                        </a:rPr>
                        <a:t>2.Adopter l‘expérience de CES pour les bonne pratiques  </a:t>
                      </a:r>
                      <a:endParaRPr lang="fr-FR" sz="900" dirty="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2634" marR="2634" marT="2634" marB="0" anchor="ctr"/>
                </a:tc>
                <a:tc>
                  <a:txBody>
                    <a:bodyPr/>
                    <a:lstStyle/>
                    <a:p>
                      <a:pPr marL="342900" lvl="0" indent="-342900" rtl="0" fontAlgn="b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Symbol"/>
                        <a:buChar char=""/>
                      </a:pPr>
                      <a:r>
                        <a:rPr lang="fr-FR" sz="900" kern="1200" dirty="0">
                          <a:effectLst/>
                        </a:rPr>
                        <a:t>Adopter une étude de planification pour la GDT similaire à l'étude de planification des aménagements CES</a:t>
                      </a:r>
                      <a:endParaRPr lang="fr-FR" sz="900" dirty="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2634" marR="2634" marT="2634" marB="0" anchor="b"/>
                </a:tc>
              </a:tr>
              <a:tr h="209855">
                <a:tc>
                  <a:txBody>
                    <a:bodyPr/>
                    <a:lstStyle/>
                    <a:p>
                      <a:pPr marL="172085" fontAlgn="b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900" kern="1200" dirty="0">
                          <a:effectLst/>
                        </a:rPr>
                        <a:t>3.Planification selon l'approche paysage</a:t>
                      </a:r>
                      <a:endParaRPr lang="fr-FR" sz="900" dirty="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2634" marR="2634" marT="2634" marB="0" anchor="ctr"/>
                </a:tc>
                <a:tc>
                  <a:txBody>
                    <a:bodyPr/>
                    <a:lstStyle/>
                    <a:p>
                      <a:pPr marL="342900" lvl="0" indent="-342900" rtl="0" fontAlgn="b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Symbol"/>
                        <a:buChar char=""/>
                      </a:pPr>
                      <a:r>
                        <a:rPr lang="fr-FR" sz="900" kern="1200" dirty="0">
                          <a:effectLst/>
                        </a:rPr>
                        <a:t>Considérer l'importance d'implémenter la pratique selon l'approche paysage </a:t>
                      </a:r>
                      <a:endParaRPr lang="fr-FR" sz="900" dirty="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2634" marR="2634" marT="2634" marB="0" anchor="b"/>
                </a:tc>
              </a:tr>
              <a:tr h="136406">
                <a:tc gridSpan="2">
                  <a:txBody>
                    <a:bodyPr/>
                    <a:lstStyle/>
                    <a:p>
                      <a:pPr font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900" kern="1200" dirty="0">
                          <a:effectLst/>
                        </a:rPr>
                        <a:t>5. DECISIONS AU NIVEAU LOCAL </a:t>
                      </a:r>
                      <a:endParaRPr lang="fr-FR" sz="900" dirty="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2634" marR="2634" marT="2634" marB="0" anchor="ctr">
                    <a:solidFill>
                      <a:srgbClr val="FFFF0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</a:tr>
              <a:tr h="313285">
                <a:tc>
                  <a:txBody>
                    <a:bodyPr/>
                    <a:lstStyle/>
                    <a:p>
                      <a:pPr marL="172085" fontAlgn="b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900" kern="1200" dirty="0">
                          <a:effectLst/>
                        </a:rPr>
                        <a:t>1. Implication des utilisateurs des terres dans la prise de décisions</a:t>
                      </a:r>
                      <a:endParaRPr lang="fr-FR" sz="900" dirty="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2634" marR="2634" marT="2634" marB="0" anchor="b"/>
                </a:tc>
                <a:tc>
                  <a:txBody>
                    <a:bodyPr/>
                    <a:lstStyle/>
                    <a:p>
                      <a:pPr marL="342900" lvl="0" indent="-342900" rtl="0" fontAlgn="b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Symbol"/>
                        <a:buChar char=""/>
                      </a:pPr>
                      <a:r>
                        <a:rPr lang="fr-FR" sz="900" kern="1200" dirty="0">
                          <a:effectLst/>
                        </a:rPr>
                        <a:t>Accompagnement par une équipe multidisciplinaire pour le diagnostic le choix des solutions et la prise de décision</a:t>
                      </a:r>
                      <a:endParaRPr lang="fr-FR" sz="900" dirty="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2634" marR="2634" marT="2634" marB="0" anchor="b"/>
                </a:tc>
              </a:tr>
              <a:tr h="209855">
                <a:tc>
                  <a:txBody>
                    <a:bodyPr/>
                    <a:lstStyle/>
                    <a:p>
                      <a:pPr marL="172085" fontAlgn="b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900" kern="1200" dirty="0">
                          <a:effectLst/>
                        </a:rPr>
                        <a:t>2.Introduire la GDT dans les évènements culturaux locaux</a:t>
                      </a:r>
                      <a:endParaRPr lang="fr-FR" sz="900" dirty="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2634" marR="2634" marT="2634" marB="0" anchor="b"/>
                </a:tc>
                <a:tc>
                  <a:txBody>
                    <a:bodyPr/>
                    <a:lstStyle/>
                    <a:p>
                      <a:pPr marL="342900" lvl="0" indent="-342900" rtl="0" fontAlgn="b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Symbol"/>
                        <a:buChar char=""/>
                      </a:pPr>
                      <a:r>
                        <a:rPr lang="fr-FR" sz="900" kern="1200" dirty="0">
                          <a:effectLst/>
                        </a:rPr>
                        <a:t>Intégrer la GDT dans les festivals et les différents évènements (éco-tourisme)</a:t>
                      </a:r>
                      <a:endParaRPr lang="fr-FR" sz="900" dirty="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2634" marR="2634" marT="2634" marB="0" anchor="b"/>
                </a:tc>
              </a:tr>
              <a:tr h="313285">
                <a:tc>
                  <a:txBody>
                    <a:bodyPr/>
                    <a:lstStyle/>
                    <a:p>
                      <a:pPr marL="172085" fontAlgn="b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900" kern="1200" dirty="0">
                          <a:effectLst/>
                        </a:rPr>
                        <a:t>3.Création des campagnes de communication et sensibilisation publics </a:t>
                      </a:r>
                      <a:endParaRPr lang="fr-FR" sz="900" dirty="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2634" marR="2634" marT="2634" marB="0" anchor="b"/>
                </a:tc>
                <a:tc>
                  <a:txBody>
                    <a:bodyPr/>
                    <a:lstStyle/>
                    <a:p>
                      <a:pPr marL="342900" lvl="0" indent="-342900" rtl="0" fontAlgn="b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Symbol"/>
                        <a:buChar char=""/>
                      </a:pPr>
                      <a:r>
                        <a:rPr lang="fr-FR" sz="900" kern="1200" dirty="0">
                          <a:effectLst/>
                        </a:rPr>
                        <a:t>Journées d'échange et communication entre tous les acteurs concernés par les GDT, journées d'échange à porte ouvertes</a:t>
                      </a:r>
                      <a:endParaRPr lang="fr-FR" sz="900" dirty="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2634" marR="2634" marT="2634" marB="0" anchor="b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8416955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35496" y="404664"/>
            <a:ext cx="8647824" cy="618630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i="1" dirty="0" smtClean="0">
                <a:solidFill>
                  <a:srgbClr val="FF0000"/>
                </a:solidFill>
              </a:rPr>
              <a:t>Keys recommendations for upscaling ,mainstreaming</a:t>
            </a:r>
          </a:p>
          <a:p>
            <a:endParaRPr lang="en-US" b="1" dirty="0"/>
          </a:p>
          <a:p>
            <a:r>
              <a:rPr lang="en-US" i="1" dirty="0"/>
              <a:t>Influence on the integration of SLM in national strategies and decentralized plans and budgets that is </a:t>
            </a:r>
            <a:r>
              <a:rPr lang="en-US" i="1" dirty="0" smtClean="0"/>
              <a:t>essential Sustainable </a:t>
            </a:r>
            <a:r>
              <a:rPr lang="en-US" i="1" dirty="0"/>
              <a:t>Land Management (SLM</a:t>
            </a:r>
            <a:r>
              <a:rPr lang="en-US" i="1" dirty="0" smtClean="0"/>
              <a:t>)</a:t>
            </a:r>
          </a:p>
          <a:p>
            <a:endParaRPr lang="en-US" i="1" dirty="0"/>
          </a:p>
          <a:p>
            <a:r>
              <a:rPr lang="en-US" i="1" dirty="0"/>
              <a:t>-The field visits of national policymakers can increase awareness and therefore stimulate support for the integration of SLM</a:t>
            </a:r>
            <a:r>
              <a:rPr lang="en-US" i="1" dirty="0" smtClean="0"/>
              <a:t>,</a:t>
            </a:r>
          </a:p>
          <a:p>
            <a:endParaRPr lang="en-US" i="1" dirty="0"/>
          </a:p>
          <a:p>
            <a:r>
              <a:rPr lang="en-US" i="1" dirty="0" smtClean="0"/>
              <a:t>-Find mechanisms  to Facilitate </a:t>
            </a:r>
            <a:r>
              <a:rPr lang="en-US" i="1" dirty="0"/>
              <a:t>access to national policy makers, agencies, development partners and donors, and consider for future scaling up interventions for sustainable land management (SLM).</a:t>
            </a:r>
          </a:p>
          <a:p>
            <a:r>
              <a:rPr lang="en-US" i="1" dirty="0"/>
              <a:t>-Generalization of sustainable land management in national and regional development programs</a:t>
            </a:r>
          </a:p>
          <a:p>
            <a:r>
              <a:rPr lang="en-US" i="1" dirty="0"/>
              <a:t>- Associate technologies and appropriate SLM approaches by linking multiple sectors, actors and </a:t>
            </a:r>
            <a:r>
              <a:rPr lang="en-US" i="1" dirty="0" smtClean="0"/>
              <a:t>scales</a:t>
            </a:r>
            <a:endParaRPr lang="en-US" i="1" dirty="0"/>
          </a:p>
          <a:p>
            <a:r>
              <a:rPr lang="en-US" i="1" dirty="0"/>
              <a:t>-The shared understanding of these concepts is therefore urgent and important between the different actors for their adoptions, appropriations and their implementations</a:t>
            </a:r>
          </a:p>
          <a:p>
            <a:r>
              <a:rPr lang="en-US" i="1" dirty="0"/>
              <a:t>- </a:t>
            </a:r>
            <a:r>
              <a:rPr lang="en-US" i="1" dirty="0" smtClean="0"/>
              <a:t>Provide subsidies </a:t>
            </a:r>
            <a:r>
              <a:rPr lang="en-US" i="1" dirty="0"/>
              <a:t>to </a:t>
            </a:r>
            <a:r>
              <a:rPr lang="en-US" i="1" dirty="0" smtClean="0"/>
              <a:t>farmers</a:t>
            </a:r>
            <a:endParaRPr lang="en-US" i="1" dirty="0"/>
          </a:p>
          <a:p>
            <a:r>
              <a:rPr lang="en-US" i="1" dirty="0"/>
              <a:t>-Social organization - Ownership of beneficiaries towards autonomy;</a:t>
            </a:r>
          </a:p>
          <a:p>
            <a:r>
              <a:rPr lang="en-US" i="1" dirty="0"/>
              <a:t>-To synergize all stakeholders</a:t>
            </a:r>
            <a:endParaRPr lang="fr-FR" i="1" dirty="0" smtClean="0"/>
          </a:p>
          <a:p>
            <a:endParaRPr lang="fr-FR" dirty="0" smtClean="0"/>
          </a:p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352688723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960353" y="2357430"/>
            <a:ext cx="7438575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800" b="1" i="1" dirty="0">
                <a:ln w="0"/>
                <a:solidFill>
                  <a:srgbClr val="00B050"/>
                </a:solidFill>
                <a:effectLst>
                  <a:outerShdw blurRad="38100" dist="50800" dir="5400000" algn="ctr" rotWithShape="0">
                    <a:srgbClr val="996633">
                      <a:alpha val="43000"/>
                    </a:srgbClr>
                  </a:outerShdw>
                </a:effectLst>
              </a:rPr>
              <a:t>thank you for your attention</a:t>
            </a:r>
            <a:endParaRPr lang="es-ES" sz="4800" b="1" i="1" cap="none" spc="0" dirty="0" smtClean="0">
              <a:ln w="0"/>
              <a:solidFill>
                <a:srgbClr val="00B050"/>
              </a:solidFill>
              <a:effectLst>
                <a:outerShdw blurRad="38100" dist="50800" dir="5400000" algn="ctr" rotWithShape="0">
                  <a:srgbClr val="996633">
                    <a:alpha val="43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317311345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21270" y="6525345"/>
            <a:ext cx="1287234" cy="33265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160455" y="6530424"/>
            <a:ext cx="1975593" cy="341644"/>
          </a:xfrm>
          <a:prstGeom prst="rect">
            <a:avLst/>
          </a:prstGeom>
        </p:spPr>
      </p:pic>
      <p:grpSp>
        <p:nvGrpSpPr>
          <p:cNvPr id="5" name="Group 4"/>
          <p:cNvGrpSpPr/>
          <p:nvPr/>
        </p:nvGrpSpPr>
        <p:grpSpPr>
          <a:xfrm>
            <a:off x="290556" y="575208"/>
            <a:ext cx="8745431" cy="5745832"/>
            <a:chOff x="107504" y="332656"/>
            <a:chExt cx="8958968" cy="5976664"/>
          </a:xfrm>
        </p:grpSpPr>
        <p:sp>
          <p:nvSpPr>
            <p:cNvPr id="6" name="TextBox 5"/>
            <p:cNvSpPr txBox="1"/>
            <p:nvPr/>
          </p:nvSpPr>
          <p:spPr>
            <a:xfrm>
              <a:off x="107504" y="332656"/>
              <a:ext cx="6222958" cy="480212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fr-FR" sz="2400" b="1" dirty="0" err="1" smtClean="0">
                  <a:solidFill>
                    <a:srgbClr val="C00000"/>
                  </a:solidFill>
                </a:rPr>
                <a:t>Decision</a:t>
              </a:r>
              <a:r>
                <a:rPr lang="fr-FR" sz="2400" b="1" dirty="0" smtClean="0">
                  <a:solidFill>
                    <a:srgbClr val="C00000"/>
                  </a:solidFill>
                </a:rPr>
                <a:t> Support Framework</a:t>
              </a:r>
              <a:endParaRPr lang="en-GB" sz="2400" b="1" dirty="0">
                <a:solidFill>
                  <a:srgbClr val="C00000"/>
                </a:solidFill>
              </a:endParaRPr>
            </a:p>
          </p:txBody>
        </p:sp>
        <p:sp>
          <p:nvSpPr>
            <p:cNvPr id="8" name="TextBox 7"/>
            <p:cNvSpPr txBox="1"/>
            <p:nvPr/>
          </p:nvSpPr>
          <p:spPr>
            <a:xfrm>
              <a:off x="147359" y="738269"/>
              <a:ext cx="8785625" cy="416184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en-US" sz="2000" dirty="0" smtClean="0">
                  <a:solidFill>
                    <a:schemeClr val="bg2">
                      <a:lumMod val="75000"/>
                    </a:schemeClr>
                  </a:solidFill>
                </a:rPr>
                <a:t>for integrating and extending SLM on a large scale</a:t>
              </a:r>
              <a:endParaRPr lang="en-GB" sz="2000" dirty="0">
                <a:solidFill>
                  <a:schemeClr val="bg2">
                    <a:lumMod val="75000"/>
                  </a:schemeClr>
                </a:solidFill>
              </a:endParaRPr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147359" y="1214002"/>
              <a:ext cx="8919113" cy="809604"/>
            </a:xfrm>
            <a:prstGeom prst="rect">
              <a:avLst/>
            </a:prstGeom>
            <a:solidFill>
              <a:schemeClr val="bg2">
                <a:lumMod val="40000"/>
                <a:lumOff val="60000"/>
              </a:schemeClr>
            </a:solidFill>
          </p:spPr>
          <p:txBody>
            <a:bodyPr wrap="square" rtlCol="0">
              <a:noAutofit/>
            </a:bodyPr>
            <a:lstStyle/>
            <a:p>
              <a:r>
                <a:rPr lang="fr-FR" sz="11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MODULE </a:t>
              </a:r>
              <a:r>
                <a:rPr lang="fr-FR" sz="1100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1</a:t>
              </a:r>
            </a:p>
            <a:p>
              <a:r>
                <a:rPr lang="fr-FR" sz="1400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Stratégie opérationnelle et plan d'action </a:t>
              </a:r>
              <a:r>
                <a:rPr lang="fr-FR" sz="14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pour l’intégration et l’extension de la GDT</a:t>
              </a:r>
              <a:endParaRPr lang="fr-FR" sz="800" dirty="0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  <a:p>
              <a:r>
                <a:rPr lang="fr-FR" sz="1400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Phase A </a:t>
              </a:r>
              <a:r>
                <a:rPr lang="fr-FR" sz="14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    Analyse</a:t>
              </a:r>
              <a:r>
                <a:rPr lang="fr-FR" sz="1400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, stratégie initiale et plan d'action</a:t>
              </a:r>
              <a:endParaRPr lang="en-GB" sz="1400" dirty="0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  <p:sp>
          <p:nvSpPr>
            <p:cNvPr id="10" name="TextBox 9"/>
            <p:cNvSpPr txBox="1"/>
            <p:nvPr/>
          </p:nvSpPr>
          <p:spPr>
            <a:xfrm rot="16200000">
              <a:off x="-1531474" y="3758281"/>
              <a:ext cx="3705030" cy="370797"/>
            </a:xfrm>
            <a:prstGeom prst="rect">
              <a:avLst/>
            </a:prstGeom>
            <a:solidFill>
              <a:schemeClr val="bg2">
                <a:lumMod val="40000"/>
                <a:lumOff val="60000"/>
              </a:schemeClr>
            </a:solidFill>
          </p:spPr>
          <p:txBody>
            <a:bodyPr wrap="square" rtlCol="0">
              <a:noAutofit/>
            </a:bodyPr>
            <a:lstStyle/>
            <a:p>
              <a:r>
                <a:rPr lang="fr-FR" sz="14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 Narrow" panose="020B0606020202030204" pitchFamily="34" charset="0"/>
                </a:rPr>
                <a:t>Phase B Partenariats et développement des capacités</a:t>
              </a:r>
              <a:endParaRPr lang="en-GB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Arial Narrow" panose="020B0606020202030204" pitchFamily="34" charset="0"/>
              </a:endParaRPr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135642" y="5871817"/>
              <a:ext cx="8930830" cy="437503"/>
            </a:xfrm>
            <a:prstGeom prst="rect">
              <a:avLst/>
            </a:prstGeom>
            <a:solidFill>
              <a:schemeClr val="bg2">
                <a:lumMod val="40000"/>
                <a:lumOff val="60000"/>
              </a:schemeClr>
            </a:solidFill>
          </p:spPr>
          <p:txBody>
            <a:bodyPr wrap="square" rtlCol="0">
              <a:noAutofit/>
            </a:bodyPr>
            <a:lstStyle/>
            <a:p>
              <a:r>
                <a:rPr lang="fr-FR" sz="12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Phase C     Développement </a:t>
              </a:r>
              <a:r>
                <a:rPr lang="fr-FR" sz="1200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au travers de politiques, stratégies territoriales, mesures incitatives, mécanismes de financement</a:t>
              </a:r>
              <a:endParaRPr lang="en-GB" sz="1600" dirty="0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586695" y="2077096"/>
              <a:ext cx="2162600" cy="684803"/>
            </a:xfrm>
            <a:prstGeom prst="rect">
              <a:avLst/>
            </a:prstGeom>
            <a:solidFill>
              <a:srgbClr val="E14374"/>
            </a:solidFill>
          </p:spPr>
          <p:txBody>
            <a:bodyPr wrap="square" rtlCol="0">
              <a:spAutoFit/>
            </a:bodyPr>
            <a:lstStyle/>
            <a:p>
              <a:r>
                <a:rPr lang="fr-FR" sz="1050" dirty="0" smtClean="0">
                  <a:solidFill>
                    <a:schemeClr val="bg1"/>
                  </a:solidFill>
                </a:rPr>
                <a:t>MODULE 2</a:t>
              </a:r>
              <a:endParaRPr lang="fr-FR" sz="1050" dirty="0">
                <a:solidFill>
                  <a:schemeClr val="bg1"/>
                </a:solidFill>
              </a:endParaRPr>
            </a:p>
            <a:p>
              <a:r>
                <a:rPr lang="fr-FR" sz="1400" dirty="0" err="1" smtClean="0">
                  <a:solidFill>
                    <a:schemeClr val="bg1"/>
                  </a:solidFill>
                </a:rPr>
                <a:t>Evaluationau</a:t>
              </a:r>
              <a:r>
                <a:rPr lang="fr-FR" sz="1400" dirty="0" smtClean="0">
                  <a:solidFill>
                    <a:schemeClr val="bg1"/>
                  </a:solidFill>
                </a:rPr>
                <a:t> niveau National/Infranational</a:t>
              </a:r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4419246" y="2091164"/>
              <a:ext cx="2136299" cy="692497"/>
            </a:xfrm>
            <a:prstGeom prst="rect">
              <a:avLst/>
            </a:prstGeom>
            <a:solidFill>
              <a:srgbClr val="699C2C"/>
            </a:solidFill>
          </p:spPr>
          <p:txBody>
            <a:bodyPr wrap="square" rtlCol="0">
              <a:spAutoFit/>
            </a:bodyPr>
            <a:lstStyle/>
            <a:p>
              <a:r>
                <a:rPr lang="fr-FR" sz="1100" dirty="0" smtClean="0">
                  <a:solidFill>
                    <a:schemeClr val="bg1"/>
                  </a:solidFill>
                </a:rPr>
                <a:t>MODULE 4</a:t>
              </a:r>
              <a:endParaRPr lang="fr-FR" sz="1100" dirty="0">
                <a:solidFill>
                  <a:schemeClr val="bg1"/>
                </a:solidFill>
              </a:endParaRPr>
            </a:p>
            <a:p>
              <a:r>
                <a:rPr lang="fr-FR" sz="1400" dirty="0" smtClean="0">
                  <a:solidFill>
                    <a:schemeClr val="bg1"/>
                  </a:solidFill>
                </a:rPr>
                <a:t>Evaluation au niveau local</a:t>
              </a:r>
              <a:endParaRPr lang="en-GB" dirty="0">
                <a:solidFill>
                  <a:schemeClr val="bg1"/>
                </a:solidFill>
              </a:endParaRPr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4419246" y="2730807"/>
              <a:ext cx="2136300" cy="746358"/>
            </a:xfrm>
            <a:prstGeom prst="rect">
              <a:avLst/>
            </a:prstGeom>
            <a:solidFill>
              <a:srgbClr val="A2D668"/>
            </a:solidFill>
          </p:spPr>
          <p:txBody>
            <a:bodyPr wrap="square" rtlCol="0">
              <a:spAutoFit/>
            </a:bodyPr>
            <a:lstStyle/>
            <a:p>
              <a:r>
                <a:rPr lang="fr-FR" sz="850" dirty="0">
                  <a:solidFill>
                    <a:schemeClr val="bg1"/>
                  </a:solidFill>
                </a:rPr>
                <a:t>Evaluation de la </a:t>
              </a:r>
              <a:r>
                <a:rPr lang="fr-FR" sz="850" dirty="0" smtClean="0">
                  <a:solidFill>
                    <a:schemeClr val="bg1"/>
                  </a:solidFill>
                </a:rPr>
                <a:t>DT </a:t>
              </a:r>
              <a:r>
                <a:rPr lang="fr-FR" sz="850" dirty="0">
                  <a:solidFill>
                    <a:schemeClr val="bg1"/>
                  </a:solidFill>
                </a:rPr>
                <a:t>et </a:t>
              </a:r>
              <a:r>
                <a:rPr lang="fr-FR" sz="850" dirty="0" smtClean="0">
                  <a:solidFill>
                    <a:schemeClr val="bg1"/>
                  </a:solidFill>
                </a:rPr>
                <a:t>GDT</a:t>
              </a:r>
              <a:endParaRPr lang="fr-FR" sz="850" dirty="0">
                <a:solidFill>
                  <a:schemeClr val="bg1"/>
                </a:solidFill>
              </a:endParaRPr>
            </a:p>
            <a:p>
              <a:r>
                <a:rPr lang="fr-FR" sz="850" dirty="0">
                  <a:solidFill>
                    <a:schemeClr val="bg1"/>
                  </a:solidFill>
                </a:rPr>
                <a:t>Evaluation des moyens de subsistance et des ressources naturelles</a:t>
              </a:r>
            </a:p>
            <a:p>
              <a:r>
                <a:rPr lang="fr-FR" sz="850" dirty="0">
                  <a:solidFill>
                    <a:schemeClr val="bg1"/>
                  </a:solidFill>
                </a:rPr>
                <a:t>Sélection des meilleures pratiques de </a:t>
              </a:r>
              <a:r>
                <a:rPr lang="fr-FR" sz="850" dirty="0" smtClean="0">
                  <a:solidFill>
                    <a:schemeClr val="bg1"/>
                  </a:solidFill>
                </a:rPr>
                <a:t>GDT</a:t>
              </a:r>
              <a:endParaRPr lang="en-GB" sz="850" dirty="0">
                <a:solidFill>
                  <a:schemeClr val="bg1"/>
                </a:solidFill>
              </a:endParaRPr>
            </a:p>
          </p:txBody>
        </p:sp>
        <p:sp>
          <p:nvSpPr>
            <p:cNvPr id="16" name="TextBox 15"/>
            <p:cNvSpPr txBox="1"/>
            <p:nvPr/>
          </p:nvSpPr>
          <p:spPr>
            <a:xfrm>
              <a:off x="4419246" y="3517465"/>
              <a:ext cx="2136299" cy="600164"/>
            </a:xfrm>
            <a:prstGeom prst="rect">
              <a:avLst/>
            </a:prstGeom>
            <a:solidFill>
              <a:srgbClr val="28A0A0"/>
            </a:solidFill>
          </p:spPr>
          <p:txBody>
            <a:bodyPr wrap="square" rtlCol="0">
              <a:spAutoFit/>
            </a:bodyPr>
            <a:lstStyle/>
            <a:p>
              <a:r>
                <a:rPr lang="fr-FR" sz="1000" dirty="0" smtClean="0">
                  <a:solidFill>
                    <a:schemeClr val="bg1"/>
                  </a:solidFill>
                </a:rPr>
                <a:t>MODULE 5</a:t>
              </a:r>
              <a:endParaRPr lang="fr-FR" sz="1000" dirty="0">
                <a:solidFill>
                  <a:schemeClr val="bg1"/>
                </a:solidFill>
              </a:endParaRPr>
            </a:p>
            <a:p>
              <a:r>
                <a:rPr lang="fr-FR" sz="1100" dirty="0" err="1">
                  <a:solidFill>
                    <a:schemeClr val="bg1"/>
                  </a:solidFill>
                </a:rPr>
                <a:t>Dévelopment</a:t>
              </a:r>
              <a:r>
                <a:rPr lang="fr-FR" sz="1100" dirty="0">
                  <a:solidFill>
                    <a:schemeClr val="bg1"/>
                  </a:solidFill>
                </a:rPr>
                <a:t> territorial de la GDT</a:t>
              </a:r>
              <a:endParaRPr lang="en-GB" dirty="0">
                <a:solidFill>
                  <a:schemeClr val="bg1"/>
                </a:solidFill>
              </a:endParaRPr>
            </a:p>
          </p:txBody>
        </p:sp>
        <p:sp>
          <p:nvSpPr>
            <p:cNvPr id="17" name="TextBox 16"/>
            <p:cNvSpPr txBox="1"/>
            <p:nvPr/>
          </p:nvSpPr>
          <p:spPr>
            <a:xfrm>
              <a:off x="6903872" y="3461193"/>
              <a:ext cx="2162600" cy="754053"/>
            </a:xfrm>
            <a:prstGeom prst="rect">
              <a:avLst/>
            </a:prstGeom>
            <a:solidFill>
              <a:srgbClr val="2274A6"/>
            </a:solidFill>
          </p:spPr>
          <p:txBody>
            <a:bodyPr wrap="square" rtlCol="0">
              <a:spAutoFit/>
            </a:bodyPr>
            <a:lstStyle/>
            <a:p>
              <a:r>
                <a:rPr lang="fr-FR" sz="1000" dirty="0" smtClean="0">
                  <a:solidFill>
                    <a:schemeClr val="bg1"/>
                  </a:solidFill>
                </a:rPr>
                <a:t>MODULE 6</a:t>
              </a:r>
              <a:endParaRPr lang="fr-FR" sz="1000" dirty="0">
                <a:solidFill>
                  <a:schemeClr val="bg1"/>
                </a:solidFill>
              </a:endParaRPr>
            </a:p>
            <a:p>
              <a:r>
                <a:rPr lang="fr-FR" sz="1100" dirty="0">
                  <a:solidFill>
                    <a:schemeClr val="bg1"/>
                  </a:solidFill>
                </a:rPr>
                <a:t>Mise en place de la GDT et développement à grande échelle</a:t>
              </a:r>
              <a:endParaRPr lang="en-GB" sz="2400" dirty="0">
                <a:solidFill>
                  <a:schemeClr val="bg1"/>
                </a:solidFill>
              </a:endParaRPr>
            </a:p>
          </p:txBody>
        </p:sp>
        <p:sp>
          <p:nvSpPr>
            <p:cNvPr id="19" name="TextBox 18"/>
            <p:cNvSpPr txBox="1"/>
            <p:nvPr/>
          </p:nvSpPr>
          <p:spPr>
            <a:xfrm>
              <a:off x="6903872" y="4215246"/>
              <a:ext cx="2162600" cy="400110"/>
            </a:xfrm>
            <a:prstGeom prst="rect">
              <a:avLst/>
            </a:prstGeom>
            <a:solidFill>
              <a:srgbClr val="5B8CC1"/>
            </a:solidFill>
          </p:spPr>
          <p:txBody>
            <a:bodyPr wrap="square" rtlCol="0">
              <a:spAutoFit/>
            </a:bodyPr>
            <a:lstStyle/>
            <a:p>
              <a:r>
                <a:rPr lang="fr-FR" sz="1000" dirty="0">
                  <a:solidFill>
                    <a:schemeClr val="bg1"/>
                  </a:solidFill>
                </a:rPr>
                <a:t>Processus </a:t>
              </a:r>
              <a:r>
                <a:rPr lang="fr-FR" sz="1000" dirty="0" err="1">
                  <a:solidFill>
                    <a:schemeClr val="bg1"/>
                  </a:solidFill>
                </a:rPr>
                <a:t>multi-sectoriel</a:t>
              </a:r>
              <a:r>
                <a:rPr lang="fr-FR" sz="1000" dirty="0">
                  <a:solidFill>
                    <a:schemeClr val="bg1"/>
                  </a:solidFill>
                </a:rPr>
                <a:t> et multi-parties et étude d'impact</a:t>
              </a:r>
              <a:endParaRPr lang="en-GB" sz="2400" dirty="0">
                <a:solidFill>
                  <a:schemeClr val="bg1"/>
                </a:solidFill>
              </a:endParaRPr>
            </a:p>
          </p:txBody>
        </p:sp>
        <p:sp>
          <p:nvSpPr>
            <p:cNvPr id="20" name="TextBox 19"/>
            <p:cNvSpPr txBox="1"/>
            <p:nvPr/>
          </p:nvSpPr>
          <p:spPr>
            <a:xfrm>
              <a:off x="586695" y="2764966"/>
              <a:ext cx="2162600" cy="1015663"/>
            </a:xfrm>
            <a:prstGeom prst="rect">
              <a:avLst/>
            </a:prstGeom>
            <a:solidFill>
              <a:srgbClr val="EA7A9D"/>
            </a:solidFill>
          </p:spPr>
          <p:txBody>
            <a:bodyPr wrap="square" rtlCol="0">
              <a:spAutoFit/>
            </a:bodyPr>
            <a:lstStyle/>
            <a:p>
              <a:r>
                <a:rPr lang="fr-FR" sz="1200" dirty="0" smtClean="0">
                  <a:solidFill>
                    <a:schemeClr val="bg1"/>
                  </a:solidFill>
                </a:rPr>
                <a:t>Evaluation de la Dégradation </a:t>
              </a:r>
              <a:r>
                <a:rPr lang="fr-FR" sz="1200" dirty="0">
                  <a:solidFill>
                    <a:schemeClr val="bg1"/>
                  </a:solidFill>
                </a:rPr>
                <a:t>des Terres </a:t>
              </a:r>
              <a:r>
                <a:rPr lang="fr-FR" sz="1200" dirty="0" smtClean="0">
                  <a:solidFill>
                    <a:schemeClr val="bg1"/>
                  </a:solidFill>
                </a:rPr>
                <a:t>(DT) </a:t>
              </a:r>
              <a:r>
                <a:rPr lang="fr-FR" sz="1200" dirty="0">
                  <a:solidFill>
                    <a:schemeClr val="bg1"/>
                  </a:solidFill>
                </a:rPr>
                <a:t>et de la </a:t>
              </a:r>
              <a:r>
                <a:rPr lang="fr-FR" sz="1200" dirty="0" smtClean="0">
                  <a:solidFill>
                    <a:schemeClr val="bg1"/>
                  </a:solidFill>
                </a:rPr>
                <a:t>GDT</a:t>
              </a:r>
            </a:p>
            <a:p>
              <a:r>
                <a:rPr lang="fr-FR" sz="1200" dirty="0" smtClean="0">
                  <a:solidFill>
                    <a:schemeClr val="bg1"/>
                  </a:solidFill>
                </a:rPr>
                <a:t>Partenariat avec </a:t>
              </a:r>
              <a:r>
                <a:rPr lang="fr-FR" sz="1200" dirty="0" err="1" smtClean="0">
                  <a:solidFill>
                    <a:schemeClr val="bg1"/>
                  </a:solidFill>
                </a:rPr>
                <a:t>intitutions</a:t>
              </a:r>
              <a:r>
                <a:rPr lang="fr-FR" sz="1200" dirty="0" smtClean="0">
                  <a:solidFill>
                    <a:schemeClr val="bg1"/>
                  </a:solidFill>
                </a:rPr>
                <a:t> politiques et </a:t>
              </a:r>
              <a:r>
                <a:rPr lang="fr-FR" sz="1200" dirty="0" err="1" smtClean="0">
                  <a:solidFill>
                    <a:schemeClr val="bg1"/>
                  </a:solidFill>
                </a:rPr>
                <a:t>mécamismes</a:t>
              </a:r>
              <a:r>
                <a:rPr lang="fr-FR" sz="1200" dirty="0" smtClean="0">
                  <a:solidFill>
                    <a:schemeClr val="bg1"/>
                  </a:solidFill>
                </a:rPr>
                <a:t> de financement</a:t>
              </a:r>
              <a:endParaRPr lang="en-GB" sz="1200" dirty="0">
                <a:solidFill>
                  <a:schemeClr val="bg1"/>
                </a:solidFill>
              </a:endParaRPr>
            </a:p>
          </p:txBody>
        </p:sp>
        <p:sp>
          <p:nvSpPr>
            <p:cNvPr id="21" name="TextBox 20"/>
            <p:cNvSpPr txBox="1"/>
            <p:nvPr/>
          </p:nvSpPr>
          <p:spPr>
            <a:xfrm>
              <a:off x="3060039" y="2077096"/>
              <a:ext cx="1024948" cy="1115690"/>
            </a:xfrm>
            <a:prstGeom prst="rect">
              <a:avLst/>
            </a:prstGeom>
            <a:solidFill>
              <a:srgbClr val="EC9A40"/>
            </a:solidFill>
          </p:spPr>
          <p:txBody>
            <a:bodyPr wrap="square" rtlCol="0">
              <a:spAutoFit/>
            </a:bodyPr>
            <a:lstStyle/>
            <a:p>
              <a:r>
                <a:rPr lang="fr-FR" sz="1050" dirty="0" smtClean="0">
                  <a:solidFill>
                    <a:schemeClr val="bg1"/>
                  </a:solidFill>
                </a:rPr>
                <a:t>MODULE 3</a:t>
              </a:r>
              <a:endParaRPr lang="fr-FR" sz="1050" dirty="0">
                <a:solidFill>
                  <a:schemeClr val="bg1"/>
                </a:solidFill>
              </a:endParaRPr>
            </a:p>
            <a:p>
              <a:r>
                <a:rPr lang="fr-FR" sz="1400" dirty="0">
                  <a:solidFill>
                    <a:schemeClr val="bg1"/>
                  </a:solidFill>
                </a:rPr>
                <a:t>Sélection des paysages prioritaires</a:t>
              </a:r>
              <a:endParaRPr lang="en-GB" sz="1200" dirty="0">
                <a:solidFill>
                  <a:schemeClr val="bg1"/>
                </a:solidFill>
              </a:endParaRPr>
            </a:p>
          </p:txBody>
        </p:sp>
        <p:sp>
          <p:nvSpPr>
            <p:cNvPr id="22" name="Left-Right Arrow 21"/>
            <p:cNvSpPr/>
            <p:nvPr/>
          </p:nvSpPr>
          <p:spPr>
            <a:xfrm rot="16200000">
              <a:off x="865863" y="4515241"/>
              <a:ext cx="1439050" cy="121071"/>
            </a:xfrm>
            <a:prstGeom prst="leftRightArrow">
              <a:avLst/>
            </a:prstGeom>
            <a:solidFill>
              <a:schemeClr val="accent3">
                <a:lumMod val="85000"/>
              </a:schemeClr>
            </a:solidFill>
            <a:ln>
              <a:solidFill>
                <a:schemeClr val="accent3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3" name="TextBox 22"/>
            <p:cNvSpPr txBox="1"/>
            <p:nvPr/>
          </p:nvSpPr>
          <p:spPr>
            <a:xfrm>
              <a:off x="4419246" y="4047289"/>
              <a:ext cx="2136299" cy="1092607"/>
            </a:xfrm>
            <a:prstGeom prst="rect">
              <a:avLst/>
            </a:prstGeom>
            <a:solidFill>
              <a:schemeClr val="accent5">
                <a:lumMod val="75000"/>
              </a:schemeClr>
            </a:solidFill>
          </p:spPr>
          <p:txBody>
            <a:bodyPr wrap="square" rtlCol="0">
              <a:spAutoFit/>
            </a:bodyPr>
            <a:lstStyle/>
            <a:p>
              <a:r>
                <a:rPr lang="fr-FR" sz="900" dirty="0">
                  <a:solidFill>
                    <a:schemeClr val="bg1"/>
                  </a:solidFill>
                </a:rPr>
                <a:t>Etablissement des priorités et plan d'action pour mise en place avec les parties prenantes</a:t>
              </a:r>
            </a:p>
            <a:p>
              <a:endParaRPr lang="fr-FR" sz="200" dirty="0">
                <a:solidFill>
                  <a:schemeClr val="bg1"/>
                </a:solidFill>
              </a:endParaRPr>
            </a:p>
            <a:p>
              <a:r>
                <a:rPr lang="fr-FR" sz="900" dirty="0">
                  <a:solidFill>
                    <a:schemeClr val="bg1"/>
                  </a:solidFill>
                </a:rPr>
                <a:t>Mécanismes de soutien de la GDT, partenariats avec institutions politiques décentralisées et mécanismes financiers</a:t>
              </a:r>
              <a:endParaRPr lang="en-GB" sz="1600" dirty="0">
                <a:solidFill>
                  <a:schemeClr val="bg1"/>
                </a:solidFill>
              </a:endParaRPr>
            </a:p>
          </p:txBody>
        </p:sp>
        <p:sp>
          <p:nvSpPr>
            <p:cNvPr id="24" name="TextBox 23"/>
            <p:cNvSpPr txBox="1"/>
            <p:nvPr/>
          </p:nvSpPr>
          <p:spPr>
            <a:xfrm>
              <a:off x="595180" y="5341273"/>
              <a:ext cx="8471292" cy="477054"/>
            </a:xfrm>
            <a:prstGeom prst="rect">
              <a:avLst/>
            </a:prstGeom>
            <a:solidFill>
              <a:srgbClr val="B098DC"/>
            </a:solidFill>
          </p:spPr>
          <p:txBody>
            <a:bodyPr wrap="square" rtlCol="0">
              <a:spAutoFit/>
            </a:bodyPr>
            <a:lstStyle/>
            <a:p>
              <a:r>
                <a:rPr lang="fr-FR" sz="1100" dirty="0" smtClean="0">
                  <a:solidFill>
                    <a:schemeClr val="bg1"/>
                  </a:solidFill>
                </a:rPr>
                <a:t>MODULE 7</a:t>
              </a:r>
              <a:endParaRPr lang="fr-FR" sz="1400" dirty="0" smtClean="0">
                <a:solidFill>
                  <a:schemeClr val="bg1"/>
                </a:solidFill>
              </a:endParaRPr>
            </a:p>
            <a:p>
              <a:r>
                <a:rPr lang="fr-FR" sz="1400" dirty="0" smtClean="0">
                  <a:solidFill>
                    <a:schemeClr val="bg1"/>
                  </a:solidFill>
                </a:rPr>
                <a:t>Plateforme de gestion des connaissances pour une prise de décision éclairée</a:t>
              </a:r>
              <a:endParaRPr lang="en-GB" sz="3200" dirty="0">
                <a:solidFill>
                  <a:schemeClr val="bg1"/>
                </a:solidFill>
              </a:endParaRPr>
            </a:p>
          </p:txBody>
        </p:sp>
        <p:sp>
          <p:nvSpPr>
            <p:cNvPr id="25" name="Left-Right Arrow 24"/>
            <p:cNvSpPr/>
            <p:nvPr/>
          </p:nvSpPr>
          <p:spPr>
            <a:xfrm rot="16200000">
              <a:off x="6060416" y="5184860"/>
              <a:ext cx="198580" cy="136785"/>
            </a:xfrm>
            <a:prstGeom prst="leftRightArrow">
              <a:avLst/>
            </a:prstGeom>
            <a:solidFill>
              <a:schemeClr val="accent3">
                <a:lumMod val="85000"/>
              </a:schemeClr>
            </a:solidFill>
            <a:ln>
              <a:solidFill>
                <a:schemeClr val="accent3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6" name="Left-Right Arrow 25"/>
            <p:cNvSpPr/>
            <p:nvPr/>
          </p:nvSpPr>
          <p:spPr>
            <a:xfrm>
              <a:off x="6596727" y="4290483"/>
              <a:ext cx="265227" cy="165563"/>
            </a:xfrm>
            <a:prstGeom prst="leftRightArrow">
              <a:avLst/>
            </a:prstGeom>
            <a:solidFill>
              <a:schemeClr val="accent3">
                <a:lumMod val="85000"/>
              </a:schemeClr>
            </a:solidFill>
            <a:ln>
              <a:solidFill>
                <a:schemeClr val="accent3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7" name="Left-Right Arrow 26"/>
            <p:cNvSpPr/>
            <p:nvPr/>
          </p:nvSpPr>
          <p:spPr>
            <a:xfrm rot="16200000">
              <a:off x="7696047" y="4943179"/>
              <a:ext cx="601863" cy="97459"/>
            </a:xfrm>
            <a:prstGeom prst="leftRightArrow">
              <a:avLst/>
            </a:prstGeom>
            <a:solidFill>
              <a:schemeClr val="accent3">
                <a:lumMod val="85000"/>
              </a:schemeClr>
            </a:solidFill>
            <a:ln>
              <a:solidFill>
                <a:schemeClr val="accent3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8" name="Right Arrow 27"/>
            <p:cNvSpPr/>
            <p:nvPr/>
          </p:nvSpPr>
          <p:spPr>
            <a:xfrm>
              <a:off x="2787345" y="2321167"/>
              <a:ext cx="230489" cy="226758"/>
            </a:xfrm>
            <a:prstGeom prst="rightArrow">
              <a:avLst/>
            </a:prstGeom>
            <a:solidFill>
              <a:schemeClr val="bg2"/>
            </a:solidFill>
            <a:ln>
              <a:solidFill>
                <a:schemeClr val="bg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9" name="Right Arrow 28"/>
            <p:cNvSpPr/>
            <p:nvPr/>
          </p:nvSpPr>
          <p:spPr>
            <a:xfrm>
              <a:off x="4149562" y="2318819"/>
              <a:ext cx="230489" cy="226758"/>
            </a:xfrm>
            <a:prstGeom prst="rightArrow">
              <a:avLst/>
            </a:prstGeom>
            <a:solidFill>
              <a:schemeClr val="bg2"/>
            </a:solidFill>
            <a:ln>
              <a:solidFill>
                <a:schemeClr val="bg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0" name="Right Arrow 29"/>
            <p:cNvSpPr/>
            <p:nvPr/>
          </p:nvSpPr>
          <p:spPr>
            <a:xfrm>
              <a:off x="6614095" y="3737751"/>
              <a:ext cx="230489" cy="226758"/>
            </a:xfrm>
            <a:prstGeom prst="rightArrow">
              <a:avLst/>
            </a:prstGeom>
            <a:solidFill>
              <a:schemeClr val="bg2"/>
            </a:solidFill>
            <a:ln>
              <a:solidFill>
                <a:schemeClr val="bg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1" name="Left-Right Arrow 30"/>
            <p:cNvSpPr/>
            <p:nvPr/>
          </p:nvSpPr>
          <p:spPr>
            <a:xfrm>
              <a:off x="2808583" y="3257740"/>
              <a:ext cx="1552113" cy="163153"/>
            </a:xfrm>
            <a:prstGeom prst="leftRightArrow">
              <a:avLst/>
            </a:prstGeom>
            <a:solidFill>
              <a:schemeClr val="accent3">
                <a:lumMod val="85000"/>
              </a:schemeClr>
            </a:solidFill>
            <a:ln>
              <a:solidFill>
                <a:schemeClr val="accent3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pic>
        <p:nvPicPr>
          <p:cNvPr id="32" name="Image 31" descr="Sigle_dgacta.gif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8244408" y="3616"/>
            <a:ext cx="720226" cy="8500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17085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LADA_color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61436" y="5139455"/>
            <a:ext cx="886023" cy="1312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Image 5" descr="Sigle_dgacta.gif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7577225" y="791124"/>
            <a:ext cx="1470233" cy="693660"/>
          </a:xfrm>
          <a:prstGeom prst="rect">
            <a:avLst/>
          </a:prstGeom>
        </p:spPr>
      </p:pic>
      <p:sp>
        <p:nvSpPr>
          <p:cNvPr id="7" name="TextBox 112"/>
          <p:cNvSpPr txBox="1"/>
          <p:nvPr/>
        </p:nvSpPr>
        <p:spPr>
          <a:xfrm>
            <a:off x="121083" y="-1"/>
            <a:ext cx="8806893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2000" b="1" dirty="0">
                <a:solidFill>
                  <a:srgbClr val="C00000"/>
                </a:solidFill>
                <a:latin typeface="Comic Sans MS" panose="030F0702030302020204" pitchFamily="66" charset="0"/>
              </a:rPr>
              <a:t>Module 2: Assessment of Land Degradation </a:t>
            </a:r>
            <a:r>
              <a:rPr lang="en-US" sz="2000" b="1" dirty="0" smtClean="0">
                <a:solidFill>
                  <a:srgbClr val="C00000"/>
                </a:solidFill>
                <a:latin typeface="Comic Sans MS" panose="030F0702030302020204" pitchFamily="66" charset="0"/>
              </a:rPr>
              <a:t>at </a:t>
            </a:r>
            <a:r>
              <a:rPr lang="en-US" sz="2000" b="1" dirty="0">
                <a:solidFill>
                  <a:srgbClr val="C00000"/>
                </a:solidFill>
                <a:latin typeface="Comic Sans MS" panose="030F0702030302020204" pitchFamily="66" charset="0"/>
              </a:rPr>
              <a:t>national / subnational levels </a:t>
            </a:r>
            <a:r>
              <a:rPr lang="en-US" sz="2000" b="1" dirty="0" smtClean="0">
                <a:solidFill>
                  <a:srgbClr val="C00000"/>
                </a:solidFill>
                <a:latin typeface="Comic Sans MS" panose="030F0702030302020204" pitchFamily="66" charset="0"/>
              </a:rPr>
              <a:t> using </a:t>
            </a:r>
            <a:r>
              <a:rPr lang="en-US" sz="2000" b="1" dirty="0" err="1" smtClean="0">
                <a:solidFill>
                  <a:srgbClr val="C00000"/>
                </a:solidFill>
                <a:latin typeface="Comic Sans MS" panose="030F0702030302020204" pitchFamily="66" charset="0"/>
              </a:rPr>
              <a:t>wocat</a:t>
            </a:r>
            <a:r>
              <a:rPr lang="en-US" sz="2000" b="1" dirty="0" smtClean="0">
                <a:solidFill>
                  <a:srgbClr val="C00000"/>
                </a:solidFill>
                <a:latin typeface="Comic Sans MS" panose="030F0702030302020204" pitchFamily="66" charset="0"/>
              </a:rPr>
              <a:t> tools making available 2 output maps </a:t>
            </a:r>
            <a:endParaRPr lang="en-US" sz="2000" b="1" dirty="0">
              <a:solidFill>
                <a:srgbClr val="440839"/>
              </a:solidFill>
              <a:latin typeface="Comic Sans MS" panose="030F0702030302020204" pitchFamily="66" charset="0"/>
            </a:endParaRPr>
          </a:p>
        </p:txBody>
      </p:sp>
      <p:pic>
        <p:nvPicPr>
          <p:cNvPr id="8" name="Picture 2" descr="G:\Cartes LADA\CARTE_LUS_ST2I-AMELIRE2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9680" y="649440"/>
            <a:ext cx="4115351" cy="49834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/>
          <p:cNvSpPr/>
          <p:nvPr/>
        </p:nvSpPr>
        <p:spPr>
          <a:xfrm>
            <a:off x="166984" y="1137954"/>
            <a:ext cx="182389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altLang="fr-FR" dirty="0" smtClean="0">
                <a:solidFill>
                  <a:srgbClr val="DA2EAD"/>
                </a:solidFill>
              </a:rPr>
              <a:t>21 LUS  </a:t>
            </a:r>
            <a:r>
              <a:rPr lang="fr-FR" altLang="fr-FR" dirty="0" err="1" smtClean="0">
                <a:solidFill>
                  <a:srgbClr val="DA2EAD"/>
                </a:solidFill>
              </a:rPr>
              <a:t>identified</a:t>
            </a:r>
            <a:endParaRPr lang="fr-FR" dirty="0"/>
          </a:p>
        </p:txBody>
      </p:sp>
      <p:sp>
        <p:nvSpPr>
          <p:cNvPr id="3" name="Rectangle 2"/>
          <p:cNvSpPr/>
          <p:nvPr/>
        </p:nvSpPr>
        <p:spPr>
          <a:xfrm>
            <a:off x="5824" y="5661248"/>
            <a:ext cx="4810372" cy="101438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800100" indent="-342900">
              <a:lnSpc>
                <a:spcPct val="107000"/>
              </a:lnSpc>
            </a:pPr>
            <a:r>
              <a:rPr lang="en-US" altLang="fr-FR" sz="1400" b="1" dirty="0" smtClean="0">
                <a:solidFill>
                  <a:srgbClr val="C00000"/>
                </a:solidFill>
                <a:latin typeface="Comic Sans MS" panose="030F0702030302020204" pitchFamily="66" charset="0"/>
              </a:rPr>
              <a:t>Cereal </a:t>
            </a:r>
            <a:r>
              <a:rPr lang="en-US" altLang="fr-FR" sz="1400" b="1" dirty="0">
                <a:solidFill>
                  <a:srgbClr val="C00000"/>
                </a:solidFill>
                <a:latin typeface="Comic Sans MS" panose="030F0702030302020204" pitchFamily="66" charset="0"/>
              </a:rPr>
              <a:t> </a:t>
            </a:r>
            <a:r>
              <a:rPr lang="en-US" altLang="fr-FR" sz="1400" b="1" dirty="0" smtClean="0">
                <a:solidFill>
                  <a:srgbClr val="C00000"/>
                </a:solidFill>
                <a:latin typeface="Comic Sans MS" panose="030F0702030302020204" pitchFamily="66" charset="0"/>
              </a:rPr>
              <a:t>- </a:t>
            </a:r>
            <a:r>
              <a:rPr lang="en-US" altLang="fr-FR" sz="1400" b="1" dirty="0" smtClean="0">
                <a:solidFill>
                  <a:srgbClr val="C00000"/>
                </a:solidFill>
                <a:latin typeface="Comic Sans MS" panose="030F0702030302020204" pitchFamily="66" charset="0"/>
              </a:rPr>
              <a:t>Arboriculture</a:t>
            </a:r>
          </a:p>
          <a:p>
            <a:pPr marL="800100" indent="-342900">
              <a:lnSpc>
                <a:spcPct val="107000"/>
              </a:lnSpc>
              <a:spcAft>
                <a:spcPts val="0"/>
              </a:spcAft>
            </a:pPr>
            <a:r>
              <a:rPr lang="en-US" altLang="fr-FR" sz="1400" b="1" dirty="0" smtClean="0">
                <a:solidFill>
                  <a:srgbClr val="C00000"/>
                </a:solidFill>
                <a:latin typeface="Comic Sans MS" panose="030F0702030302020204" pitchFamily="66" charset="0"/>
              </a:rPr>
              <a:t>- Vines-Cultures </a:t>
            </a:r>
            <a:r>
              <a:rPr lang="en-US" altLang="fr-FR" sz="1400" b="1" dirty="0" err="1" smtClean="0">
                <a:solidFill>
                  <a:srgbClr val="C00000"/>
                </a:solidFill>
                <a:latin typeface="Comic Sans MS" panose="030F0702030302020204" pitchFamily="66" charset="0"/>
              </a:rPr>
              <a:t>maraichaires</a:t>
            </a:r>
            <a:r>
              <a:rPr lang="en-US" altLang="fr-FR" sz="1400" b="1" dirty="0" smtClean="0">
                <a:solidFill>
                  <a:srgbClr val="C00000"/>
                </a:solidFill>
                <a:latin typeface="Comic Sans MS" panose="030F0702030302020204" pitchFamily="66" charset="0"/>
              </a:rPr>
              <a:t>,</a:t>
            </a:r>
          </a:p>
          <a:p>
            <a:pPr marL="800100" indent="-342900">
              <a:lnSpc>
                <a:spcPct val="107000"/>
              </a:lnSpc>
              <a:spcAft>
                <a:spcPts val="0"/>
              </a:spcAft>
            </a:pPr>
            <a:r>
              <a:rPr lang="en-US" altLang="fr-FR" sz="1400" b="1" dirty="0" smtClean="0">
                <a:solidFill>
                  <a:srgbClr val="C00000"/>
                </a:solidFill>
                <a:latin typeface="Comic Sans MS" panose="030F0702030302020204" pitchFamily="66" charset="0"/>
              </a:rPr>
              <a:t>  legumes</a:t>
            </a:r>
          </a:p>
          <a:p>
            <a:pPr marL="800100" indent="-342900">
              <a:lnSpc>
                <a:spcPct val="107000"/>
              </a:lnSpc>
              <a:spcAft>
                <a:spcPts val="0"/>
              </a:spcAft>
            </a:pPr>
            <a:r>
              <a:rPr lang="en-US" altLang="fr-FR" sz="1400" b="1" dirty="0" smtClean="0">
                <a:solidFill>
                  <a:srgbClr val="C00000"/>
                </a:solidFill>
                <a:latin typeface="Comic Sans MS" panose="030F0702030302020204" pitchFamily="66" charset="0"/>
              </a:rPr>
              <a:t>   -The paths</a:t>
            </a:r>
            <a:endParaRPr lang="en-US" altLang="fr-FR" sz="1400" b="1" dirty="0">
              <a:solidFill>
                <a:srgbClr val="C00000"/>
              </a:solidFill>
              <a:latin typeface="Comic Sans MS" panose="030F0702030302020204" pitchFamily="66" charset="0"/>
            </a:endParaRPr>
          </a:p>
        </p:txBody>
      </p:sp>
      <p:pic>
        <p:nvPicPr>
          <p:cNvPr id="9" name="Picture 4" descr="CARTE_LUS_Degradation -types de dégr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4082" y="836712"/>
            <a:ext cx="3475318" cy="46337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Rectangle 9"/>
          <p:cNvSpPr/>
          <p:nvPr/>
        </p:nvSpPr>
        <p:spPr>
          <a:xfrm>
            <a:off x="4355976" y="5661248"/>
            <a:ext cx="4572000" cy="1234184"/>
          </a:xfrm>
          <a:prstGeom prst="rect">
            <a:avLst/>
          </a:prstGeom>
        </p:spPr>
        <p:txBody>
          <a:bodyPr>
            <a:spAutoFit/>
          </a:bodyPr>
          <a:lstStyle/>
          <a:p>
            <a:pPr marL="800100" indent="-342900">
              <a:lnSpc>
                <a:spcPct val="107000"/>
              </a:lnSpc>
            </a:pPr>
            <a:r>
              <a:rPr lang="en-US" altLang="fr-FR" sz="1400" b="1" dirty="0" smtClean="0">
                <a:solidFill>
                  <a:srgbClr val="C00000"/>
                </a:solidFill>
                <a:latin typeface="Comic Sans MS" panose="030F0702030302020204" pitchFamily="66" charset="0"/>
              </a:rPr>
              <a:t>The main forms of degradation are</a:t>
            </a:r>
          </a:p>
          <a:p>
            <a:pPr marL="800100" indent="-342900">
              <a:lnSpc>
                <a:spcPct val="107000"/>
              </a:lnSpc>
            </a:pPr>
            <a:r>
              <a:rPr lang="en-US" altLang="fr-FR" sz="1400" b="1" dirty="0" smtClean="0">
                <a:solidFill>
                  <a:srgbClr val="C00000"/>
                </a:solidFill>
                <a:latin typeface="Comic Sans MS" panose="030F0702030302020204" pitchFamily="66" charset="0"/>
              </a:rPr>
              <a:t>-Water erosion</a:t>
            </a:r>
          </a:p>
          <a:p>
            <a:pPr marL="800100" indent="-342900">
              <a:lnSpc>
                <a:spcPct val="107000"/>
              </a:lnSpc>
            </a:pPr>
            <a:r>
              <a:rPr lang="en-US" altLang="fr-FR" sz="1400" b="1" dirty="0" smtClean="0">
                <a:solidFill>
                  <a:srgbClr val="C00000"/>
                </a:solidFill>
                <a:latin typeface="Comic Sans MS" panose="030F0702030302020204" pitchFamily="66" charset="0"/>
              </a:rPr>
              <a:t>-The reduction of the vegetal cover</a:t>
            </a:r>
          </a:p>
          <a:p>
            <a:pPr marL="800100" indent="-342900">
              <a:lnSpc>
                <a:spcPct val="107000"/>
              </a:lnSpc>
            </a:pPr>
            <a:r>
              <a:rPr lang="en-US" altLang="fr-FR" sz="1400" b="1" dirty="0" smtClean="0">
                <a:solidFill>
                  <a:srgbClr val="C00000"/>
                </a:solidFill>
                <a:latin typeface="Comic Sans MS" panose="030F0702030302020204" pitchFamily="66" charset="0"/>
              </a:rPr>
              <a:t>-</a:t>
            </a:r>
            <a:r>
              <a:rPr lang="en-US" altLang="fr-FR" sz="1400" b="1" dirty="0" err="1" smtClean="0">
                <a:solidFill>
                  <a:srgbClr val="C00000"/>
                </a:solidFill>
                <a:latin typeface="Comic Sans MS" panose="030F0702030302020204" pitchFamily="66" charset="0"/>
              </a:rPr>
              <a:t>Salinisation</a:t>
            </a:r>
            <a:endParaRPr lang="en-US" altLang="fr-FR" sz="1400" b="1" dirty="0" smtClean="0">
              <a:solidFill>
                <a:srgbClr val="C00000"/>
              </a:solidFill>
              <a:latin typeface="Comic Sans MS" panose="030F0702030302020204" pitchFamily="66" charset="0"/>
            </a:endParaRPr>
          </a:p>
          <a:p>
            <a:pPr marL="800100" indent="-342900">
              <a:lnSpc>
                <a:spcPct val="107000"/>
              </a:lnSpc>
            </a:pPr>
            <a:r>
              <a:rPr lang="en-US" altLang="fr-FR" sz="1400" b="1" dirty="0" smtClean="0">
                <a:solidFill>
                  <a:srgbClr val="C00000"/>
                </a:solidFill>
                <a:latin typeface="Comic Sans MS" panose="030F0702030302020204" pitchFamily="66" charset="0"/>
              </a:rPr>
              <a:t>- Lower fertility</a:t>
            </a:r>
            <a:endParaRPr lang="en-US" dirty="0" smtClean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3347864" y="5389333"/>
            <a:ext cx="2182008" cy="38869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800100" indent="-342900">
              <a:lnSpc>
                <a:spcPct val="107000"/>
              </a:lnSpc>
            </a:pPr>
            <a:r>
              <a:rPr lang="en-US" altLang="fr-FR" b="1" dirty="0">
                <a:solidFill>
                  <a:srgbClr val="C00000"/>
                </a:solidFill>
                <a:latin typeface="Comic Sans MS" panose="030F0702030302020204" pitchFamily="66" charset="0"/>
              </a:rPr>
              <a:t>LADA Project</a:t>
            </a:r>
            <a:endParaRPr lang="en-US" altLang="fr-FR" b="1" dirty="0">
              <a:solidFill>
                <a:srgbClr val="C00000"/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128774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282" y="714356"/>
            <a:ext cx="8929718" cy="5260768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4" name="Rectangle 3"/>
          <p:cNvSpPr/>
          <p:nvPr/>
        </p:nvSpPr>
        <p:spPr>
          <a:xfrm>
            <a:off x="755576" y="620688"/>
            <a:ext cx="8064896" cy="1754326"/>
          </a:xfrm>
          <a:prstGeom prst="rect">
            <a:avLst/>
          </a:prstGeom>
          <a:solidFill>
            <a:schemeClr val="bg2">
              <a:lumMod val="90000"/>
            </a:schemeClr>
          </a:solidFill>
        </p:spPr>
        <p:txBody>
          <a:bodyPr wrap="square">
            <a:spAutoFit/>
          </a:bodyPr>
          <a:lstStyle/>
          <a:p>
            <a:endParaRPr lang="en-US" dirty="0" smtClean="0"/>
          </a:p>
          <a:p>
            <a:endParaRPr lang="en-US" dirty="0"/>
          </a:p>
          <a:p>
            <a:endParaRPr lang="en-US" sz="2400" dirty="0" smtClean="0"/>
          </a:p>
          <a:p>
            <a:pPr algn="ctr"/>
            <a:r>
              <a:rPr lang="en-US" sz="2400" b="1" i="1" dirty="0" smtClean="0">
                <a:solidFill>
                  <a:srgbClr val="FF0066"/>
                </a:solidFill>
              </a:rPr>
              <a:t>Development </a:t>
            </a:r>
            <a:r>
              <a:rPr lang="en-US" sz="2400" b="1" i="1" dirty="0">
                <a:solidFill>
                  <a:srgbClr val="FF0066"/>
                </a:solidFill>
              </a:rPr>
              <a:t>of 4 evaluation studies of  </a:t>
            </a:r>
            <a:r>
              <a:rPr lang="en-US" sz="2400" b="1" i="1" dirty="0" smtClean="0">
                <a:solidFill>
                  <a:srgbClr val="FF0066"/>
                </a:solidFill>
              </a:rPr>
              <a:t>state of goods </a:t>
            </a:r>
            <a:r>
              <a:rPr lang="en-US" sz="2400" b="1" i="1" dirty="0">
                <a:solidFill>
                  <a:srgbClr val="FF0066"/>
                </a:solidFill>
              </a:rPr>
              <a:t>practices  involved in the framework of the project</a:t>
            </a:r>
            <a:endParaRPr lang="fr-FR" sz="2400" b="1" i="1" dirty="0">
              <a:solidFill>
                <a:srgbClr val="FF006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0742533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723076" y="854254"/>
            <a:ext cx="7772400" cy="1470025"/>
          </a:xfrm>
        </p:spPr>
        <p:txBody>
          <a:bodyPr>
            <a:normAutofit/>
          </a:bodyPr>
          <a:lstStyle/>
          <a:p>
            <a:r>
              <a:rPr lang="en-US" altLang="en-US" sz="2000" dirty="0">
                <a:solidFill>
                  <a:srgbClr val="0070C0"/>
                </a:solidFill>
                <a:latin typeface="Comic Sans MS" panose="030F0702030302020204" pitchFamily="66" charset="0"/>
                <a:ea typeface="+mn-ea"/>
                <a:cs typeface="+mn-cs"/>
              </a:rPr>
              <a:t>the local scale </a:t>
            </a:r>
            <a:r>
              <a:rPr lang="en-US" altLang="en-US" sz="2000" dirty="0" smtClean="0">
                <a:solidFill>
                  <a:srgbClr val="0070C0"/>
                </a:solidFill>
                <a:latin typeface="Comic Sans MS" panose="030F0702030302020204" pitchFamily="66" charset="0"/>
                <a:ea typeface="+mn-ea"/>
                <a:cs typeface="+mn-cs"/>
              </a:rPr>
              <a:t> mapping to </a:t>
            </a:r>
            <a:r>
              <a:rPr lang="en-US" altLang="en-US" sz="2000" dirty="0">
                <a:solidFill>
                  <a:srgbClr val="0070C0"/>
                </a:solidFill>
                <a:latin typeface="Comic Sans MS" panose="030F0702030302020204" pitchFamily="66" charset="0"/>
                <a:ea typeface="+mn-ea"/>
                <a:cs typeface="+mn-cs"/>
              </a:rPr>
              <a:t>target the selected priority landscapes for the implementation of good </a:t>
            </a:r>
            <a:r>
              <a:rPr lang="en-US" altLang="en-US" sz="2000" dirty="0" smtClean="0">
                <a:solidFill>
                  <a:srgbClr val="0070C0"/>
                </a:solidFill>
                <a:latin typeface="Comic Sans MS" panose="030F0702030302020204" pitchFamily="66" charset="0"/>
                <a:ea typeface="+mn-ea"/>
                <a:cs typeface="+mn-cs"/>
              </a:rPr>
              <a:t>practices using </a:t>
            </a:r>
            <a:r>
              <a:rPr lang="en-US" altLang="en-US" sz="2000" dirty="0" err="1">
                <a:solidFill>
                  <a:srgbClr val="0070C0"/>
                </a:solidFill>
                <a:latin typeface="Comic Sans MS" panose="030F0702030302020204" pitchFamily="66" charset="0"/>
                <a:ea typeface="+mn-ea"/>
                <a:cs typeface="+mn-cs"/>
              </a:rPr>
              <a:t>wocat</a:t>
            </a:r>
            <a:r>
              <a:rPr lang="en-US" altLang="en-US" sz="2000" dirty="0">
                <a:solidFill>
                  <a:srgbClr val="0070C0"/>
                </a:solidFill>
                <a:latin typeface="Comic Sans MS" panose="030F0702030302020204" pitchFamily="66" charset="0"/>
                <a:ea typeface="+mn-ea"/>
                <a:cs typeface="+mn-cs"/>
              </a:rPr>
              <a:t> mapping questionnaires and taking into account the characteristics of the environment</a:t>
            </a:r>
            <a:endParaRPr lang="fr-FR" sz="2000" kern="1200" dirty="0">
              <a:solidFill>
                <a:srgbClr val="0070C0"/>
              </a:solidFill>
              <a:latin typeface="Comic Sans MS" panose="030F0702030302020204" pitchFamily="66" charset="0"/>
              <a:ea typeface="+mn-ea"/>
              <a:cs typeface="+mn-cs"/>
            </a:endParaRPr>
          </a:p>
        </p:txBody>
      </p:sp>
      <p:sp>
        <p:nvSpPr>
          <p:cNvPr id="4" name="TextBox 10"/>
          <p:cNvSpPr txBox="1">
            <a:spLocks noChangeArrowheads="1"/>
          </p:cNvSpPr>
          <p:nvPr/>
        </p:nvSpPr>
        <p:spPr bwMode="auto">
          <a:xfrm>
            <a:off x="934636" y="116632"/>
            <a:ext cx="7560840" cy="707886"/>
          </a:xfrm>
          <a:prstGeom prst="rect">
            <a:avLst/>
          </a:prstGeom>
          <a:solidFill>
            <a:schemeClr val="bg1"/>
          </a:solidFill>
          <a:ln w="28575">
            <a:solidFill>
              <a:schemeClr val="tx1"/>
            </a:solidFill>
            <a:miter lim="800000"/>
            <a:headEnd/>
            <a:tailEnd/>
          </a:ln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2800" b="1">
                <a:solidFill>
                  <a:srgbClr val="6B6BCF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400">
                <a:solidFill>
                  <a:srgbClr val="D2AD46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o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None/>
            </a:pPr>
            <a:r>
              <a:rPr lang="en-US" sz="2000" dirty="0">
                <a:solidFill>
                  <a:srgbClr val="E3681D"/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Module 3 </a:t>
            </a:r>
            <a:r>
              <a:rPr lang="en-US" altLang="en-US" sz="2000" dirty="0" smtClean="0">
                <a:solidFill>
                  <a:srgbClr val="0070C0"/>
                </a:solidFill>
                <a:latin typeface="Comic Sans MS" panose="030F0702030302020204" pitchFamily="66" charset="0"/>
              </a:rPr>
              <a:t>Decision </a:t>
            </a:r>
            <a:r>
              <a:rPr lang="en-US" altLang="en-US" sz="2000" dirty="0">
                <a:solidFill>
                  <a:srgbClr val="0070C0"/>
                </a:solidFill>
                <a:latin typeface="Comic Sans MS" panose="030F0702030302020204" pitchFamily="66" charset="0"/>
              </a:rPr>
              <a:t>support for targeting selected priority landscapes for SLM implementation</a:t>
            </a:r>
            <a:endParaRPr lang="en-US" altLang="en-US" sz="2000" dirty="0">
              <a:solidFill>
                <a:srgbClr val="E3681D"/>
              </a:solidFill>
            </a:endParaRPr>
          </a:p>
        </p:txBody>
      </p:sp>
      <p:pic>
        <p:nvPicPr>
          <p:cNvPr id="5" name="Image 4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2276872"/>
            <a:ext cx="3672408" cy="2289497"/>
          </a:xfrm>
          <a:prstGeom prst="rect">
            <a:avLst/>
          </a:prstGeom>
        </p:spPr>
      </p:pic>
      <p:pic>
        <p:nvPicPr>
          <p:cNvPr id="6" name="Image 5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2266576"/>
            <a:ext cx="3532386" cy="2680653"/>
          </a:xfrm>
          <a:prstGeom prst="rect">
            <a:avLst/>
          </a:prstGeom>
        </p:spPr>
      </p:pic>
      <p:pic>
        <p:nvPicPr>
          <p:cNvPr id="7" name="Image 6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5" y="4455929"/>
            <a:ext cx="3456385" cy="2359218"/>
          </a:xfrm>
          <a:prstGeom prst="rect">
            <a:avLst/>
          </a:prstGeom>
        </p:spPr>
      </p:pic>
      <p:pic>
        <p:nvPicPr>
          <p:cNvPr id="8" name="Image 7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4653136"/>
            <a:ext cx="3532386" cy="22242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37690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3762" y="44624"/>
            <a:ext cx="4739778" cy="3528392"/>
          </a:xfrm>
          <a:prstGeom prst="rect">
            <a:avLst/>
          </a:prstGeom>
        </p:spPr>
      </p:pic>
      <p:pic>
        <p:nvPicPr>
          <p:cNvPr id="3" name="Image 2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69176" y="3467485"/>
            <a:ext cx="5760640" cy="3408833"/>
          </a:xfrm>
          <a:prstGeom prst="rect">
            <a:avLst/>
          </a:prstGeom>
        </p:spPr>
      </p:pic>
      <p:pic>
        <p:nvPicPr>
          <p:cNvPr id="4" name="Image 3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4008" y="44624"/>
            <a:ext cx="4499992" cy="3557013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23692" y="4005064"/>
            <a:ext cx="4572000" cy="1754326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spcBef>
                <a:spcPct val="0"/>
              </a:spcBef>
              <a:buNone/>
            </a:pPr>
            <a:r>
              <a:rPr lang="en-US" altLang="en-US" b="1" dirty="0" smtClean="0">
                <a:solidFill>
                  <a:srgbClr val="FF0066"/>
                </a:solidFill>
                <a:latin typeface="Comic Sans MS" panose="030F0702030302020204" pitchFamily="66" charset="0"/>
              </a:rPr>
              <a:t> kinds of maps  was elaborated  for each pilot areas to </a:t>
            </a:r>
            <a:r>
              <a:rPr lang="en-US" altLang="en-US" b="1" dirty="0" err="1" smtClean="0">
                <a:solidFill>
                  <a:srgbClr val="FF0066"/>
                </a:solidFill>
                <a:latin typeface="Comic Sans MS" panose="030F0702030302020204" pitchFamily="66" charset="0"/>
              </a:rPr>
              <a:t>adress</a:t>
            </a:r>
            <a:r>
              <a:rPr lang="en-US" altLang="en-US" b="1" dirty="0" smtClean="0">
                <a:solidFill>
                  <a:srgbClr val="FF0066"/>
                </a:solidFill>
                <a:latin typeface="Comic Sans MS" panose="030F0702030302020204" pitchFamily="66" charset="0"/>
              </a:rPr>
              <a:t> Priority </a:t>
            </a:r>
            <a:r>
              <a:rPr lang="en-US" altLang="en-US" b="1" dirty="0">
                <a:solidFill>
                  <a:srgbClr val="FF0066"/>
                </a:solidFill>
                <a:latin typeface="Comic Sans MS" panose="030F0702030302020204" pitchFamily="66" charset="0"/>
              </a:rPr>
              <a:t>landscapes </a:t>
            </a:r>
          </a:p>
          <a:p>
            <a:pPr algn="ctr">
              <a:spcBef>
                <a:spcPct val="0"/>
              </a:spcBef>
              <a:buNone/>
            </a:pPr>
            <a:endParaRPr lang="en-US" altLang="en-US" b="1" dirty="0" smtClean="0">
              <a:solidFill>
                <a:srgbClr val="FF0066"/>
              </a:solidFill>
              <a:latin typeface="Comic Sans MS" panose="030F0702030302020204" pitchFamily="66" charset="0"/>
            </a:endParaRPr>
          </a:p>
          <a:p>
            <a:pPr algn="ctr">
              <a:spcBef>
                <a:spcPct val="0"/>
              </a:spcBef>
              <a:buNone/>
            </a:pPr>
            <a:r>
              <a:rPr lang="en-US" altLang="en-US" b="1" dirty="0" smtClean="0">
                <a:solidFill>
                  <a:srgbClr val="FF0066"/>
                </a:solidFill>
                <a:latin typeface="Comic Sans MS" panose="030F0702030302020204" pitchFamily="66" charset="0"/>
              </a:rPr>
              <a:t>Maps for sandy amendment implementation</a:t>
            </a:r>
            <a:endParaRPr lang="en-US" altLang="en-US" b="1" dirty="0">
              <a:solidFill>
                <a:srgbClr val="FF006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907796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04664"/>
            <a:ext cx="4003993" cy="2819589"/>
          </a:xfrm>
          <a:prstGeom prst="rect">
            <a:avLst/>
          </a:prstGeom>
        </p:spPr>
      </p:pic>
      <p:pic>
        <p:nvPicPr>
          <p:cNvPr id="3" name="Image 2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3849" y="1196753"/>
            <a:ext cx="5688632" cy="3528392"/>
          </a:xfrm>
          <a:prstGeom prst="rect">
            <a:avLst/>
          </a:prstGeom>
        </p:spPr>
      </p:pic>
      <p:pic>
        <p:nvPicPr>
          <p:cNvPr id="4" name="Image 3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6950" y="4051017"/>
            <a:ext cx="5270356" cy="2779989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3923928" y="81498"/>
            <a:ext cx="4572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spcBef>
                <a:spcPct val="0"/>
              </a:spcBef>
              <a:buNone/>
            </a:pPr>
            <a:r>
              <a:rPr lang="en-US" altLang="en-US" b="1" dirty="0" smtClean="0">
                <a:solidFill>
                  <a:srgbClr val="FF0066"/>
                </a:solidFill>
                <a:latin typeface="Comic Sans MS" panose="030F0702030302020204" pitchFamily="66" charset="0"/>
              </a:rPr>
              <a:t>Priority </a:t>
            </a:r>
            <a:r>
              <a:rPr lang="en-US" altLang="en-US" b="1" dirty="0">
                <a:solidFill>
                  <a:srgbClr val="FF0066"/>
                </a:solidFill>
                <a:latin typeface="Comic Sans MS" panose="030F0702030302020204" pitchFamily="66" charset="0"/>
              </a:rPr>
              <a:t>landscapes </a:t>
            </a:r>
            <a:r>
              <a:rPr lang="en-US" altLang="en-US" b="1" dirty="0" smtClean="0">
                <a:solidFill>
                  <a:srgbClr val="FF0066"/>
                </a:solidFill>
                <a:latin typeface="Comic Sans MS" panose="030F0702030302020204" pitchFamily="66" charset="0"/>
              </a:rPr>
              <a:t>for </a:t>
            </a:r>
            <a:r>
              <a:rPr lang="en-US" altLang="en-US" b="1" dirty="0" err="1" smtClean="0">
                <a:solidFill>
                  <a:srgbClr val="FF0066"/>
                </a:solidFill>
                <a:latin typeface="Comic Sans MS" panose="030F0702030302020204" pitchFamily="66" charset="0"/>
              </a:rPr>
              <a:t>Agroforestery</a:t>
            </a:r>
            <a:r>
              <a:rPr lang="en-US" altLang="en-US" b="1" dirty="0" smtClean="0">
                <a:solidFill>
                  <a:srgbClr val="FF0066"/>
                </a:solidFill>
                <a:latin typeface="Comic Sans MS" panose="030F0702030302020204" pitchFamily="66" charset="0"/>
              </a:rPr>
              <a:t>  implementation</a:t>
            </a:r>
            <a:endParaRPr lang="en-US" altLang="en-US" b="1" dirty="0">
              <a:solidFill>
                <a:srgbClr val="FF006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94196790"/>
      </p:ext>
    </p:extLst>
  </p:cSld>
  <p:clrMapOvr>
    <a:masterClrMapping/>
  </p:clrMapOvr>
</p:sld>
</file>

<file path=ppt/theme/theme1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1322</TotalTime>
  <Words>2005</Words>
  <Application>Microsoft Office PowerPoint</Application>
  <PresentationFormat>Affichage à l'écran (4:3)</PresentationFormat>
  <Paragraphs>243</Paragraphs>
  <Slides>34</Slides>
  <Notes>3</Notes>
  <HiddenSlides>0</HiddenSlides>
  <MMClips>0</MMClips>
  <ScaleCrop>false</ScaleCrop>
  <HeadingPairs>
    <vt:vector size="4" baseType="variant">
      <vt:variant>
        <vt:lpstr>Thème</vt:lpstr>
      </vt:variant>
      <vt:variant>
        <vt:i4>1</vt:i4>
      </vt:variant>
      <vt:variant>
        <vt:lpstr>Titres des diapositives</vt:lpstr>
      </vt:variant>
      <vt:variant>
        <vt:i4>34</vt:i4>
      </vt:variant>
    </vt:vector>
  </HeadingPairs>
  <TitlesOfParts>
    <vt:vector size="35" baseType="lpstr">
      <vt:lpstr>Thème Office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the local scale  mapping to target the selected priority landscapes for the implementation of good practices using wocat mapping questionnaires and taking into account the characteristics of the environment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Utilisateur Windows</dc:creator>
  <cp:lastModifiedBy>Utilisateur Windows</cp:lastModifiedBy>
  <cp:revision>45</cp:revision>
  <dcterms:created xsi:type="dcterms:W3CDTF">2019-03-27T10:19:20Z</dcterms:created>
  <dcterms:modified xsi:type="dcterms:W3CDTF">2019-04-24T20:39:04Z</dcterms:modified>
</cp:coreProperties>
</file>